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slides/slide79.xml" ContentType="application/vnd.openxmlformats-officedocument.presentationml.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20" r:id="rId1"/>
  </p:sldMasterIdLst>
  <p:notesMasterIdLst>
    <p:notesMasterId r:id="rId82"/>
  </p:notesMasterIdLst>
  <p:sldIdLst>
    <p:sldId id="281" r:id="rId2"/>
    <p:sldId id="319" r:id="rId3"/>
    <p:sldId id="279" r:id="rId4"/>
    <p:sldId id="280" r:id="rId5"/>
    <p:sldId id="278" r:id="rId6"/>
    <p:sldId id="434" r:id="rId7"/>
    <p:sldId id="282" r:id="rId8"/>
    <p:sldId id="438" r:id="rId9"/>
    <p:sldId id="316" r:id="rId10"/>
    <p:sldId id="322" r:id="rId11"/>
    <p:sldId id="269" r:id="rId12"/>
    <p:sldId id="323" r:id="rId13"/>
    <p:sldId id="266" r:id="rId14"/>
    <p:sldId id="320" r:id="rId15"/>
    <p:sldId id="326" r:id="rId16"/>
    <p:sldId id="329" r:id="rId17"/>
    <p:sldId id="363" r:id="rId18"/>
    <p:sldId id="347" r:id="rId19"/>
    <p:sldId id="330" r:id="rId20"/>
    <p:sldId id="336" r:id="rId21"/>
    <p:sldId id="339" r:id="rId22"/>
    <p:sldId id="335" r:id="rId23"/>
    <p:sldId id="334" r:id="rId24"/>
    <p:sldId id="333" r:id="rId25"/>
    <p:sldId id="342" r:id="rId26"/>
    <p:sldId id="348" r:id="rId27"/>
    <p:sldId id="341" r:id="rId28"/>
    <p:sldId id="332" r:id="rId29"/>
    <p:sldId id="343" r:id="rId30"/>
    <p:sldId id="350" r:id="rId31"/>
    <p:sldId id="344" r:id="rId32"/>
    <p:sldId id="349" r:id="rId33"/>
    <p:sldId id="346" r:id="rId34"/>
    <p:sldId id="345" r:id="rId35"/>
    <p:sldId id="352" r:id="rId36"/>
    <p:sldId id="364" r:id="rId37"/>
    <p:sldId id="354" r:id="rId38"/>
    <p:sldId id="355" r:id="rId39"/>
    <p:sldId id="402" r:id="rId40"/>
    <p:sldId id="375" r:id="rId41"/>
    <p:sldId id="357" r:id="rId42"/>
    <p:sldId id="304" r:id="rId43"/>
    <p:sldId id="356" r:id="rId44"/>
    <p:sldId id="359" r:id="rId45"/>
    <p:sldId id="360" r:id="rId46"/>
    <p:sldId id="362" r:id="rId47"/>
    <p:sldId id="361" r:id="rId48"/>
    <p:sldId id="358" r:id="rId49"/>
    <p:sldId id="366" r:id="rId50"/>
    <p:sldId id="437" r:id="rId51"/>
    <p:sldId id="365" r:id="rId52"/>
    <p:sldId id="380" r:id="rId53"/>
    <p:sldId id="368" r:id="rId54"/>
    <p:sldId id="369" r:id="rId55"/>
    <p:sldId id="367" r:id="rId56"/>
    <p:sldId id="373" r:id="rId57"/>
    <p:sldId id="374" r:id="rId58"/>
    <p:sldId id="420" r:id="rId59"/>
    <p:sldId id="376" r:id="rId60"/>
    <p:sldId id="416" r:id="rId61"/>
    <p:sldId id="381" r:id="rId62"/>
    <p:sldId id="436" r:id="rId63"/>
    <p:sldId id="399" r:id="rId64"/>
    <p:sldId id="378" r:id="rId65"/>
    <p:sldId id="430" r:id="rId66"/>
    <p:sldId id="285" r:id="rId67"/>
    <p:sldId id="405" r:id="rId68"/>
    <p:sldId id="404" r:id="rId69"/>
    <p:sldId id="439" r:id="rId70"/>
    <p:sldId id="406" r:id="rId71"/>
    <p:sldId id="407" r:id="rId72"/>
    <p:sldId id="435" r:id="rId73"/>
    <p:sldId id="411" r:id="rId74"/>
    <p:sldId id="408" r:id="rId75"/>
    <p:sldId id="412" r:id="rId76"/>
    <p:sldId id="419" r:id="rId77"/>
    <p:sldId id="417" r:id="rId78"/>
    <p:sldId id="418" r:id="rId79"/>
    <p:sldId id="414" r:id="rId80"/>
    <p:sldId id="415" r:id="rId81"/>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39I21ryX8CVZhpxP4e0Kog==" hashData="0CsQhUMeQldMhLeZxHYnd1TUptQ="/>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FFFF99"/>
    <a:srgbClr val="663300"/>
    <a:srgbClr val="660033"/>
    <a:srgbClr val="3A1D00"/>
    <a:srgbClr val="FFCC66"/>
    <a:srgbClr val="996633"/>
    <a:srgbClr val="99FFCC"/>
    <a:srgbClr val="FF9900"/>
    <a:srgbClr val="CC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4" d="100"/>
          <a:sy n="104" d="100"/>
        </p:scale>
        <p:origin x="-187" y="-82"/>
      </p:cViewPr>
      <p:guideLst>
        <p:guide orient="horz" pos="1620"/>
        <p:guide pos="2880"/>
      </p:guideLst>
    </p:cSldViewPr>
  </p:slideViewPr>
  <p:notesTextViewPr>
    <p:cViewPr>
      <p:scale>
        <a:sx n="100" d="100"/>
        <a:sy n="100" d="100"/>
      </p:scale>
      <p:origin x="0" y="0"/>
    </p:cViewPr>
  </p:notesTextViewPr>
  <p:sorterViewPr>
    <p:cViewPr>
      <p:scale>
        <a:sx n="66" d="100"/>
        <a:sy n="66" d="100"/>
      </p:scale>
      <p:origin x="0" y="5078"/>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notesMaster" Target="notesMasters/notesMaster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D88FBF-C20B-4097-99DB-718B2DB61921}" type="datetimeFigureOut">
              <a:rPr lang="zh-CN" altLang="en-US" smtClean="0"/>
              <a:pPr/>
              <a:t>2014/10/3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A64926-AB18-4A2A-B311-66DB32725505}"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8BA64926-AB18-4A2A-B311-66DB32725505}"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200" kern="1200" dirty="0" smtClean="0">
                <a:solidFill>
                  <a:schemeClr val="tx1"/>
                </a:solidFill>
                <a:latin typeface="+mn-lt"/>
                <a:ea typeface="+mn-ea"/>
                <a:cs typeface="+mn-cs"/>
              </a:rPr>
              <a:t>1919</a:t>
            </a:r>
            <a:r>
              <a:rPr lang="zh-CN" altLang="zh-CN" sz="1200" kern="1200" dirty="0" smtClean="0">
                <a:solidFill>
                  <a:schemeClr val="tx1"/>
                </a:solidFill>
                <a:latin typeface="+mn-lt"/>
                <a:ea typeface="+mn-ea"/>
                <a:cs typeface="+mn-cs"/>
              </a:rPr>
              <a:t>年戴乃迭生于北京，父母都是英国传教士。其父戴乐仁曾是燕京大学经济系主任，并负责英庚款使用（派生赴英留学）事务，后又致力于到落后地区赈荒救灾的工作。父亲的奉献精神对戴乃迭影响很大。</a:t>
            </a:r>
          </a:p>
          <a:p>
            <a:endParaRPr lang="zh-CN" altLang="en-US" dirty="0"/>
          </a:p>
        </p:txBody>
      </p:sp>
      <p:sp>
        <p:nvSpPr>
          <p:cNvPr id="4" name="灯片编号占位符 3"/>
          <p:cNvSpPr>
            <a:spLocks noGrp="1"/>
          </p:cNvSpPr>
          <p:nvPr>
            <p:ph type="sldNum" sz="quarter" idx="10"/>
          </p:nvPr>
        </p:nvSpPr>
        <p:spPr/>
        <p:txBody>
          <a:bodyPr/>
          <a:lstStyle/>
          <a:p>
            <a:fld id="{8BA64926-AB18-4A2A-B311-66DB32725505}" type="slidenum">
              <a:rPr lang="zh-CN" altLang="en-US" smtClean="0"/>
              <a:pPr/>
              <a:t>3</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zh-CN" sz="1200" kern="1200" dirty="0" smtClean="0">
                <a:solidFill>
                  <a:schemeClr val="tx1"/>
                </a:solidFill>
                <a:latin typeface="+mn-lt"/>
                <a:ea typeface="+mn-ea"/>
                <a:cs typeface="+mn-cs"/>
              </a:rPr>
              <a:t>戴乃迭，原名</a:t>
            </a:r>
            <a:r>
              <a:rPr lang="en-US" altLang="zh-CN" sz="1200" kern="1200" dirty="0" smtClean="0">
                <a:solidFill>
                  <a:schemeClr val="tx1"/>
                </a:solidFill>
                <a:latin typeface="+mn-lt"/>
                <a:ea typeface="+mn-ea"/>
                <a:cs typeface="+mn-cs"/>
              </a:rPr>
              <a:t>Gladys B. </a:t>
            </a:r>
            <a:r>
              <a:rPr lang="en-US" altLang="zh-CN" sz="1200" kern="1200" dirty="0" err="1" smtClean="0">
                <a:solidFill>
                  <a:schemeClr val="tx1"/>
                </a:solidFill>
                <a:latin typeface="+mn-lt"/>
                <a:ea typeface="+mn-ea"/>
                <a:cs typeface="+mn-cs"/>
              </a:rPr>
              <a:t>Tayler</a:t>
            </a:r>
            <a:r>
              <a:rPr lang="zh-CN" altLang="zh-CN" sz="1200" kern="1200" dirty="0" smtClean="0">
                <a:solidFill>
                  <a:schemeClr val="tx1"/>
                </a:solidFill>
                <a:latin typeface="+mn-lt"/>
                <a:ea typeface="+mn-ea"/>
                <a:cs typeface="+mn-cs"/>
              </a:rPr>
              <a:t>，婚后易名为</a:t>
            </a:r>
            <a:r>
              <a:rPr lang="en-US" altLang="zh-CN" sz="1200" kern="1200" dirty="0" smtClean="0">
                <a:solidFill>
                  <a:schemeClr val="tx1"/>
                </a:solidFill>
                <a:latin typeface="+mn-lt"/>
                <a:ea typeface="+mn-ea"/>
                <a:cs typeface="+mn-cs"/>
              </a:rPr>
              <a:t>Gladys Yang</a:t>
            </a:r>
            <a:r>
              <a:rPr lang="zh-CN" altLang="zh-CN" sz="1200" kern="1200" dirty="0" smtClean="0">
                <a:solidFill>
                  <a:schemeClr val="tx1"/>
                </a:solidFill>
                <a:latin typeface="+mn-lt"/>
                <a:ea typeface="+mn-ea"/>
                <a:cs typeface="+mn-cs"/>
              </a:rPr>
              <a:t>，于</a:t>
            </a:r>
            <a:r>
              <a:rPr lang="en-US" altLang="zh-CN" sz="1200" kern="1200" dirty="0" smtClean="0">
                <a:solidFill>
                  <a:schemeClr val="tx1"/>
                </a:solidFill>
                <a:latin typeface="+mn-lt"/>
                <a:ea typeface="+mn-ea"/>
                <a:cs typeface="+mn-cs"/>
              </a:rPr>
              <a:t>1919</a:t>
            </a:r>
            <a:r>
              <a:rPr lang="zh-CN" altLang="zh-CN" sz="1200" kern="1200" dirty="0" smtClean="0">
                <a:solidFill>
                  <a:schemeClr val="tx1"/>
                </a:solidFill>
                <a:latin typeface="+mn-lt"/>
                <a:ea typeface="+mn-ea"/>
                <a:cs typeface="+mn-cs"/>
              </a:rPr>
              <a:t>年生于北京一传教士家庭。</a:t>
            </a:r>
          </a:p>
          <a:p>
            <a:endParaRPr lang="zh-CN" altLang="en-US" dirty="0"/>
          </a:p>
        </p:txBody>
      </p:sp>
      <p:sp>
        <p:nvSpPr>
          <p:cNvPr id="4" name="灯片编号占位符 3"/>
          <p:cNvSpPr>
            <a:spLocks noGrp="1"/>
          </p:cNvSpPr>
          <p:nvPr>
            <p:ph type="sldNum" sz="quarter" idx="10"/>
          </p:nvPr>
        </p:nvSpPr>
        <p:spPr/>
        <p:txBody>
          <a:bodyPr/>
          <a:lstStyle/>
          <a:p>
            <a:fld id="{8BA64926-AB18-4A2A-B311-66DB32725505}" type="slidenum">
              <a:rPr lang="zh-CN" altLang="en-US" smtClean="0"/>
              <a:pPr/>
              <a:t>5</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1200" kern="1200" dirty="0" smtClean="0">
                <a:solidFill>
                  <a:srgbClr val="FFFFCC"/>
                </a:solidFill>
                <a:latin typeface="+mj-ea"/>
                <a:ea typeface="+mn-ea"/>
                <a:cs typeface="+mn-cs"/>
              </a:rPr>
              <a:t>少女时代的戴乃迭（左）和姐姐   </a:t>
            </a:r>
            <a:endParaRPr lang="en-US" altLang="zh-CN" sz="1200" kern="1200" dirty="0" smtClean="0">
              <a:solidFill>
                <a:srgbClr val="FFFFCC"/>
              </a:solidFill>
              <a:latin typeface="+mj-ea"/>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kern="1200" dirty="0" smtClean="0">
                <a:solidFill>
                  <a:srgbClr val="FFFFCC"/>
                </a:solidFill>
                <a:latin typeface="+mj-ea"/>
                <a:ea typeface="+mn-ea"/>
                <a:cs typeface="+mn-cs"/>
              </a:rPr>
              <a:t>少女时代的戴乃迭（左）和姐姐   为朋友婚礼做伴娘时拍的照片</a:t>
            </a:r>
          </a:p>
          <a:p>
            <a:endParaRPr lang="zh-CN" altLang="en-US" dirty="0"/>
          </a:p>
        </p:txBody>
      </p:sp>
      <p:sp>
        <p:nvSpPr>
          <p:cNvPr id="4" name="灯片编号占位符 3"/>
          <p:cNvSpPr>
            <a:spLocks noGrp="1"/>
          </p:cNvSpPr>
          <p:nvPr>
            <p:ph type="sldNum" sz="quarter" idx="10"/>
          </p:nvPr>
        </p:nvSpPr>
        <p:spPr/>
        <p:txBody>
          <a:bodyPr/>
          <a:lstStyle/>
          <a:p>
            <a:fld id="{8BA64926-AB18-4A2A-B311-66DB32725505}" type="slidenum">
              <a:rPr lang="zh-CN" altLang="en-US" smtClean="0"/>
              <a:pPr/>
              <a:t>8</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dirty="0" smtClean="0"/>
              <a:t>“尽管父亲认为只要我们俩精神上和谐，就能白头偕老”</a:t>
            </a:r>
            <a:endParaRPr lang="zh-CN" altLang="en-US" dirty="0"/>
          </a:p>
        </p:txBody>
      </p:sp>
      <p:sp>
        <p:nvSpPr>
          <p:cNvPr id="4" name="灯片编号占位符 3"/>
          <p:cNvSpPr>
            <a:spLocks noGrp="1"/>
          </p:cNvSpPr>
          <p:nvPr>
            <p:ph type="sldNum" sz="quarter" idx="10"/>
          </p:nvPr>
        </p:nvSpPr>
        <p:spPr/>
        <p:txBody>
          <a:bodyPr/>
          <a:lstStyle/>
          <a:p>
            <a:fld id="{8BA64926-AB18-4A2A-B311-66DB32725505}" type="slidenum">
              <a:rPr lang="zh-CN" altLang="en-US" smtClean="0"/>
              <a:pPr/>
              <a:t>11</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dirty="0" smtClean="0"/>
              <a:t>这场梦魇般的旅程足有</a:t>
            </a:r>
            <a:r>
              <a:rPr lang="en-US" altLang="zh-CN" dirty="0" smtClean="0"/>
              <a:t>17</a:t>
            </a:r>
            <a:r>
              <a:rPr lang="zh-CN" altLang="en-US" dirty="0" smtClean="0"/>
              <a:t>天。不过我们还是憧憬美好的未来。</a:t>
            </a:r>
            <a:endParaRPr lang="zh-CN" altLang="en-US" dirty="0"/>
          </a:p>
        </p:txBody>
      </p:sp>
      <p:sp>
        <p:nvSpPr>
          <p:cNvPr id="4" name="灯片编号占位符 3"/>
          <p:cNvSpPr>
            <a:spLocks noGrp="1"/>
          </p:cNvSpPr>
          <p:nvPr>
            <p:ph type="sldNum" sz="quarter" idx="10"/>
          </p:nvPr>
        </p:nvSpPr>
        <p:spPr/>
        <p:txBody>
          <a:bodyPr/>
          <a:lstStyle/>
          <a:p>
            <a:fld id="{8BA64926-AB18-4A2A-B311-66DB32725505}" type="slidenum">
              <a:rPr lang="zh-CN" altLang="en-US" smtClean="0"/>
              <a:pPr/>
              <a:t>17</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dirty="0" smtClean="0"/>
              <a:t>从此他们一直在外文出版社工作直到退休。</a:t>
            </a:r>
            <a:endParaRPr lang="zh-CN" altLang="en-US" dirty="0"/>
          </a:p>
        </p:txBody>
      </p:sp>
      <p:sp>
        <p:nvSpPr>
          <p:cNvPr id="4" name="灯片编号占位符 3"/>
          <p:cNvSpPr>
            <a:spLocks noGrp="1"/>
          </p:cNvSpPr>
          <p:nvPr>
            <p:ph type="sldNum" sz="quarter" idx="10"/>
          </p:nvPr>
        </p:nvSpPr>
        <p:spPr/>
        <p:txBody>
          <a:bodyPr/>
          <a:lstStyle/>
          <a:p>
            <a:fld id="{8BA64926-AB18-4A2A-B311-66DB32725505}" type="slidenum">
              <a:rPr lang="zh-CN" altLang="en-US" smtClean="0"/>
              <a:pPr/>
              <a:t>18</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zh-CN" sz="1200" kern="1200" dirty="0" smtClean="0">
                <a:solidFill>
                  <a:schemeClr val="tx1"/>
                </a:solidFill>
                <a:latin typeface="+mn-lt"/>
                <a:ea typeface="+mn-ea"/>
                <a:cs typeface="+mn-cs"/>
              </a:rPr>
              <a:t>而这些译作都是从不拿稿酬或版税的，他们也无怨言。</a:t>
            </a:r>
            <a:endParaRPr lang="zh-CN" altLang="en-US" dirty="0"/>
          </a:p>
        </p:txBody>
      </p:sp>
      <p:sp>
        <p:nvSpPr>
          <p:cNvPr id="4" name="灯片编号占位符 3"/>
          <p:cNvSpPr>
            <a:spLocks noGrp="1"/>
          </p:cNvSpPr>
          <p:nvPr>
            <p:ph type="sldNum" sz="quarter" idx="10"/>
          </p:nvPr>
        </p:nvSpPr>
        <p:spPr/>
        <p:txBody>
          <a:bodyPr/>
          <a:lstStyle/>
          <a:p>
            <a:fld id="{8BA64926-AB18-4A2A-B311-66DB32725505}" type="slidenum">
              <a:rPr lang="zh-CN" altLang="en-US" smtClean="0"/>
              <a:pPr/>
              <a:t>38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8BA64926-AB18-4A2A-B311-66DB32725505}" type="slidenum">
              <a:rPr lang="zh-CN" altLang="en-US" smtClean="0"/>
              <a:pPr/>
              <a:t>43</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8BA64926-AB18-4A2A-B311-66DB32725505}" type="slidenum">
              <a:rPr lang="zh-CN" altLang="en-US" smtClean="0"/>
              <a:pPr/>
              <a:t>72</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8BA64926-AB18-4A2A-B311-66DB32725505}" type="slidenum">
              <a:rPr lang="zh-CN" altLang="en-US" smtClean="0"/>
              <a:pPr/>
              <a:t>76</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8" name="标题 7"/>
          <p:cNvSpPr>
            <a:spLocks noGrp="1"/>
          </p:cNvSpPr>
          <p:nvPr>
            <p:ph type="ctrTitle"/>
          </p:nvPr>
        </p:nvSpPr>
        <p:spPr>
          <a:xfrm>
            <a:off x="422030" y="1028700"/>
            <a:ext cx="8229600" cy="13716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zh-CN" altLang="en-US" smtClean="0"/>
              <a:t>单击此处编辑母版标题样式</a:t>
            </a:r>
            <a:endParaRPr kumimoji="0" lang="en-US"/>
          </a:p>
        </p:txBody>
      </p:sp>
      <p:sp>
        <p:nvSpPr>
          <p:cNvPr id="28" name="日期占位符 27"/>
          <p:cNvSpPr>
            <a:spLocks noGrp="1"/>
          </p:cNvSpPr>
          <p:nvPr>
            <p:ph type="dt" sz="half" idx="10"/>
          </p:nvPr>
        </p:nvSpPr>
        <p:spPr/>
        <p:txBody>
          <a:bodyPr/>
          <a:lstStyle/>
          <a:p>
            <a:fld id="{851EA9DD-9494-42DD-A73B-78AAD0E808B6}" type="datetimeFigureOut">
              <a:rPr lang="zh-CN" altLang="en-US" smtClean="0"/>
              <a:pPr/>
              <a:t>2014/10/3</a:t>
            </a:fld>
            <a:endParaRPr lang="zh-CN" altLang="en-US"/>
          </a:p>
        </p:txBody>
      </p:sp>
      <p:sp>
        <p:nvSpPr>
          <p:cNvPr id="17" name="页脚占位符 16"/>
          <p:cNvSpPr>
            <a:spLocks noGrp="1"/>
          </p:cNvSpPr>
          <p:nvPr>
            <p:ph type="ftr" sz="quarter" idx="11"/>
          </p:nvPr>
        </p:nvSpPr>
        <p:spPr/>
        <p:txBody>
          <a:bodyPr/>
          <a:lstStyle/>
          <a:p>
            <a:endParaRPr lang="zh-CN" altLang="en-US"/>
          </a:p>
        </p:txBody>
      </p:sp>
      <p:sp>
        <p:nvSpPr>
          <p:cNvPr id="29" name="灯片编号占位符 28"/>
          <p:cNvSpPr>
            <a:spLocks noGrp="1"/>
          </p:cNvSpPr>
          <p:nvPr>
            <p:ph type="sldNum" sz="quarter" idx="12"/>
          </p:nvPr>
        </p:nvSpPr>
        <p:spPr/>
        <p:txBody>
          <a:bodyPr/>
          <a:lstStyle/>
          <a:p>
            <a:fld id="{A4BEDFB0-29AE-488C-93C5-1C066CDB1B66}" type="slidenum">
              <a:rPr lang="zh-CN" altLang="en-US" smtClean="0"/>
              <a:pPr/>
              <a:t>‹#›</a:t>
            </a:fld>
            <a:endParaRPr lang="zh-CN" altLang="en-US"/>
          </a:p>
        </p:txBody>
      </p:sp>
      <p:sp>
        <p:nvSpPr>
          <p:cNvPr id="9" name="副标题 8"/>
          <p:cNvSpPr>
            <a:spLocks noGrp="1"/>
          </p:cNvSpPr>
          <p:nvPr>
            <p:ph type="subTitle" idx="1"/>
          </p:nvPr>
        </p:nvSpPr>
        <p:spPr>
          <a:xfrm>
            <a:off x="1371600" y="2498774"/>
            <a:ext cx="6400800" cy="131445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851EA9DD-9494-42DD-A73B-78AAD0E808B6}" type="datetimeFigureOut">
              <a:rPr lang="zh-CN" altLang="en-US" smtClean="0"/>
              <a:pPr/>
              <a:t>2014/10/3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4BEDFB0-29AE-488C-93C5-1C066CDB1B66}"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1600200" y="457200"/>
            <a:ext cx="7086600" cy="13716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1600200" y="1880839"/>
            <a:ext cx="7086600" cy="1132284"/>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p:txBody>
          <a:bodyPr/>
          <a:lstStyle/>
          <a:p>
            <a:fld id="{851EA9DD-9494-42DD-A73B-78AAD0E808B6}" type="datetimeFigureOut">
              <a:rPr lang="zh-CN" altLang="en-US" smtClean="0"/>
              <a:pPr/>
              <a:t>2014/10/3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a:xfrm>
            <a:off x="7924800" y="4812507"/>
            <a:ext cx="762000" cy="273844"/>
          </a:xfrm>
        </p:spPr>
        <p:txBody>
          <a:bodyPr/>
          <a:lstStyle/>
          <a:p>
            <a:fld id="{A4BEDFB0-29AE-488C-93C5-1C066CDB1B66}"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200151"/>
            <a:ext cx="4038600" cy="3394472"/>
          </a:xfrm>
        </p:spPr>
        <p:txBody>
          <a:bodyPr/>
          <a:lstStyle>
            <a:lvl1pPr>
              <a:defRPr sz="26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200151"/>
            <a:ext cx="4038600" cy="3394472"/>
          </a:xfrm>
        </p:spPr>
        <p:txBody>
          <a:bodyPr/>
          <a:lstStyle>
            <a:lvl1pPr>
              <a:defRPr sz="26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851EA9DD-9494-42DD-A73B-78AAD0E808B6}" type="datetimeFigureOut">
              <a:rPr lang="zh-CN" altLang="en-US" smtClean="0"/>
              <a:pPr/>
              <a:t>2014/10/3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4BEDFB0-29AE-488C-93C5-1C066CDB1B66}"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8229600" cy="857250"/>
          </a:xfrm>
        </p:spPr>
        <p:txBody>
          <a:bodyPr anchor="ct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151335"/>
            <a:ext cx="4040188" cy="563165"/>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4645026" y="1151335"/>
            <a:ext cx="4041775" cy="563165"/>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5" name="内容占位符 4"/>
          <p:cNvSpPr>
            <a:spLocks noGrp="1"/>
          </p:cNvSpPr>
          <p:nvPr>
            <p:ph sz="quarter" idx="2"/>
          </p:nvPr>
        </p:nvSpPr>
        <p:spPr>
          <a:xfrm>
            <a:off x="457200" y="1771651"/>
            <a:ext cx="4040188" cy="2822972"/>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4645026" y="1771651"/>
            <a:ext cx="4041775" cy="2822972"/>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851EA9DD-9494-42DD-A73B-78AAD0E808B6}" type="datetimeFigureOut">
              <a:rPr lang="zh-CN" altLang="en-US" smtClean="0"/>
              <a:pPr/>
              <a:t>2014/10/3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4BEDFB0-29AE-488C-93C5-1C066CDB1B66}"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851EA9DD-9494-42DD-A73B-78AAD0E808B6}" type="datetimeFigureOut">
              <a:rPr lang="zh-CN" altLang="en-US" smtClean="0"/>
              <a:pPr/>
              <a:t>2014/10/3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4BEDFB0-29AE-488C-93C5-1C066CDB1B66}"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51EA9DD-9494-42DD-A73B-78AAD0E808B6}" type="datetimeFigureOut">
              <a:rPr lang="zh-CN" altLang="en-US" smtClean="0"/>
              <a:pPr/>
              <a:t>2014/10/3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4BEDFB0-29AE-488C-93C5-1C066CDB1B66}"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457201" y="1143001"/>
            <a:ext cx="3008313" cy="3451622"/>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4" name="内容占位符 3"/>
          <p:cNvSpPr>
            <a:spLocks noGrp="1"/>
          </p:cNvSpPr>
          <p:nvPr>
            <p:ph sz="half" idx="1"/>
          </p:nvPr>
        </p:nvSpPr>
        <p:spPr>
          <a:xfrm>
            <a:off x="3575050" y="204788"/>
            <a:ext cx="5111750" cy="4389835"/>
          </a:xfrm>
        </p:spPr>
        <p:txBody>
          <a:bodyPr/>
          <a:lstStyle>
            <a:lvl1pPr>
              <a:defRPr sz="2600"/>
            </a:lvl1pPr>
            <a:lvl2pPr>
              <a:defRPr sz="2400"/>
            </a:lvl2pPr>
            <a:lvl3pPr>
              <a:defRPr sz="2200"/>
            </a:lvl3pPr>
            <a:lvl4pPr>
              <a:defRPr sz="20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851EA9DD-9494-42DD-A73B-78AAD0E808B6}" type="datetimeFigureOut">
              <a:rPr lang="zh-CN" altLang="en-US" smtClean="0"/>
              <a:pPr/>
              <a:t>2014/10/3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4BEDFB0-29AE-488C-93C5-1C066CDB1B66}"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828800" y="457200"/>
            <a:ext cx="5486400" cy="391716"/>
          </a:xfrm>
        </p:spPr>
        <p:txBody>
          <a:bodyPr lIns="45720" rIns="45720" bIns="0" anchor="b">
            <a:sp3d prstMaterial="softEdge"/>
          </a:bodyPr>
          <a:lstStyle>
            <a:lvl1pPr algn="ctr">
              <a:buNone/>
              <a:defRPr sz="2000" b="1"/>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1828800" y="1373981"/>
            <a:ext cx="5486400" cy="29718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zh-CN" altLang="en-US" smtClean="0">
                <a:solidFill>
                  <a:schemeClr val="lt1"/>
                </a:solidFill>
                <a:latin typeface="+mn-lt"/>
                <a:ea typeface="+mn-ea"/>
                <a:cs typeface="+mn-cs"/>
              </a:rPr>
              <a:t>单击图标添加图片</a:t>
            </a:r>
            <a:endParaRPr kumimoji="0" lang="en-US" dirty="0">
              <a:solidFill>
                <a:schemeClr val="lt1"/>
              </a:solidFill>
              <a:latin typeface="+mn-lt"/>
              <a:ea typeface="+mn-ea"/>
              <a:cs typeface="+mn-cs"/>
            </a:endParaRPr>
          </a:p>
        </p:txBody>
      </p:sp>
      <p:sp>
        <p:nvSpPr>
          <p:cNvPr id="4" name="文本占位符 3"/>
          <p:cNvSpPr>
            <a:spLocks noGrp="1"/>
          </p:cNvSpPr>
          <p:nvPr>
            <p:ph type="body" sz="half" idx="2"/>
          </p:nvPr>
        </p:nvSpPr>
        <p:spPr>
          <a:xfrm>
            <a:off x="1828800" y="875090"/>
            <a:ext cx="5486400" cy="397764"/>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
        <p:nvSpPr>
          <p:cNvPr id="5" name="日期占位符 4"/>
          <p:cNvSpPr>
            <a:spLocks noGrp="1"/>
          </p:cNvSpPr>
          <p:nvPr>
            <p:ph type="dt" sz="half" idx="10"/>
          </p:nvPr>
        </p:nvSpPr>
        <p:spPr/>
        <p:txBody>
          <a:bodyPr/>
          <a:lstStyle/>
          <a:p>
            <a:fld id="{851EA9DD-9494-42DD-A73B-78AAD0E808B6}" type="datetimeFigureOut">
              <a:rPr lang="zh-CN" altLang="en-US" smtClean="0"/>
              <a:pPr/>
              <a:t>2014/10/3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4BEDFB0-29AE-488C-93C5-1C066CDB1B66}"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851EA9DD-9494-42DD-A73B-78AAD0E808B6}" type="datetimeFigureOut">
              <a:rPr lang="zh-CN" altLang="en-US" smtClean="0"/>
              <a:pPr/>
              <a:t>2014/10/3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4BEDFB0-29AE-488C-93C5-1C066CDB1B66}"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05979"/>
            <a:ext cx="6019800" cy="4388644"/>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851EA9DD-9494-42DD-A73B-78AAD0E808B6}" type="datetimeFigureOut">
              <a:rPr lang="zh-CN" altLang="en-US" smtClean="0"/>
              <a:pPr/>
              <a:t>2014/10/3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4BEDFB0-29AE-488C-93C5-1C066CDB1B66}"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duotone>
              <a:prstClr val="black"/>
              <a:srgbClr val="D9C3A5">
                <a:tint val="50000"/>
                <a:satMod val="180000"/>
              </a:srgbClr>
            </a:duotone>
          </a:blip>
          <a:srcRect/>
          <a:stretch>
            <a:fillRect t="-4000" b="-4000"/>
          </a:stretch>
        </a:blipFill>
        <a:effectLst/>
      </p:bgPr>
    </p:bg>
    <p:spTree>
      <p:nvGrpSpPr>
        <p:cNvPr id="1" name=""/>
        <p:cNvGrpSpPr/>
        <p:nvPr/>
      </p:nvGrpSpPr>
      <p:grpSpPr>
        <a:xfrm>
          <a:off x="0" y="0"/>
          <a:ext cx="0" cy="0"/>
          <a:chOff x="0" y="0"/>
          <a:chExt cx="0" cy="0"/>
        </a:xfrm>
      </p:grpSpPr>
      <p:sp>
        <p:nvSpPr>
          <p:cNvPr id="22" name="标题占位符 21"/>
          <p:cNvSpPr>
            <a:spLocks noGrp="1"/>
          </p:cNvSpPr>
          <p:nvPr>
            <p:ph type="title"/>
          </p:nvPr>
        </p:nvSpPr>
        <p:spPr>
          <a:xfrm>
            <a:off x="457200" y="205978"/>
            <a:ext cx="8229600" cy="85725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457200" y="1200150"/>
            <a:ext cx="8229600" cy="3531870"/>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4" name="日期占位符 13"/>
          <p:cNvSpPr>
            <a:spLocks noGrp="1"/>
          </p:cNvSpPr>
          <p:nvPr>
            <p:ph type="dt" sz="half" idx="2"/>
          </p:nvPr>
        </p:nvSpPr>
        <p:spPr>
          <a:xfrm>
            <a:off x="457200" y="4812507"/>
            <a:ext cx="2133600" cy="273844"/>
          </a:xfrm>
          <a:prstGeom prst="rect">
            <a:avLst/>
          </a:prstGeom>
        </p:spPr>
        <p:txBody>
          <a:bodyPr vert="horz" anchor="b"/>
          <a:lstStyle>
            <a:lvl1pPr algn="l" eaLnBrk="1" latinLnBrk="0" hangingPunct="1">
              <a:defRPr kumimoji="0" sz="1200">
                <a:solidFill>
                  <a:schemeClr val="tx1">
                    <a:shade val="50000"/>
                  </a:schemeClr>
                </a:solidFill>
              </a:defRPr>
            </a:lvl1pPr>
          </a:lstStyle>
          <a:p>
            <a:fld id="{851EA9DD-9494-42DD-A73B-78AAD0E808B6}" type="datetimeFigureOut">
              <a:rPr lang="zh-CN" altLang="en-US" smtClean="0"/>
              <a:pPr/>
              <a:t>2014/10/3</a:t>
            </a:fld>
            <a:endParaRPr lang="zh-CN" altLang="en-US"/>
          </a:p>
        </p:txBody>
      </p:sp>
      <p:sp>
        <p:nvSpPr>
          <p:cNvPr id="3" name="页脚占位符 2"/>
          <p:cNvSpPr>
            <a:spLocks noGrp="1"/>
          </p:cNvSpPr>
          <p:nvPr>
            <p:ph type="ftr" sz="quarter" idx="3"/>
          </p:nvPr>
        </p:nvSpPr>
        <p:spPr>
          <a:xfrm>
            <a:off x="3124200" y="4812507"/>
            <a:ext cx="2895600" cy="273844"/>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zh-CN" altLang="en-US"/>
          </a:p>
        </p:txBody>
      </p:sp>
      <p:sp>
        <p:nvSpPr>
          <p:cNvPr id="23" name="灯片编号占位符 22"/>
          <p:cNvSpPr>
            <a:spLocks noGrp="1"/>
          </p:cNvSpPr>
          <p:nvPr>
            <p:ph type="sldNum" sz="quarter" idx="4"/>
          </p:nvPr>
        </p:nvSpPr>
        <p:spPr>
          <a:xfrm>
            <a:off x="7924800" y="4812507"/>
            <a:ext cx="762000" cy="273844"/>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A4BEDFB0-29AE-488C-93C5-1C066CDB1B66}"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gif"/><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29.jpeg"/><Relationship Id="rId4" Type="http://schemas.openxmlformats.org/officeDocument/2006/relationships/image" Target="../media/image28.gif"/></Relationships>
</file>

<file path=ppt/slides/_rels/slide13.xml.rels><?xml version="1.0" encoding="UTF-8" standalone="yes"?>
<Relationships xmlns="http://schemas.openxmlformats.org/package/2006/relationships"><Relationship Id="rId8" Type="http://schemas.openxmlformats.org/officeDocument/2006/relationships/image" Target="../media/image36.gif"/><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jpeg"/><Relationship Id="rId1" Type="http://schemas.openxmlformats.org/officeDocument/2006/relationships/slideLayout" Target="../slideLayouts/slideLayout7.xml"/><Relationship Id="rId6" Type="http://schemas.openxmlformats.org/officeDocument/2006/relationships/image" Target="../media/image34.gif"/><Relationship Id="rId5" Type="http://schemas.openxmlformats.org/officeDocument/2006/relationships/image" Target="../media/image33.gif"/><Relationship Id="rId10" Type="http://schemas.openxmlformats.org/officeDocument/2006/relationships/image" Target="../media/image38.gif"/><Relationship Id="rId4" Type="http://schemas.openxmlformats.org/officeDocument/2006/relationships/image" Target="../media/image32.gif"/><Relationship Id="rId9" Type="http://schemas.openxmlformats.org/officeDocument/2006/relationships/image" Target="../media/image37.gif"/></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39.jpeg"/><Relationship Id="rId1" Type="http://schemas.openxmlformats.org/officeDocument/2006/relationships/slideLayout" Target="../slideLayouts/slideLayout7.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_rels/slide1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1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png"/></Relationships>
</file>

<file path=ppt/slides/_rels/slide1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53.png"/></Relationships>
</file>

<file path=ppt/slides/_rels/slide1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57.png"/></Relationships>
</file>

<file path=ppt/slides/_rels/slide2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63.png"/><Relationship Id="rId7" Type="http://schemas.openxmlformats.org/officeDocument/2006/relationships/image" Target="../media/image67.png"/><Relationship Id="rId2" Type="http://schemas.openxmlformats.org/officeDocument/2006/relationships/image" Target="../media/image62.png"/><Relationship Id="rId1" Type="http://schemas.openxmlformats.org/officeDocument/2006/relationships/slideLayout" Target="../slideLayouts/slideLayout7.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 Id="rId9" Type="http://schemas.openxmlformats.org/officeDocument/2006/relationships/image" Target="../media/image69.jpeg"/></Relationships>
</file>

<file path=ppt/slides/_rels/slide24.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57.png"/><Relationship Id="rId1" Type="http://schemas.openxmlformats.org/officeDocument/2006/relationships/slideLayout" Target="../slideLayouts/slideLayout7.xml"/><Relationship Id="rId4" Type="http://schemas.openxmlformats.org/officeDocument/2006/relationships/image" Target="../media/image71.jpeg"/></Relationships>
</file>

<file path=ppt/slides/_rels/slide25.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7.xml"/><Relationship Id="rId5" Type="http://schemas.openxmlformats.org/officeDocument/2006/relationships/image" Target="../media/image76.png"/><Relationship Id="rId4" Type="http://schemas.openxmlformats.org/officeDocument/2006/relationships/image" Target="../media/image75.jpeg"/></Relationships>
</file>

<file path=ppt/slides/_rels/slide2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93.png"/></Relationships>
</file>

<file path=ppt/slides/_rels/slide39.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96.jpeg"/><Relationship Id="rId1" Type="http://schemas.openxmlformats.org/officeDocument/2006/relationships/slideLayout" Target="../slideLayouts/slideLayout7.xml"/><Relationship Id="rId4" Type="http://schemas.openxmlformats.org/officeDocument/2006/relationships/image" Target="../media/image28.gif"/></Relationships>
</file>

<file path=ppt/slides/_rels/slide41.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01.png"/></Relationships>
</file>

<file path=ppt/slides/_rels/slide44.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03.jpeg"/><Relationship Id="rId1" Type="http://schemas.openxmlformats.org/officeDocument/2006/relationships/slideLayout" Target="../slideLayouts/slideLayout7.xml"/><Relationship Id="rId4" Type="http://schemas.openxmlformats.org/officeDocument/2006/relationships/image" Target="../media/image105.jpeg"/></Relationships>
</file>

<file path=ppt/slides/_rels/slide47.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jpeg"/><Relationship Id="rId1" Type="http://schemas.openxmlformats.org/officeDocument/2006/relationships/slideLayout" Target="../slideLayouts/slideLayout7.xml"/><Relationship Id="rId4" Type="http://schemas.openxmlformats.org/officeDocument/2006/relationships/image" Target="../media/image112.jpeg"/></Relationships>
</file>

<file path=ppt/slides/_rels/slide51.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115.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118.jpeg"/><Relationship Id="rId1" Type="http://schemas.openxmlformats.org/officeDocument/2006/relationships/slideLayout" Target="../slideLayouts/slideLayout7.xml"/><Relationship Id="rId4" Type="http://schemas.openxmlformats.org/officeDocument/2006/relationships/image" Target="../media/image120.png"/></Relationships>
</file>

<file path=ppt/slides/_rels/slide58.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121.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122.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image" Target="../media/image124.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image" Target="../media/image126.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image" Target="../media/image128.jpeg"/><Relationship Id="rId1" Type="http://schemas.openxmlformats.org/officeDocument/2006/relationships/slideLayout" Target="../slideLayouts/slideLayout7.xml"/><Relationship Id="rId4" Type="http://schemas.openxmlformats.org/officeDocument/2006/relationships/image" Target="../media/image130.png"/></Relationships>
</file>

<file path=ppt/slides/_rels/slide63.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image" Target="../media/image131.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33.png"/><Relationship Id="rId1" Type="http://schemas.openxmlformats.org/officeDocument/2006/relationships/slideLayout" Target="../slideLayouts/slideLayout7.xml"/><Relationship Id="rId4" Type="http://schemas.openxmlformats.org/officeDocument/2006/relationships/image" Target="../media/image134.jpeg"/></Relationships>
</file>

<file path=ppt/slides/_rels/slide65.xml.rels><?xml version="1.0" encoding="UTF-8" standalone="yes"?>
<Relationships xmlns="http://schemas.openxmlformats.org/package/2006/relationships"><Relationship Id="rId2" Type="http://schemas.openxmlformats.org/officeDocument/2006/relationships/image" Target="../media/image13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image" Target="../media/image136.jpeg"/><Relationship Id="rId1" Type="http://schemas.openxmlformats.org/officeDocument/2006/relationships/slideLayout" Target="../slideLayouts/slideLayout7.xml"/><Relationship Id="rId5" Type="http://schemas.openxmlformats.org/officeDocument/2006/relationships/image" Target="../media/image139.jpeg"/><Relationship Id="rId4" Type="http://schemas.openxmlformats.org/officeDocument/2006/relationships/image" Target="../media/image138.gif"/></Relationships>
</file>

<file path=ppt/slides/_rels/slide67.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image" Target="../media/image140.jpeg"/><Relationship Id="rId1" Type="http://schemas.openxmlformats.org/officeDocument/2006/relationships/slideLayout" Target="../slideLayouts/slideLayout7.xml"/><Relationship Id="rId5" Type="http://schemas.openxmlformats.org/officeDocument/2006/relationships/image" Target="../media/image143.png"/><Relationship Id="rId4" Type="http://schemas.openxmlformats.org/officeDocument/2006/relationships/image" Target="../media/image142.jpeg"/></Relationships>
</file>

<file path=ppt/slides/_rels/slide68.xml.rels><?xml version="1.0" encoding="UTF-8" standalone="yes"?>
<Relationships xmlns="http://schemas.openxmlformats.org/package/2006/relationships"><Relationship Id="rId8" Type="http://schemas.openxmlformats.org/officeDocument/2006/relationships/image" Target="../media/image149.png"/><Relationship Id="rId3" Type="http://schemas.openxmlformats.org/officeDocument/2006/relationships/image" Target="../media/image144.png"/><Relationship Id="rId7" Type="http://schemas.openxmlformats.org/officeDocument/2006/relationships/image" Target="../media/image148.png"/><Relationship Id="rId2" Type="http://schemas.openxmlformats.org/officeDocument/2006/relationships/image" Target="../media/image131.jpeg"/><Relationship Id="rId1" Type="http://schemas.openxmlformats.org/officeDocument/2006/relationships/slideLayout" Target="../slideLayouts/slideLayout7.xml"/><Relationship Id="rId6" Type="http://schemas.openxmlformats.org/officeDocument/2006/relationships/image" Target="../media/image147.png"/><Relationship Id="rId5" Type="http://schemas.openxmlformats.org/officeDocument/2006/relationships/image" Target="../media/image146.png"/><Relationship Id="rId4" Type="http://schemas.openxmlformats.org/officeDocument/2006/relationships/image" Target="../media/image145.png"/></Relationships>
</file>

<file path=ppt/slides/_rels/slide69.xml.rels><?xml version="1.0" encoding="UTF-8" standalone="yes"?>
<Relationships xmlns="http://schemas.openxmlformats.org/package/2006/relationships"><Relationship Id="rId2" Type="http://schemas.openxmlformats.org/officeDocument/2006/relationships/image" Target="../media/image15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152.png"/><Relationship Id="rId2" Type="http://schemas.openxmlformats.org/officeDocument/2006/relationships/image" Target="../media/image150.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15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154.pn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155.png"/></Relationships>
</file>

<file path=ppt/slides/_rels/slide74.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image" Target="../media/image156.png"/><Relationship Id="rId1" Type="http://schemas.openxmlformats.org/officeDocument/2006/relationships/slideLayout" Target="../slideLayouts/slideLayout7.xml"/><Relationship Id="rId4" Type="http://schemas.openxmlformats.org/officeDocument/2006/relationships/image" Target="../media/image157.png"/></Relationships>
</file>

<file path=ppt/slides/_rels/slide75.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image" Target="../media/image81.jpeg"/><Relationship Id="rId1" Type="http://schemas.openxmlformats.org/officeDocument/2006/relationships/slideLayout" Target="../slideLayouts/slideLayout7.xml"/><Relationship Id="rId4" Type="http://schemas.openxmlformats.org/officeDocument/2006/relationships/image" Target="../media/image53.png"/></Relationships>
</file>

<file path=ppt/slides/_rels/slide76.xml.rels><?xml version="1.0" encoding="UTF-8" standalone="yes"?>
<Relationships xmlns="http://schemas.openxmlformats.org/package/2006/relationships"><Relationship Id="rId3" Type="http://schemas.openxmlformats.org/officeDocument/2006/relationships/image" Target="../media/image159.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60.png"/></Relationships>
</file>

<file path=ppt/slides/_rels/slide77.xml.rels><?xml version="1.0" encoding="UTF-8" standalone="yes"?>
<Relationships xmlns="http://schemas.openxmlformats.org/package/2006/relationships"><Relationship Id="rId2" Type="http://schemas.openxmlformats.org/officeDocument/2006/relationships/image" Target="../media/image161.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162.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163.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16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雄\幻灯片练习\习作\英伦黛玉 绝代美女的中国劫\图片\24359452.jpg"/>
          <p:cNvPicPr>
            <a:picLocks noChangeAspect="1" noChangeArrowheads="1"/>
          </p:cNvPicPr>
          <p:nvPr/>
        </p:nvPicPr>
        <p:blipFill>
          <a:blip r:embed="rId4" cstate="screen">
            <a:duotone>
              <a:prstClr val="black"/>
              <a:srgbClr val="D9C3A5">
                <a:tint val="50000"/>
                <a:satMod val="180000"/>
              </a:srgbClr>
            </a:duotone>
          </a:blip>
          <a:srcRect/>
          <a:stretch>
            <a:fillRect/>
          </a:stretch>
        </p:blipFill>
        <p:spPr bwMode="auto">
          <a:xfrm>
            <a:off x="1259632" y="627534"/>
            <a:ext cx="2375580" cy="3571854"/>
          </a:xfrm>
          <a:prstGeom prst="ellipse">
            <a:avLst/>
          </a:prstGeom>
          <a:noFill/>
          <a:ln w="10160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8400000" scaled="0"/>
            </a:gradFill>
          </a:ln>
          <a:effectLst>
            <a:outerShdw blurRad="50800" dist="38100" dir="8100000" sx="104000" sy="104000" algn="tr" rotWithShape="0">
              <a:prstClr val="black">
                <a:alpha val="40000"/>
              </a:prstClr>
            </a:outerShdw>
          </a:effectLst>
        </p:spPr>
      </p:pic>
      <p:pic>
        <p:nvPicPr>
          <p:cNvPr id="4" name="Picture 3" descr="D:\雄\幻灯片练习\素材\1动画\slide0085_image082.gif"/>
          <p:cNvPicPr>
            <a:picLocks noChangeAspect="1" noChangeArrowheads="1" noCrop="1"/>
          </p:cNvPicPr>
          <p:nvPr/>
        </p:nvPicPr>
        <p:blipFill>
          <a:blip r:embed="rId5" cstate="screen"/>
          <a:srcRect/>
          <a:stretch>
            <a:fillRect/>
          </a:stretch>
        </p:blipFill>
        <p:spPr bwMode="auto">
          <a:xfrm rot="1154701">
            <a:off x="756757" y="3478761"/>
            <a:ext cx="1771477" cy="1181373"/>
          </a:xfrm>
          <a:prstGeom prst="rect">
            <a:avLst/>
          </a:prstGeom>
          <a:noFill/>
          <a:effectLst>
            <a:outerShdw blurRad="50800" dist="38100" dir="8100000" sx="103000" sy="103000" algn="tr" rotWithShape="0">
              <a:prstClr val="black">
                <a:alpha val="40000"/>
              </a:prstClr>
            </a:outerShdw>
          </a:effectLst>
        </p:spPr>
      </p:pic>
      <p:sp>
        <p:nvSpPr>
          <p:cNvPr id="5" name="TextBox 4"/>
          <p:cNvSpPr txBox="1"/>
          <p:nvPr/>
        </p:nvSpPr>
        <p:spPr>
          <a:xfrm>
            <a:off x="6012160" y="4587974"/>
            <a:ext cx="2635658" cy="369332"/>
          </a:xfrm>
          <a:prstGeom prst="rect">
            <a:avLst/>
          </a:prstGeom>
          <a:noFill/>
        </p:spPr>
        <p:txBody>
          <a:bodyPr wrap="none" rtlCol="0">
            <a:spAutoFit/>
          </a:bodyPr>
          <a:lstStyle/>
          <a:p>
            <a:r>
              <a:rPr lang="en-US" altLang="zh-CN" dirty="0" smtClean="0">
                <a:solidFill>
                  <a:srgbClr val="FFFFCC"/>
                </a:solidFill>
                <a:latin typeface="Brush Script Std" pitchFamily="66" charset="0"/>
              </a:rPr>
              <a:t>PPS by ZYX     2014.9</a:t>
            </a:r>
            <a:endParaRPr lang="zh-CN" altLang="en-US" dirty="0">
              <a:solidFill>
                <a:srgbClr val="FFFFCC"/>
              </a:solidFill>
              <a:latin typeface="Brush Script Std" pitchFamily="66" charset="0"/>
            </a:endParaRPr>
          </a:p>
        </p:txBody>
      </p:sp>
      <p:sp>
        <p:nvSpPr>
          <p:cNvPr id="2" name="矩形 1"/>
          <p:cNvSpPr/>
          <p:nvPr/>
        </p:nvSpPr>
        <p:spPr>
          <a:xfrm>
            <a:off x="3059832" y="1275606"/>
            <a:ext cx="5940152" cy="2831544"/>
          </a:xfrm>
          <a:prstGeom prst="rect">
            <a:avLst/>
          </a:prstGeom>
        </p:spPr>
        <p:txBody>
          <a:bodyPr wrap="square">
            <a:spAutoFit/>
          </a:bodyPr>
          <a:lstStyle/>
          <a:p>
            <a:r>
              <a:rPr lang="zh-CN" altLang="en-US" sz="5400" spc="600" dirty="0" smtClean="0">
                <a:solidFill>
                  <a:srgbClr val="FFFF99"/>
                </a:solidFill>
                <a:effectLst>
                  <a:outerShdw blurRad="50800" dist="38100" dir="10800000" sx="103000" sy="103000" algn="r" rotWithShape="0">
                    <a:prstClr val="black">
                      <a:alpha val="40000"/>
                    </a:prstClr>
                  </a:outerShdw>
                </a:effectLst>
                <a:latin typeface="华文琥珀" pitchFamily="2" charset="-122"/>
                <a:ea typeface="华文琥珀" pitchFamily="2" charset="-122"/>
              </a:rPr>
              <a:t>   </a:t>
            </a:r>
            <a:r>
              <a:rPr lang="zh-CN" altLang="en-US" sz="5400" spc="600" dirty="0" smtClean="0">
                <a:solidFill>
                  <a:srgbClr val="FFFFCC"/>
                </a:solidFill>
                <a:effectLst>
                  <a:outerShdw blurRad="50800" dist="38100" dir="10800000" sx="103000" sy="103000" algn="r" rotWithShape="0">
                    <a:prstClr val="black">
                      <a:alpha val="40000"/>
                    </a:prstClr>
                  </a:outerShdw>
                </a:effectLst>
                <a:latin typeface="华文琥珀" pitchFamily="2" charset="-122"/>
                <a:ea typeface="华文琥珀" pitchFamily="2" charset="-122"/>
              </a:rPr>
              <a:t>她嫁给了中国</a:t>
            </a:r>
            <a:endParaRPr lang="en-US" altLang="zh-CN" sz="5400" spc="600" dirty="0" smtClean="0">
              <a:solidFill>
                <a:srgbClr val="FFFFCC"/>
              </a:solidFill>
              <a:effectLst>
                <a:outerShdw blurRad="50800" dist="38100" dir="10800000" sx="103000" sy="103000" algn="r" rotWithShape="0">
                  <a:prstClr val="black">
                    <a:alpha val="40000"/>
                  </a:prstClr>
                </a:outerShdw>
              </a:effectLst>
              <a:latin typeface="华文琥珀" pitchFamily="2" charset="-122"/>
              <a:ea typeface="华文琥珀" pitchFamily="2" charset="-122"/>
            </a:endParaRPr>
          </a:p>
          <a:p>
            <a:r>
              <a:rPr lang="zh-CN" altLang="en-US" sz="1600" b="1" dirty="0" smtClean="0">
                <a:ln>
                  <a:solidFill>
                    <a:schemeClr val="bg1"/>
                  </a:solidFill>
                </a:ln>
                <a:solidFill>
                  <a:srgbClr val="FF9900"/>
                </a:solidFill>
                <a:effectLst>
                  <a:outerShdw blurRad="50800" dist="38100" dir="10800000" sx="102000" sy="102000" algn="r" rotWithShape="0">
                    <a:prstClr val="black">
                      <a:alpha val="40000"/>
                    </a:prstClr>
                  </a:outerShdw>
                </a:effectLst>
                <a:latin typeface="+mn-ea"/>
              </a:rPr>
              <a:t>                </a:t>
            </a:r>
            <a:endParaRPr lang="en-US" altLang="zh-CN" sz="1600" b="1" dirty="0" smtClean="0">
              <a:ln>
                <a:solidFill>
                  <a:schemeClr val="bg1"/>
                </a:solidFill>
              </a:ln>
              <a:solidFill>
                <a:srgbClr val="FF9900"/>
              </a:solidFill>
              <a:effectLst>
                <a:outerShdw blurRad="50800" dist="38100" dir="10800000" sx="102000" sy="102000" algn="r" rotWithShape="0">
                  <a:prstClr val="black">
                    <a:alpha val="40000"/>
                  </a:prstClr>
                </a:outerShdw>
              </a:effectLst>
              <a:latin typeface="+mn-ea"/>
            </a:endParaRPr>
          </a:p>
          <a:p>
            <a:r>
              <a:rPr lang="en-US" altLang="zh-CN" sz="1600" b="1" dirty="0" smtClean="0">
                <a:ln>
                  <a:solidFill>
                    <a:schemeClr val="bg1"/>
                  </a:solidFill>
                </a:ln>
                <a:solidFill>
                  <a:srgbClr val="FF9900"/>
                </a:solidFill>
                <a:effectLst>
                  <a:outerShdw blurRad="50800" dist="38100" dir="10800000" sx="102000" sy="102000" algn="r" rotWithShape="0">
                    <a:prstClr val="black">
                      <a:alpha val="40000"/>
                    </a:prstClr>
                  </a:outerShdw>
                </a:effectLst>
                <a:latin typeface="+mn-ea"/>
              </a:rPr>
              <a:t>       </a:t>
            </a:r>
            <a:r>
              <a:rPr lang="zh-CN" altLang="en-US" sz="6000" b="1" i="1" u="sng" dirty="0" smtClean="0">
                <a:ln>
                  <a:solidFill>
                    <a:srgbClr val="663300"/>
                  </a:solidFill>
                </a:ln>
                <a:solidFill>
                  <a:srgbClr val="FFFFCC"/>
                </a:solidFill>
                <a:effectLst>
                  <a:outerShdw blurRad="50800" dist="38100" dir="10800000" sx="102000" sy="102000" algn="r" rotWithShape="0">
                    <a:prstClr val="black">
                      <a:alpha val="40000"/>
                    </a:prstClr>
                  </a:outerShdw>
                </a:effectLst>
                <a:latin typeface="华文楷体" pitchFamily="2" charset="-122"/>
                <a:ea typeface="华文楷体" pitchFamily="2" charset="-122"/>
              </a:rPr>
              <a:t>戴乃迭</a:t>
            </a:r>
            <a:endParaRPr lang="en-US" altLang="zh-CN" sz="6000" b="1" i="1" u="sng" dirty="0" smtClean="0">
              <a:ln>
                <a:solidFill>
                  <a:srgbClr val="663300"/>
                </a:solidFill>
              </a:ln>
              <a:solidFill>
                <a:srgbClr val="FFFFCC"/>
              </a:solidFill>
              <a:effectLst>
                <a:outerShdw blurRad="50800" dist="38100" dir="10800000" sx="102000" sy="102000" algn="r" rotWithShape="0">
                  <a:prstClr val="black">
                    <a:alpha val="40000"/>
                  </a:prstClr>
                </a:outerShdw>
              </a:effectLst>
              <a:latin typeface="华文楷体" pitchFamily="2" charset="-122"/>
              <a:ea typeface="华文楷体" pitchFamily="2" charset="-122"/>
            </a:endParaRPr>
          </a:p>
          <a:p>
            <a:r>
              <a:rPr lang="en-US" altLang="zh-CN" sz="4800" b="1" i="1" u="sng" dirty="0" smtClean="0">
                <a:ln>
                  <a:solidFill>
                    <a:srgbClr val="663300"/>
                  </a:solidFill>
                </a:ln>
                <a:solidFill>
                  <a:srgbClr val="FFFFCC"/>
                </a:solidFill>
                <a:effectLst>
                  <a:outerShdw blurRad="50800" dist="38100" dir="10800000" sx="102000" sy="102000" algn="r" rotWithShape="0">
                    <a:prstClr val="black">
                      <a:alpha val="40000"/>
                    </a:prstClr>
                  </a:outerShdw>
                </a:effectLst>
              </a:rPr>
              <a:t>     </a:t>
            </a:r>
            <a:r>
              <a:rPr lang="en-US" altLang="zh-CN" sz="4800" b="1" i="1" u="sng" dirty="0" smtClean="0">
                <a:ln>
                  <a:solidFill>
                    <a:srgbClr val="663300"/>
                  </a:solidFill>
                </a:ln>
                <a:solidFill>
                  <a:srgbClr val="FFFFCC"/>
                </a:solidFill>
                <a:effectLst>
                  <a:outerShdw blurRad="50800" dist="38100" dir="10800000" sx="102000" sy="102000" algn="r" rotWithShape="0">
                    <a:prstClr val="black">
                      <a:alpha val="40000"/>
                    </a:prstClr>
                  </a:outerShdw>
                </a:effectLst>
                <a:latin typeface="Adobe Garamond Pro Bold" pitchFamily="18" charset="0"/>
              </a:rPr>
              <a:t>Gladys Yang</a:t>
            </a:r>
            <a:endParaRPr lang="zh-CN" altLang="en-US" sz="4800" b="1" i="1" u="sng" dirty="0" smtClean="0">
              <a:ln>
                <a:solidFill>
                  <a:srgbClr val="663300"/>
                </a:solidFill>
              </a:ln>
              <a:solidFill>
                <a:srgbClr val="FFFFCC"/>
              </a:solidFill>
              <a:effectLst>
                <a:outerShdw blurRad="50800" dist="38100" dir="10800000" sx="102000" sy="102000" algn="r" rotWithShape="0">
                  <a:prstClr val="black">
                    <a:alpha val="40000"/>
                  </a:prstClr>
                </a:outerShdw>
              </a:effectLst>
              <a:latin typeface="Adobe Garamond Pro Bold" pitchFamily="18" charset="0"/>
            </a:endParaRPr>
          </a:p>
        </p:txBody>
      </p:sp>
    </p:spTree>
  </p:cSld>
  <p:clrMapOvr>
    <a:masterClrMapping/>
  </p:clrMapOvr>
  <p:transition spd="slow">
    <p:wedge/>
    <p:sndAc>
      <p:stSnd loop="1">
        <p:snd r:embed="rId3" name="班得瑞-真爱.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7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par>
                          <p:cTn id="10" fill="hold">
                            <p:stCondLst>
                              <p:cond delay="2000"/>
                            </p:stCondLst>
                            <p:childTnLst>
                              <p:par>
                                <p:cTn id="11" presetID="22" presetClass="entr" presetSubtype="4"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http://www.yufamily.org/src/images/GladysTaylor_600.jpg"/>
          <p:cNvPicPr/>
          <p:nvPr/>
        </p:nvPicPr>
        <p:blipFill>
          <a:blip r:embed="rId2" cstate="screen">
            <a:duotone>
              <a:prstClr val="black"/>
              <a:srgbClr val="D9C3A5">
                <a:tint val="50000"/>
                <a:satMod val="180000"/>
              </a:srgbClr>
            </a:duotone>
          </a:blip>
          <a:srcRect/>
          <a:stretch>
            <a:fillRect/>
          </a:stretch>
        </p:blipFill>
        <p:spPr bwMode="auto">
          <a:xfrm>
            <a:off x="971600" y="483518"/>
            <a:ext cx="3024336" cy="4032448"/>
          </a:xfrm>
          <a:prstGeom prst="rect">
            <a:avLst/>
          </a:prstGeom>
          <a:noFill/>
          <a:ln w="127000" cmpd="sng">
            <a:noFill/>
            <a:miter lim="800000"/>
            <a:headEnd/>
            <a:tailEnd/>
          </a:ln>
          <a:effectLst>
            <a:outerShdw blurRad="50800" dist="38100" dir="8100000" sx="102000" sy="102000" algn="tr" rotWithShape="0">
              <a:prstClr val="black">
                <a:alpha val="40000"/>
              </a:prstClr>
            </a:outerShdw>
          </a:effectLst>
          <a:scene3d>
            <a:camera prst="orthographicFront"/>
            <a:lightRig rig="threePt" dir="t"/>
          </a:scene3d>
          <a:sp3d>
            <a:bevelB prst="slope"/>
          </a:sp3d>
        </p:spPr>
      </p:pic>
      <p:sp>
        <p:nvSpPr>
          <p:cNvPr id="3" name="矩形 2"/>
          <p:cNvSpPr/>
          <p:nvPr/>
        </p:nvSpPr>
        <p:spPr>
          <a:xfrm>
            <a:off x="4572000" y="483518"/>
            <a:ext cx="3528392" cy="5309146"/>
          </a:xfrm>
          <a:prstGeom prst="rect">
            <a:avLst/>
          </a:prstGeom>
        </p:spPr>
        <p:txBody>
          <a:bodyPr wrap="square">
            <a:spAutoFit/>
          </a:bodyPr>
          <a:lstStyle/>
          <a:p>
            <a:pPr>
              <a:lnSpc>
                <a:spcPct val="150000"/>
              </a:lnSpc>
            </a:pPr>
            <a:r>
              <a:rPr lang="en-US" altLang="zh-CN" sz="1600" dirty="0" smtClean="0">
                <a:solidFill>
                  <a:srgbClr val="FFFFCC"/>
                </a:solidFill>
              </a:rPr>
              <a:t>      </a:t>
            </a:r>
            <a:r>
              <a:rPr lang="en-US" altLang="zh-CN" sz="1200" dirty="0" smtClean="0">
                <a:solidFill>
                  <a:srgbClr val="FFFFCC"/>
                </a:solidFill>
                <a:latin typeface="+mj-ea"/>
                <a:ea typeface="+mj-ea"/>
              </a:rPr>
              <a:t>1999</a:t>
            </a:r>
            <a:r>
              <a:rPr lang="zh-CN" altLang="en-US" sz="1200" dirty="0" smtClean="0">
                <a:solidFill>
                  <a:srgbClr val="FFFFCC"/>
                </a:solidFill>
                <a:latin typeface="+mj-ea"/>
                <a:ea typeface="+mj-ea"/>
              </a:rPr>
              <a:t>年初冬的一天，她</a:t>
            </a:r>
            <a:r>
              <a:rPr lang="zh-CN" altLang="zh-CN" sz="1200" dirty="0" smtClean="0">
                <a:solidFill>
                  <a:srgbClr val="FFFFCC"/>
                </a:solidFill>
                <a:latin typeface="+mj-ea"/>
                <a:ea typeface="+mj-ea"/>
              </a:rPr>
              <a:t>平静地离开了人世</a:t>
            </a:r>
            <a:r>
              <a:rPr lang="en-US" altLang="zh-CN" sz="1200" dirty="0" smtClean="0">
                <a:solidFill>
                  <a:srgbClr val="FFFFCC"/>
                </a:solidFill>
                <a:latin typeface="+mj-ea"/>
                <a:ea typeface="+mj-ea"/>
              </a:rPr>
              <a:t>,</a:t>
            </a:r>
            <a:r>
              <a:rPr lang="zh-CN" altLang="zh-CN" sz="1200" dirty="0" smtClean="0">
                <a:solidFill>
                  <a:srgbClr val="FFFFCC"/>
                </a:solidFill>
                <a:latin typeface="+mj-ea"/>
                <a:ea typeface="+mj-ea"/>
              </a:rPr>
              <a:t>像一片雪花融</a:t>
            </a:r>
            <a:r>
              <a:rPr lang="zh-CN" altLang="en-US" sz="1200" dirty="0" smtClean="0">
                <a:solidFill>
                  <a:srgbClr val="FFFFCC"/>
                </a:solidFill>
                <a:latin typeface="+mj-ea"/>
                <a:ea typeface="+mj-ea"/>
              </a:rPr>
              <a:t>入</a:t>
            </a:r>
            <a:r>
              <a:rPr lang="zh-CN" altLang="zh-CN" sz="1200" dirty="0" smtClean="0">
                <a:solidFill>
                  <a:srgbClr val="FFFFCC"/>
                </a:solidFill>
                <a:latin typeface="+mj-ea"/>
                <a:ea typeface="+mj-ea"/>
              </a:rPr>
              <a:t>大地</a:t>
            </a:r>
            <a:r>
              <a:rPr lang="en-US" altLang="zh-CN" sz="1200" dirty="0" smtClean="0">
                <a:solidFill>
                  <a:srgbClr val="FFFFCC"/>
                </a:solidFill>
                <a:latin typeface="+mj-ea"/>
                <a:ea typeface="+mj-ea"/>
              </a:rPr>
              <a:t>,</a:t>
            </a:r>
            <a:r>
              <a:rPr lang="zh-CN" altLang="zh-CN" sz="1200" dirty="0" smtClean="0">
                <a:solidFill>
                  <a:srgbClr val="FFFFCC"/>
                </a:solidFill>
                <a:latin typeface="+mj-ea"/>
                <a:ea typeface="+mj-ea"/>
              </a:rPr>
              <a:t>悄无声息</a:t>
            </a:r>
            <a:r>
              <a:rPr lang="zh-CN" altLang="en-US" sz="1200" dirty="0" smtClean="0">
                <a:solidFill>
                  <a:srgbClr val="FFFFCC"/>
                </a:solidFill>
                <a:latin typeface="+mj-ea"/>
                <a:ea typeface="+mj-ea"/>
              </a:rPr>
              <a:t>。</a:t>
            </a:r>
            <a:endParaRPr lang="en-US" altLang="zh-CN" sz="1200" dirty="0" smtClean="0">
              <a:solidFill>
                <a:srgbClr val="FFFFCC"/>
              </a:solidFill>
              <a:latin typeface="+mj-ea"/>
              <a:ea typeface="+mj-ea"/>
            </a:endParaRPr>
          </a:p>
          <a:p>
            <a:pPr>
              <a:lnSpc>
                <a:spcPct val="150000"/>
              </a:lnSpc>
            </a:pPr>
            <a:r>
              <a:rPr lang="en-US" altLang="zh-CN" sz="1200" dirty="0" smtClean="0">
                <a:solidFill>
                  <a:srgbClr val="FFFFCC"/>
                </a:solidFill>
                <a:latin typeface="+mj-ea"/>
                <a:ea typeface="+mj-ea"/>
              </a:rPr>
              <a:t>    </a:t>
            </a:r>
            <a:r>
              <a:rPr lang="zh-CN" altLang="en-US" sz="1200" dirty="0" smtClean="0">
                <a:solidFill>
                  <a:srgbClr val="FFFFCC"/>
                </a:solidFill>
                <a:latin typeface="+mj-ea"/>
                <a:ea typeface="+mj-ea"/>
              </a:rPr>
              <a:t>她就是</a:t>
            </a:r>
            <a:r>
              <a:rPr lang="zh-CN" altLang="zh-CN" sz="1200" dirty="0" smtClean="0">
                <a:solidFill>
                  <a:srgbClr val="FFFFCC"/>
                </a:solidFill>
                <a:latin typeface="+mj-ea"/>
                <a:ea typeface="+mj-ea"/>
                <a:cs typeface="宋体" pitchFamily="2" charset="-122"/>
              </a:rPr>
              <a:t>卓</a:t>
            </a:r>
            <a:r>
              <a:rPr lang="zh-CN" altLang="en-US" sz="1200" dirty="0" smtClean="0">
                <a:solidFill>
                  <a:srgbClr val="FFFFCC"/>
                </a:solidFill>
                <a:latin typeface="+mj-ea"/>
                <a:ea typeface="+mj-ea"/>
                <a:cs typeface="宋体" pitchFamily="2" charset="-122"/>
              </a:rPr>
              <a:t>越</a:t>
            </a:r>
            <a:r>
              <a:rPr lang="zh-CN" altLang="zh-CN" sz="1200" dirty="0" smtClean="0">
                <a:solidFill>
                  <a:srgbClr val="FFFFCC"/>
                </a:solidFill>
                <a:latin typeface="+mj-ea"/>
                <a:ea typeface="+mj-ea"/>
                <a:cs typeface="宋体" pitchFamily="2" charset="-122"/>
              </a:rPr>
              <a:t>的英籍女翻译家</a:t>
            </a:r>
            <a:r>
              <a:rPr lang="zh-CN" altLang="en-US" sz="1200" dirty="0" smtClean="0">
                <a:solidFill>
                  <a:srgbClr val="FFFFCC"/>
                </a:solidFill>
                <a:latin typeface="+mj-ea"/>
                <a:ea typeface="+mj-ea"/>
                <a:cs typeface="宋体" pitchFamily="2" charset="-122"/>
              </a:rPr>
              <a:t>戴乃迭。</a:t>
            </a:r>
            <a:r>
              <a:rPr lang="zh-CN" altLang="zh-CN" sz="1200" dirty="0" smtClean="0">
                <a:solidFill>
                  <a:srgbClr val="FFFFCC"/>
                </a:solidFill>
                <a:latin typeface="+mj-ea"/>
                <a:ea typeface="+mj-ea"/>
                <a:cs typeface="宋体" pitchFamily="2" charset="-122"/>
              </a:rPr>
              <a:t>她</a:t>
            </a:r>
            <a:r>
              <a:rPr lang="zh-CN" altLang="en-US" sz="1200" dirty="0" smtClean="0">
                <a:solidFill>
                  <a:srgbClr val="FFFFCC"/>
                </a:solidFill>
                <a:latin typeface="+mj-ea"/>
                <a:ea typeface="+mj-ea"/>
                <a:cs typeface="宋体" pitchFamily="2" charset="-122"/>
              </a:rPr>
              <a:t>一生致力于将</a:t>
            </a:r>
            <a:r>
              <a:rPr lang="zh-CN" altLang="zh-CN" sz="1200" dirty="0" smtClean="0">
                <a:solidFill>
                  <a:srgbClr val="FFFFCC"/>
                </a:solidFill>
                <a:latin typeface="+mj-ea"/>
                <a:ea typeface="+mj-ea"/>
                <a:cs typeface="宋体" pitchFamily="2" charset="-122"/>
              </a:rPr>
              <a:t>我们祖国历史悠久的文化介绍到国外。</a:t>
            </a:r>
            <a:r>
              <a:rPr lang="zh-CN" altLang="en-US" sz="1200" dirty="0" smtClean="0">
                <a:solidFill>
                  <a:srgbClr val="FFFFCC"/>
                </a:solidFill>
                <a:latin typeface="+mj-ea"/>
                <a:ea typeface="+mj-ea"/>
                <a:cs typeface="宋体" pitchFamily="2" charset="-122"/>
              </a:rPr>
              <a:t>为此</a:t>
            </a:r>
            <a:r>
              <a:rPr lang="zh-CN" altLang="zh-CN" sz="1200" dirty="0" smtClean="0">
                <a:solidFill>
                  <a:srgbClr val="FFFFCC"/>
                </a:solidFill>
                <a:latin typeface="+mj-ea"/>
                <a:ea typeface="+mj-ea"/>
                <a:cs typeface="宋体" pitchFamily="2" charset="-122"/>
              </a:rPr>
              <a:t>她做出了无与伦比的</a:t>
            </a:r>
            <a:r>
              <a:rPr lang="zh-CN" altLang="en-US" sz="1200" dirty="0" smtClean="0">
                <a:solidFill>
                  <a:srgbClr val="FFFFCC"/>
                </a:solidFill>
                <a:latin typeface="+mj-ea"/>
                <a:ea typeface="+mj-ea"/>
                <a:cs typeface="宋体" pitchFamily="2" charset="-122"/>
              </a:rPr>
              <a:t>奉献</a:t>
            </a:r>
            <a:r>
              <a:rPr lang="en-US" altLang="zh-CN" sz="1200" dirty="0" smtClean="0">
                <a:solidFill>
                  <a:srgbClr val="FFFFCC"/>
                </a:solidFill>
                <a:latin typeface="+mj-ea"/>
                <a:ea typeface="+mj-ea"/>
                <a:cs typeface="宋体" pitchFamily="2" charset="-122"/>
              </a:rPr>
              <a:t>—</a:t>
            </a:r>
            <a:r>
              <a:rPr lang="zh-CN" altLang="en-US" sz="1200" dirty="0" smtClean="0">
                <a:solidFill>
                  <a:srgbClr val="FFFFCC"/>
                </a:solidFill>
                <a:latin typeface="+mj-ea"/>
                <a:ea typeface="+mj-ea"/>
                <a:cs typeface="宋体" pitchFamily="2" charset="-122"/>
              </a:rPr>
              <a:t>耗尽了她所有的心血乃至生命。</a:t>
            </a:r>
            <a:endParaRPr lang="en-US" altLang="zh-CN" sz="1200" dirty="0" smtClean="0">
              <a:solidFill>
                <a:srgbClr val="FFFFCC"/>
              </a:solidFill>
              <a:latin typeface="+mj-ea"/>
              <a:ea typeface="+mj-ea"/>
              <a:cs typeface="宋体" pitchFamily="2" charset="-122"/>
            </a:endParaRPr>
          </a:p>
          <a:p>
            <a:pPr>
              <a:lnSpc>
                <a:spcPct val="150000"/>
              </a:lnSpc>
            </a:pPr>
            <a:r>
              <a:rPr lang="en-US" altLang="zh-CN" sz="1200" dirty="0" smtClean="0">
                <a:solidFill>
                  <a:srgbClr val="663300"/>
                </a:solidFill>
                <a:latin typeface="+mj-ea"/>
                <a:ea typeface="+mj-ea"/>
              </a:rPr>
              <a:t>    </a:t>
            </a:r>
            <a:r>
              <a:rPr lang="zh-CN" altLang="en-US" sz="1200" dirty="0" smtClean="0">
                <a:solidFill>
                  <a:srgbClr val="663300"/>
                </a:solidFill>
                <a:latin typeface="+mj-ea"/>
                <a:ea typeface="+mj-ea"/>
              </a:rPr>
              <a:t>半个多世纪来，她在</a:t>
            </a:r>
            <a:r>
              <a:rPr lang="zh-CN" altLang="zh-CN" sz="1200" dirty="0" smtClean="0">
                <a:solidFill>
                  <a:srgbClr val="663300"/>
                </a:solidFill>
                <a:latin typeface="+mj-ea"/>
                <a:ea typeface="+mj-ea"/>
              </a:rPr>
              <a:t>中国</a:t>
            </a:r>
            <a:r>
              <a:rPr lang="zh-CN" altLang="en-US" sz="1200" dirty="0" smtClean="0">
                <a:solidFill>
                  <a:srgbClr val="663300"/>
                </a:solidFill>
                <a:latin typeface="+mj-ea"/>
                <a:ea typeface="+mj-ea"/>
              </a:rPr>
              <a:t>历经</a:t>
            </a:r>
            <a:r>
              <a:rPr lang="zh-CN" altLang="zh-CN" sz="1200" dirty="0" smtClean="0">
                <a:solidFill>
                  <a:srgbClr val="663300"/>
                </a:solidFill>
                <a:latin typeface="+mj-ea"/>
                <a:ea typeface="+mj-ea"/>
              </a:rPr>
              <a:t>战乱、革命、破坏、建设、</a:t>
            </a:r>
            <a:r>
              <a:rPr lang="zh-CN" altLang="en-US" sz="1200" dirty="0" smtClean="0">
                <a:solidFill>
                  <a:srgbClr val="663300"/>
                </a:solidFill>
                <a:latin typeface="+mj-ea"/>
                <a:ea typeface="+mj-ea"/>
              </a:rPr>
              <a:t>甚至牢狱之灾、</a:t>
            </a:r>
            <a:r>
              <a:rPr lang="zh-CN" altLang="zh-CN" sz="1200" dirty="0" smtClean="0">
                <a:solidFill>
                  <a:srgbClr val="663300"/>
                </a:solidFill>
                <a:latin typeface="+mj-ea"/>
                <a:ea typeface="+mj-ea"/>
              </a:rPr>
              <a:t>大起大落</a:t>
            </a:r>
            <a:r>
              <a:rPr lang="zh-CN" altLang="en-US" sz="1200" dirty="0" smtClean="0">
                <a:solidFill>
                  <a:srgbClr val="663300"/>
                </a:solidFill>
                <a:latin typeface="+mj-ea"/>
                <a:ea typeface="+mj-ea"/>
              </a:rPr>
              <a:t>、</a:t>
            </a:r>
            <a:r>
              <a:rPr lang="zh-CN" altLang="zh-CN" sz="1200" dirty="0" smtClean="0">
                <a:solidFill>
                  <a:srgbClr val="663300"/>
                </a:solidFill>
                <a:latin typeface="+mj-ea"/>
                <a:ea typeface="+mj-ea"/>
              </a:rPr>
              <a:t>风风雨雨、悲欢离合</a:t>
            </a:r>
            <a:r>
              <a:rPr lang="zh-CN" altLang="en-US" sz="1200" dirty="0" smtClean="0">
                <a:solidFill>
                  <a:srgbClr val="663300"/>
                </a:solidFill>
                <a:latin typeface="+mj-ea"/>
                <a:ea typeface="+mj-ea"/>
              </a:rPr>
              <a:t>，乃至痛失唯一的爱子</a:t>
            </a:r>
            <a:r>
              <a:rPr lang="zh-CN" altLang="zh-CN" sz="1200" dirty="0" smtClean="0">
                <a:solidFill>
                  <a:srgbClr val="663300"/>
                </a:solidFill>
                <a:latin typeface="+mj-ea"/>
                <a:ea typeface="+mj-ea"/>
              </a:rPr>
              <a:t>。</a:t>
            </a:r>
            <a:r>
              <a:rPr lang="zh-CN" altLang="en-US" sz="1200" dirty="0" smtClean="0">
                <a:solidFill>
                  <a:srgbClr val="663300"/>
                </a:solidFill>
                <a:latin typeface="+mj-ea"/>
                <a:ea typeface="+mj-ea"/>
              </a:rPr>
              <a:t>但是她始终无怨无悔。因为她深爱她选择的终身伴侣</a:t>
            </a:r>
            <a:r>
              <a:rPr lang="en-US" altLang="zh-CN" sz="1200" dirty="0" smtClean="0">
                <a:solidFill>
                  <a:srgbClr val="663300"/>
                </a:solidFill>
                <a:latin typeface="+mj-ea"/>
                <a:ea typeface="+mj-ea"/>
              </a:rPr>
              <a:t>—</a:t>
            </a:r>
            <a:r>
              <a:rPr lang="zh-CN" altLang="en-US" sz="1200" dirty="0" smtClean="0">
                <a:solidFill>
                  <a:srgbClr val="663300"/>
                </a:solidFill>
                <a:latin typeface="+mj-ea"/>
                <a:ea typeface="+mj-ea"/>
              </a:rPr>
              <a:t>杨宪益，她炽热地爱着中国灿烂的文化。这纯真的爱使她如美丽的天使降临中国，把自己的一生献给了中国。</a:t>
            </a:r>
            <a:endParaRPr lang="en-US" altLang="zh-CN" sz="1200" dirty="0" smtClean="0">
              <a:solidFill>
                <a:srgbClr val="663300"/>
              </a:solidFill>
              <a:latin typeface="+mj-ea"/>
              <a:ea typeface="+mj-ea"/>
            </a:endParaRPr>
          </a:p>
          <a:p>
            <a:pPr>
              <a:lnSpc>
                <a:spcPct val="150000"/>
              </a:lnSpc>
            </a:pPr>
            <a:r>
              <a:rPr lang="en-US" altLang="zh-CN" sz="1200" dirty="0" smtClean="0">
                <a:solidFill>
                  <a:srgbClr val="663300"/>
                </a:solidFill>
                <a:latin typeface="+mj-ea"/>
                <a:ea typeface="+mj-ea"/>
              </a:rPr>
              <a:t>    </a:t>
            </a:r>
            <a:r>
              <a:rPr lang="zh-CN" altLang="zh-CN" sz="1200" dirty="0" smtClean="0">
                <a:solidFill>
                  <a:srgbClr val="663300"/>
                </a:solidFill>
                <a:latin typeface="+mj-ea"/>
                <a:ea typeface="+mj-ea"/>
              </a:rPr>
              <a:t>残酷的历史不堪回首，惟有</a:t>
            </a:r>
            <a:r>
              <a:rPr lang="zh-CN" altLang="en-US" sz="1200" dirty="0" smtClean="0">
                <a:solidFill>
                  <a:srgbClr val="663300"/>
                </a:solidFill>
                <a:latin typeface="+mj-ea"/>
                <a:ea typeface="+mj-ea"/>
              </a:rPr>
              <a:t>纯真</a:t>
            </a:r>
            <a:r>
              <a:rPr lang="zh-CN" altLang="zh-CN" sz="1200" dirty="0" smtClean="0">
                <a:solidFill>
                  <a:srgbClr val="663300"/>
                </a:solidFill>
                <a:latin typeface="+mj-ea"/>
                <a:ea typeface="+mj-ea"/>
              </a:rPr>
              <a:t>的爱将与世长存</a:t>
            </a:r>
            <a:r>
              <a:rPr lang="zh-CN" altLang="en-US" sz="1200" dirty="0" smtClean="0">
                <a:solidFill>
                  <a:srgbClr val="663300"/>
                </a:solidFill>
                <a:latin typeface="+mj-ea"/>
                <a:ea typeface="+mj-ea"/>
              </a:rPr>
              <a:t>。</a:t>
            </a:r>
            <a:endParaRPr lang="zh-CN" altLang="zh-CN" sz="1200" dirty="0" smtClean="0">
              <a:solidFill>
                <a:srgbClr val="663300"/>
              </a:solidFill>
              <a:latin typeface="+mj-ea"/>
              <a:ea typeface="+mj-ea"/>
            </a:endParaRPr>
          </a:p>
          <a:p>
            <a:pPr>
              <a:lnSpc>
                <a:spcPct val="150000"/>
              </a:lnSpc>
            </a:pPr>
            <a:endParaRPr lang="en-US" altLang="zh-CN" sz="1400" dirty="0" smtClean="0">
              <a:latin typeface="+mj-ea"/>
              <a:ea typeface="+mj-ea"/>
            </a:endParaRPr>
          </a:p>
          <a:p>
            <a:pPr>
              <a:lnSpc>
                <a:spcPct val="150000"/>
              </a:lnSpc>
            </a:pPr>
            <a:endParaRPr lang="en-US" altLang="zh-CN" sz="1400" dirty="0" smtClean="0">
              <a:latin typeface="+mj-ea"/>
              <a:ea typeface="+mj-ea"/>
            </a:endParaRPr>
          </a:p>
          <a:p>
            <a:pPr>
              <a:lnSpc>
                <a:spcPct val="150000"/>
              </a:lnSpc>
            </a:pPr>
            <a:endParaRPr lang="zh-CN" altLang="en-US" sz="1400" dirty="0">
              <a:latin typeface="+mj-ea"/>
              <a:ea typeface="+mj-ea"/>
            </a:endParaRPr>
          </a:p>
        </p:txBody>
      </p:sp>
      <p:pic>
        <p:nvPicPr>
          <p:cNvPr id="6" name="Picture 1" descr="D:\雄\幻灯片练习\习作\英伦黛玉 绝代美女的中国劫\图片\09 (2).png"/>
          <p:cNvPicPr>
            <a:picLocks noChangeAspect="1" noChangeArrowheads="1"/>
          </p:cNvPicPr>
          <p:nvPr/>
        </p:nvPicPr>
        <p:blipFill>
          <a:blip r:embed="rId3" cstate="screen"/>
          <a:srcRect/>
          <a:stretch>
            <a:fillRect/>
          </a:stretch>
        </p:blipFill>
        <p:spPr bwMode="auto">
          <a:xfrm rot="19681853" flipH="1">
            <a:off x="255187" y="2786602"/>
            <a:ext cx="1721739" cy="2227747"/>
          </a:xfrm>
          <a:prstGeom prst="rect">
            <a:avLst/>
          </a:prstGeom>
          <a:noFill/>
          <a:effectLst>
            <a:outerShdw blurRad="50800" dist="38100" dir="8100000" sx="103000" sy="103000" algn="tr" rotWithShape="0">
              <a:prstClr val="black">
                <a:alpha val="40000"/>
              </a:prstClr>
            </a:outerShdw>
          </a:effectLst>
        </p:spPr>
      </p:pic>
    </p:spTree>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strVal val="#ppt_w*0.70"/>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animEffect transition="in" filter="fade">
                                      <p:cBhvr>
                                        <p:cTn id="9" dur="2000"/>
                                        <p:tgtEl>
                                          <p:spTgt spid="3"/>
                                        </p:tgtEl>
                                      </p:cBhvr>
                                    </p:animEffect>
                                  </p:childTnLst>
                                </p:cTn>
                              </p:par>
                              <p:par>
                                <p:cTn id="10" presetID="14" presetClass="entr" presetSubtype="5"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vertical)">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D:\雄\幻灯片练习\习作\英伦黛玉 绝代美女的中国劫\图片\24359452.jpg"/>
          <p:cNvPicPr>
            <a:picLocks noChangeAspect="1" noChangeArrowheads="1"/>
          </p:cNvPicPr>
          <p:nvPr/>
        </p:nvPicPr>
        <p:blipFill>
          <a:blip r:embed="rId3" cstate="screen">
            <a:duotone>
              <a:prstClr val="black"/>
              <a:srgbClr val="D9C3A5">
                <a:tint val="50000"/>
                <a:satMod val="180000"/>
              </a:srgbClr>
            </a:duotone>
          </a:blip>
          <a:srcRect/>
          <a:stretch>
            <a:fillRect/>
          </a:stretch>
        </p:blipFill>
        <p:spPr bwMode="auto">
          <a:xfrm>
            <a:off x="971600" y="339502"/>
            <a:ext cx="2054000" cy="3088336"/>
          </a:xfrm>
          <a:prstGeom prst="ellipse">
            <a:avLst/>
          </a:prstGeom>
          <a:noFill/>
          <a:ln w="101600">
            <a:noFill/>
          </a:ln>
          <a:effectLst>
            <a:outerShdw blurRad="50800" dist="38100" dir="8100000" sx="104000" sy="104000" algn="tr" rotWithShape="0">
              <a:prstClr val="black">
                <a:alpha val="40000"/>
              </a:prstClr>
            </a:outerShdw>
            <a:softEdge rad="127000"/>
          </a:effectLst>
        </p:spPr>
      </p:pic>
      <p:pic>
        <p:nvPicPr>
          <p:cNvPr id="41986" name="Picture 2" descr="C:\Users\wl\AppData\Roaming\360se6\Application\User Data\temp\2008326132322507_2.jpg"/>
          <p:cNvPicPr>
            <a:picLocks noChangeAspect="1" noChangeArrowheads="1"/>
          </p:cNvPicPr>
          <p:nvPr/>
        </p:nvPicPr>
        <p:blipFill>
          <a:blip r:embed="rId4" cstate="screen">
            <a:duotone>
              <a:prstClr val="black"/>
              <a:srgbClr val="D9C3A5">
                <a:tint val="50000"/>
                <a:satMod val="180000"/>
              </a:srgbClr>
            </a:duotone>
          </a:blip>
          <a:srcRect t="-9724" b="-4532"/>
          <a:stretch>
            <a:fillRect/>
          </a:stretch>
        </p:blipFill>
        <p:spPr bwMode="auto">
          <a:xfrm>
            <a:off x="3059832" y="1131590"/>
            <a:ext cx="5791282" cy="3888432"/>
          </a:xfrm>
          <a:prstGeom prst="rect">
            <a:avLst/>
          </a:prstGeom>
          <a:noFill/>
          <a:effectLst>
            <a:softEdge rad="635000"/>
          </a:effectLst>
        </p:spPr>
      </p:pic>
      <p:sp>
        <p:nvSpPr>
          <p:cNvPr id="3" name="矩形 2"/>
          <p:cNvSpPr/>
          <p:nvPr/>
        </p:nvSpPr>
        <p:spPr>
          <a:xfrm>
            <a:off x="683568" y="3003798"/>
            <a:ext cx="4032448" cy="1511952"/>
          </a:xfrm>
          <a:prstGeom prst="rect">
            <a:avLst/>
          </a:prstGeom>
        </p:spPr>
        <p:txBody>
          <a:bodyPr wrap="square">
            <a:spAutoFit/>
          </a:bodyPr>
          <a:lstStyle/>
          <a:p>
            <a:pPr>
              <a:lnSpc>
                <a:spcPct val="150000"/>
              </a:lnSpc>
              <a:defRPr/>
            </a:pPr>
            <a:r>
              <a:rPr lang="en-US" altLang="zh-CN" sz="1600" dirty="0" smtClean="0">
                <a:solidFill>
                  <a:srgbClr val="FFFF00"/>
                </a:solidFill>
                <a:latin typeface="+mj-ea"/>
                <a:ea typeface="+mj-ea"/>
              </a:rPr>
              <a:t>        </a:t>
            </a:r>
            <a:r>
              <a:rPr lang="zh-CN" altLang="zh-CN" sz="1600" dirty="0" smtClean="0">
                <a:solidFill>
                  <a:srgbClr val="663300"/>
                </a:solidFill>
                <a:latin typeface="+mj-ea"/>
                <a:ea typeface="+mj-ea"/>
              </a:rPr>
              <a:t>戴乃迭，</a:t>
            </a:r>
            <a:endParaRPr lang="en-US" altLang="zh-CN" sz="1600" dirty="0" smtClean="0">
              <a:solidFill>
                <a:srgbClr val="663300"/>
              </a:solidFill>
              <a:latin typeface="+mj-ea"/>
              <a:ea typeface="+mj-ea"/>
            </a:endParaRPr>
          </a:p>
          <a:p>
            <a:pPr>
              <a:lnSpc>
                <a:spcPct val="150000"/>
              </a:lnSpc>
              <a:defRPr/>
            </a:pPr>
            <a:r>
              <a:rPr lang="zh-CN" altLang="zh-CN" sz="1600" dirty="0" smtClean="0">
                <a:solidFill>
                  <a:srgbClr val="663300"/>
                </a:solidFill>
                <a:latin typeface="+mj-ea"/>
                <a:ea typeface="+mj-ea"/>
              </a:rPr>
              <a:t>原名</a:t>
            </a:r>
            <a:r>
              <a:rPr lang="en-US" altLang="zh-CN" sz="1600" dirty="0" smtClean="0">
                <a:solidFill>
                  <a:srgbClr val="663300"/>
                </a:solidFill>
                <a:latin typeface="+mj-ea"/>
                <a:ea typeface="+mj-ea"/>
              </a:rPr>
              <a:t>Gladys B. </a:t>
            </a:r>
            <a:r>
              <a:rPr lang="en-US" altLang="zh-CN" sz="1600" dirty="0" err="1" smtClean="0">
                <a:solidFill>
                  <a:srgbClr val="663300"/>
                </a:solidFill>
                <a:latin typeface="+mj-ea"/>
                <a:ea typeface="+mj-ea"/>
              </a:rPr>
              <a:t>Tayler</a:t>
            </a:r>
            <a:r>
              <a:rPr lang="zh-CN" altLang="zh-CN" sz="1600" dirty="0" smtClean="0">
                <a:solidFill>
                  <a:srgbClr val="663300"/>
                </a:solidFill>
                <a:latin typeface="+mj-ea"/>
                <a:ea typeface="+mj-ea"/>
              </a:rPr>
              <a:t>，</a:t>
            </a:r>
            <a:endParaRPr lang="en-US" altLang="zh-CN" sz="1600" dirty="0" smtClean="0">
              <a:solidFill>
                <a:srgbClr val="663300"/>
              </a:solidFill>
              <a:latin typeface="+mj-ea"/>
              <a:ea typeface="+mj-ea"/>
            </a:endParaRPr>
          </a:p>
          <a:p>
            <a:pPr>
              <a:lnSpc>
                <a:spcPct val="150000"/>
              </a:lnSpc>
              <a:defRPr/>
            </a:pPr>
            <a:r>
              <a:rPr lang="zh-CN" altLang="zh-CN" sz="1600" dirty="0" smtClean="0">
                <a:solidFill>
                  <a:srgbClr val="663300"/>
                </a:solidFill>
                <a:latin typeface="+mj-ea"/>
                <a:ea typeface="+mj-ea"/>
              </a:rPr>
              <a:t>婚后易名为</a:t>
            </a:r>
            <a:r>
              <a:rPr lang="en-US" altLang="zh-CN" sz="1600" dirty="0" smtClean="0">
                <a:solidFill>
                  <a:srgbClr val="663300"/>
                </a:solidFill>
                <a:latin typeface="+mj-ea"/>
                <a:ea typeface="+mj-ea"/>
              </a:rPr>
              <a:t>Gladys Yang</a:t>
            </a:r>
            <a:r>
              <a:rPr lang="zh-CN" altLang="zh-CN" sz="1600" dirty="0" smtClean="0">
                <a:solidFill>
                  <a:srgbClr val="663300"/>
                </a:solidFill>
                <a:latin typeface="+mj-ea"/>
                <a:ea typeface="+mj-ea"/>
              </a:rPr>
              <a:t>，</a:t>
            </a:r>
            <a:endParaRPr lang="en-US" altLang="zh-CN" sz="1600" dirty="0" smtClean="0">
              <a:solidFill>
                <a:srgbClr val="663300"/>
              </a:solidFill>
              <a:latin typeface="+mj-ea"/>
              <a:ea typeface="+mj-ea"/>
            </a:endParaRPr>
          </a:p>
          <a:p>
            <a:pPr>
              <a:lnSpc>
                <a:spcPct val="150000"/>
              </a:lnSpc>
              <a:defRPr/>
            </a:pPr>
            <a:r>
              <a:rPr lang="en-US" altLang="zh-CN" sz="1600" dirty="0" smtClean="0">
                <a:solidFill>
                  <a:srgbClr val="663300"/>
                </a:solidFill>
                <a:latin typeface="+mj-ea"/>
                <a:ea typeface="+mj-ea"/>
              </a:rPr>
              <a:t>1919</a:t>
            </a:r>
            <a:r>
              <a:rPr lang="zh-CN" altLang="zh-CN" sz="1600" dirty="0" smtClean="0">
                <a:solidFill>
                  <a:srgbClr val="663300"/>
                </a:solidFill>
                <a:latin typeface="+mj-ea"/>
                <a:ea typeface="+mj-ea"/>
              </a:rPr>
              <a:t>年生于北京一</a:t>
            </a:r>
            <a:r>
              <a:rPr lang="zh-CN" altLang="en-US" sz="1600" dirty="0" smtClean="0">
                <a:solidFill>
                  <a:srgbClr val="663300"/>
                </a:solidFill>
                <a:latin typeface="+mj-ea"/>
                <a:ea typeface="+mj-ea"/>
              </a:rPr>
              <a:t>英国</a:t>
            </a:r>
            <a:r>
              <a:rPr lang="zh-CN" altLang="zh-CN" sz="1600" dirty="0" smtClean="0">
                <a:solidFill>
                  <a:srgbClr val="663300"/>
                </a:solidFill>
                <a:latin typeface="+mj-ea"/>
                <a:ea typeface="+mj-ea"/>
              </a:rPr>
              <a:t>传教士家庭。</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randombar(horizontal)">
                                      <p:cBhvr>
                                        <p:cTn id="7" dur="1000"/>
                                        <p:tgtEl>
                                          <p:spTgt spid="41986"/>
                                        </p:tgtEl>
                                      </p:cBhvr>
                                    </p:animEffect>
                                  </p:childTnLst>
                                </p:cTn>
                              </p:par>
                              <p:par>
                                <p:cTn id="8" presetID="8" presetClass="entr" presetSubtype="3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out)">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AutoShape 4" descr="C:\Users\wl\AppData\Roaming\360se6\Application\User Data\temp\watermark.php?YXR0YWNobWVudHMvZGF5XzA5MTEyOS8wOTExMjkwMTQwOWEyZDVjNzVjNmQ0NjRmNC5qcGc="/>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CN" altLang="en-US"/>
          </a:p>
        </p:txBody>
      </p:sp>
      <p:sp>
        <p:nvSpPr>
          <p:cNvPr id="32774" name="AutoShape 6" descr="C:\Users\wl\AppData\Roaming\360se6\Application\User Data\temp\watermark.php?YXR0YWNobWVudHMvZGF5XzA5MTEyOS8wOTExMjkwMTQwOWEyZDVjNzVjNmQ0NjRmNC5qcGc="/>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CN" altLang="en-US"/>
          </a:p>
        </p:txBody>
      </p:sp>
      <p:sp>
        <p:nvSpPr>
          <p:cNvPr id="32776" name="AutoShape 8" descr="C:\Users\wl\AppData\Roaming\360se6\Application\User Data\temp\watermark.php?YXR0YWNobWVudHMvZGF5XzA5MTEyOS8wOTExMjkwMTQwOWEyZDVjNzVjNmQ0NjRmNC5qcGc="/>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CN" altLang="en-US"/>
          </a:p>
        </p:txBody>
      </p:sp>
      <p:sp>
        <p:nvSpPr>
          <p:cNvPr id="7" name="TextBox 6"/>
          <p:cNvSpPr txBox="1"/>
          <p:nvPr/>
        </p:nvSpPr>
        <p:spPr>
          <a:xfrm>
            <a:off x="1331640" y="843558"/>
            <a:ext cx="3096344" cy="3508653"/>
          </a:xfrm>
          <a:prstGeom prst="rect">
            <a:avLst/>
          </a:prstGeom>
          <a:noFill/>
        </p:spPr>
        <p:txBody>
          <a:bodyPr wrap="square" rtlCol="0">
            <a:spAutoFit/>
          </a:bodyPr>
          <a:lstStyle/>
          <a:p>
            <a:pPr>
              <a:lnSpc>
                <a:spcPct val="150000"/>
              </a:lnSpc>
              <a:defRPr/>
            </a:pPr>
            <a:r>
              <a:rPr lang="en-US" altLang="zh-CN" dirty="0" smtClean="0">
                <a:solidFill>
                  <a:srgbClr val="663300"/>
                </a:solidFill>
                <a:latin typeface="+mj-ea"/>
                <a:ea typeface="+mj-ea"/>
              </a:rPr>
              <a:t>    </a:t>
            </a:r>
            <a:r>
              <a:rPr lang="zh-CN" altLang="zh-CN" sz="1600" dirty="0" smtClean="0">
                <a:solidFill>
                  <a:srgbClr val="663300"/>
                </a:solidFill>
                <a:latin typeface="+mj-ea"/>
                <a:ea typeface="+mj-ea"/>
              </a:rPr>
              <a:t>其父</a:t>
            </a:r>
            <a:r>
              <a:rPr lang="en-US" altLang="zh-CN" sz="1600" dirty="0" smtClean="0">
                <a:solidFill>
                  <a:srgbClr val="663300"/>
                </a:solidFill>
                <a:latin typeface="+mj-ea"/>
                <a:ea typeface="+mj-ea"/>
              </a:rPr>
              <a:t>J.B </a:t>
            </a:r>
            <a:r>
              <a:rPr lang="en-US" altLang="zh-CN" sz="1600" dirty="0" err="1" smtClean="0">
                <a:solidFill>
                  <a:srgbClr val="663300"/>
                </a:solidFill>
                <a:latin typeface="+mj-ea"/>
                <a:ea typeface="+mj-ea"/>
              </a:rPr>
              <a:t>Tayler</a:t>
            </a:r>
            <a:r>
              <a:rPr lang="zh-CN" altLang="zh-CN" sz="1600" dirty="0" smtClean="0">
                <a:solidFill>
                  <a:srgbClr val="663300"/>
                </a:solidFill>
                <a:latin typeface="+mj-ea"/>
                <a:ea typeface="+mj-ea"/>
              </a:rPr>
              <a:t>，中文名戴乐仁，毕业于伦敦经济学院，上世纪初到中国传教，曾任燕京大学首任经济系主任，并负责英庚款使用（派生赴英留学）事务；后又帮助中国创建工合组织（</a:t>
            </a:r>
            <a:r>
              <a:rPr lang="en-US" altLang="zh-CN" sz="1600" dirty="0" smtClean="0">
                <a:solidFill>
                  <a:srgbClr val="663300"/>
                </a:solidFill>
                <a:latin typeface="+mj-ea"/>
                <a:ea typeface="+mj-ea"/>
              </a:rPr>
              <a:t>CIC</a:t>
            </a:r>
            <a:r>
              <a:rPr lang="zh-CN" altLang="zh-CN" sz="1600" dirty="0" smtClean="0">
                <a:solidFill>
                  <a:srgbClr val="663300"/>
                </a:solidFill>
                <a:latin typeface="+mj-ea"/>
                <a:ea typeface="+mj-ea"/>
              </a:rPr>
              <a:t>），致力于赈荒救灾工作。母亲塞琳娜是传教士兼教师。</a:t>
            </a:r>
            <a:r>
              <a:rPr lang="zh-CN" altLang="en-US" sz="1600" dirty="0" smtClean="0">
                <a:solidFill>
                  <a:srgbClr val="663300"/>
                </a:solidFill>
              </a:rPr>
              <a:t> </a:t>
            </a:r>
            <a:endParaRPr lang="zh-CN" altLang="zh-CN" sz="1600" dirty="0" smtClean="0">
              <a:solidFill>
                <a:srgbClr val="663300"/>
              </a:solidFill>
              <a:latin typeface="+mj-ea"/>
              <a:ea typeface="+mj-ea"/>
            </a:endParaRPr>
          </a:p>
          <a:p>
            <a:pPr>
              <a:lnSpc>
                <a:spcPct val="150000"/>
              </a:lnSpc>
              <a:defRPr/>
            </a:pPr>
            <a:endParaRPr lang="zh-CN" altLang="zh-CN" dirty="0" smtClean="0">
              <a:solidFill>
                <a:srgbClr val="663300"/>
              </a:solidFill>
              <a:latin typeface="+mj-ea"/>
              <a:ea typeface="+mj-ea"/>
            </a:endParaRPr>
          </a:p>
        </p:txBody>
      </p:sp>
      <p:pic>
        <p:nvPicPr>
          <p:cNvPr id="11266" name="Picture 2" descr="D:\雄\幻灯片练习\习作\英伦黛玉 绝代美女的中国劫\图片\图片124.jpg026.jpg007.jpg"/>
          <p:cNvPicPr>
            <a:picLocks noChangeAspect="1" noChangeArrowheads="1"/>
          </p:cNvPicPr>
          <p:nvPr/>
        </p:nvPicPr>
        <p:blipFill>
          <a:blip r:embed="rId2" cstate="screen">
            <a:duotone>
              <a:prstClr val="black"/>
              <a:srgbClr val="D9C3A5">
                <a:tint val="50000"/>
                <a:satMod val="180000"/>
              </a:srgbClr>
            </a:duotone>
            <a:lum bright="20000" contrast="20000"/>
          </a:blip>
          <a:srcRect/>
          <a:stretch>
            <a:fillRect/>
          </a:stretch>
        </p:blipFill>
        <p:spPr bwMode="auto">
          <a:xfrm>
            <a:off x="5076056" y="555526"/>
            <a:ext cx="3024336" cy="3942076"/>
          </a:xfrm>
          <a:prstGeom prst="rect">
            <a:avLst/>
          </a:prstGeom>
          <a:noFill/>
          <a:effectLst>
            <a:softEdge rad="127000"/>
          </a:effectLst>
        </p:spPr>
      </p:pic>
      <p:sp>
        <p:nvSpPr>
          <p:cNvPr id="9" name="TextBox 8"/>
          <p:cNvSpPr txBox="1"/>
          <p:nvPr/>
        </p:nvSpPr>
        <p:spPr>
          <a:xfrm>
            <a:off x="5292080" y="4515966"/>
            <a:ext cx="2698175" cy="307777"/>
          </a:xfrm>
          <a:prstGeom prst="rect">
            <a:avLst/>
          </a:prstGeom>
          <a:noFill/>
        </p:spPr>
        <p:txBody>
          <a:bodyPr wrap="none" rtlCol="0">
            <a:spAutoFit/>
          </a:bodyPr>
          <a:lstStyle/>
          <a:p>
            <a:r>
              <a:rPr lang="zh-CN" altLang="en-US" sz="1400" dirty="0" smtClean="0">
                <a:solidFill>
                  <a:srgbClr val="FFFFCC"/>
                </a:solidFill>
                <a:latin typeface="黑体" pitchFamily="49" charset="-122"/>
                <a:ea typeface="黑体" pitchFamily="49" charset="-122"/>
              </a:rPr>
              <a:t>上世纪</a:t>
            </a:r>
            <a:r>
              <a:rPr lang="en-US" altLang="zh-CN" sz="1400" dirty="0" smtClean="0">
                <a:solidFill>
                  <a:srgbClr val="FFFFCC"/>
                </a:solidFill>
                <a:latin typeface="黑体" pitchFamily="49" charset="-122"/>
                <a:ea typeface="黑体" pitchFamily="49" charset="-122"/>
              </a:rPr>
              <a:t>20</a:t>
            </a:r>
            <a:r>
              <a:rPr lang="zh-CN" altLang="en-US" sz="1400" dirty="0" smtClean="0">
                <a:solidFill>
                  <a:srgbClr val="FFFFCC"/>
                </a:solidFill>
                <a:latin typeface="黑体" pitchFamily="49" charset="-122"/>
                <a:ea typeface="黑体" pitchFamily="49" charset="-122"/>
              </a:rPr>
              <a:t>年代戴乃迭父母在中国</a:t>
            </a:r>
            <a:endParaRPr lang="zh-CN" altLang="en-US" sz="1400" dirty="0">
              <a:solidFill>
                <a:srgbClr val="FFFFCC"/>
              </a:solidFill>
              <a:latin typeface="黑体" pitchFamily="49" charset="-122"/>
              <a:ea typeface="黑体" pitchFamily="49" charset="-122"/>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wedge">
                                      <p:cBhvr>
                                        <p:cTn id="7" dur="2000"/>
                                        <p:tgtEl>
                                          <p:spTgt spid="11266"/>
                                        </p:tgtEl>
                                      </p:cBhvr>
                                    </p:animEffect>
                                  </p:childTnLst>
                                </p:cTn>
                              </p:par>
                            </p:childTnLst>
                          </p:cTn>
                        </p:par>
                        <p:par>
                          <p:cTn id="8" fill="hold">
                            <p:stCondLst>
                              <p:cond delay="2000"/>
                            </p:stCondLst>
                            <p:childTnLst>
                              <p:par>
                                <p:cTn id="9" presetID="17" presetClass="entr" presetSubtype="1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wl\AppData\Roaming\360se6\Application\User Data\temp\u=1856050123,2222531798&amp;fm=23&amp;gp=0.jpg"/>
          <p:cNvPicPr>
            <a:picLocks noChangeAspect="1" noChangeArrowheads="1"/>
          </p:cNvPicPr>
          <p:nvPr/>
        </p:nvPicPr>
        <p:blipFill>
          <a:blip r:embed="rId3" cstate="screen"/>
          <a:srcRect/>
          <a:stretch>
            <a:fillRect/>
          </a:stretch>
        </p:blipFill>
        <p:spPr bwMode="auto">
          <a:xfrm>
            <a:off x="4283968" y="1491630"/>
            <a:ext cx="4488877" cy="3078089"/>
          </a:xfrm>
          <a:prstGeom prst="rect">
            <a:avLst/>
          </a:prstGeom>
          <a:noFill/>
          <a:effectLst>
            <a:softEdge rad="317500"/>
          </a:effectLst>
        </p:spPr>
      </p:pic>
      <p:sp>
        <p:nvSpPr>
          <p:cNvPr id="3" name="矩形 2"/>
          <p:cNvSpPr/>
          <p:nvPr/>
        </p:nvSpPr>
        <p:spPr>
          <a:xfrm>
            <a:off x="1043608" y="843558"/>
            <a:ext cx="3240360" cy="3416320"/>
          </a:xfrm>
          <a:prstGeom prst="rect">
            <a:avLst/>
          </a:prstGeom>
        </p:spPr>
        <p:txBody>
          <a:bodyPr wrap="square">
            <a:spAutoFit/>
          </a:bodyPr>
          <a:lstStyle/>
          <a:p>
            <a:pPr>
              <a:lnSpc>
                <a:spcPct val="150000"/>
              </a:lnSpc>
            </a:pPr>
            <a:r>
              <a:rPr lang="en-US" altLang="zh-CN" sz="1600" dirty="0" smtClean="0">
                <a:solidFill>
                  <a:srgbClr val="FFFF00"/>
                </a:solidFill>
                <a:latin typeface="+mj-ea"/>
                <a:ea typeface="+mj-ea"/>
              </a:rPr>
              <a:t>    </a:t>
            </a:r>
            <a:r>
              <a:rPr lang="zh-CN" altLang="zh-CN" sz="1600" dirty="0" smtClean="0">
                <a:solidFill>
                  <a:srgbClr val="FFFFCC"/>
                </a:solidFill>
                <a:latin typeface="+mj-ea"/>
                <a:ea typeface="+mj-ea"/>
              </a:rPr>
              <a:t>戴乃迭在北京度过了快乐的童年。春节的庙会，元宵的花灯，清明的风筝，以及花轿、人力车、胡同和小金鱼，特别是那拉煤进城的骆驼队的悦耳的驼铃声，</a:t>
            </a:r>
            <a:r>
              <a:rPr lang="zh-CN" altLang="en-US" sz="1600" dirty="0" smtClean="0">
                <a:solidFill>
                  <a:srgbClr val="FFFFCC"/>
                </a:solidFill>
                <a:latin typeface="+mj-ea"/>
                <a:ea typeface="+mj-ea"/>
              </a:rPr>
              <a:t>都</a:t>
            </a:r>
            <a:r>
              <a:rPr lang="zh-CN" altLang="zh-CN" sz="1600" dirty="0" smtClean="0">
                <a:solidFill>
                  <a:srgbClr val="FFFFCC"/>
                </a:solidFill>
                <a:latin typeface="+mj-ea"/>
                <a:ea typeface="+mj-ea"/>
              </a:rPr>
              <a:t>给她留下了美好的印象。</a:t>
            </a:r>
            <a:endParaRPr lang="en-US" altLang="zh-CN" sz="1600" dirty="0" smtClean="0">
              <a:solidFill>
                <a:srgbClr val="FFFFCC"/>
              </a:solidFill>
              <a:latin typeface="+mj-ea"/>
              <a:ea typeface="+mj-ea"/>
            </a:endParaRPr>
          </a:p>
          <a:p>
            <a:pPr>
              <a:lnSpc>
                <a:spcPct val="150000"/>
              </a:lnSpc>
            </a:pPr>
            <a:r>
              <a:rPr lang="zh-CN" altLang="en-US" sz="1600" dirty="0" smtClean="0">
                <a:solidFill>
                  <a:srgbClr val="002060"/>
                </a:solidFill>
                <a:latin typeface="+mj-ea"/>
                <a:ea typeface="+mj-ea"/>
              </a:rPr>
              <a:t>     </a:t>
            </a:r>
            <a:r>
              <a:rPr lang="zh-CN" altLang="en-US" sz="1600" dirty="0" smtClean="0">
                <a:solidFill>
                  <a:srgbClr val="663300"/>
                </a:solidFill>
                <a:latin typeface="+mj-ea"/>
                <a:ea typeface="+mj-ea"/>
              </a:rPr>
              <a:t>这</a:t>
            </a:r>
            <a:r>
              <a:rPr lang="zh-CN" altLang="zh-CN" sz="1600" dirty="0" smtClean="0">
                <a:solidFill>
                  <a:srgbClr val="663300"/>
                </a:solidFill>
                <a:latin typeface="+mj-ea"/>
                <a:ea typeface="+mj-ea"/>
              </a:rPr>
              <a:t>让戴乃迭对中国有着不同寻常的感情，并从此与中国结下不解之缘。</a:t>
            </a:r>
            <a:endParaRPr lang="zh-CN" altLang="en-US" sz="1600" dirty="0">
              <a:solidFill>
                <a:srgbClr val="663300"/>
              </a:solidFill>
              <a:latin typeface="+mj-ea"/>
              <a:ea typeface="+mj-ea"/>
            </a:endParaRP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8)">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D:\雄\幻灯片练习\习作\英伦黛玉 绝代美女的中国劫\图片\图片088.jpg"/>
          <p:cNvPicPr>
            <a:picLocks noChangeAspect="1" noChangeArrowheads="1"/>
          </p:cNvPicPr>
          <p:nvPr/>
        </p:nvPicPr>
        <p:blipFill>
          <a:blip r:embed="rId2" cstate="screen">
            <a:duotone>
              <a:prstClr val="black"/>
              <a:srgbClr val="D9C3A5">
                <a:tint val="50000"/>
                <a:satMod val="180000"/>
              </a:srgbClr>
            </a:duotone>
            <a:lum bright="10000"/>
          </a:blip>
          <a:srcRect/>
          <a:stretch>
            <a:fillRect/>
          </a:stretch>
        </p:blipFill>
        <p:spPr bwMode="auto">
          <a:xfrm>
            <a:off x="2213738" y="627534"/>
            <a:ext cx="4716524" cy="3486126"/>
          </a:xfrm>
          <a:prstGeom prst="rect">
            <a:avLst/>
          </a:prstGeom>
          <a:noFill/>
          <a:ln w="123825" cmpd="thickThin">
            <a:solidFill>
              <a:srgbClr val="FFCC66"/>
            </a:solidFill>
            <a:bevel/>
          </a:ln>
          <a:effectLst>
            <a:outerShdw blurRad="50800" dist="38100" dir="8100000" sx="102000" sy="102000" algn="tr" rotWithShape="0">
              <a:prstClr val="black">
                <a:alpha val="40000"/>
              </a:prstClr>
            </a:outerShdw>
          </a:effectLst>
        </p:spPr>
      </p:pic>
      <p:sp>
        <p:nvSpPr>
          <p:cNvPr id="4" name="TextBox 3"/>
          <p:cNvSpPr txBox="1"/>
          <p:nvPr/>
        </p:nvSpPr>
        <p:spPr>
          <a:xfrm>
            <a:off x="2863840" y="4443958"/>
            <a:ext cx="3416320" cy="307777"/>
          </a:xfrm>
          <a:prstGeom prst="rect">
            <a:avLst/>
          </a:prstGeom>
          <a:noFill/>
        </p:spPr>
        <p:txBody>
          <a:bodyPr wrap="none" rtlCol="0">
            <a:spAutoFit/>
          </a:bodyPr>
          <a:lstStyle/>
          <a:p>
            <a:pPr algn="ctr"/>
            <a:r>
              <a:rPr lang="zh-CN" altLang="en-US" sz="1400" dirty="0" smtClean="0">
                <a:solidFill>
                  <a:srgbClr val="FFFFCC"/>
                </a:solidFill>
                <a:latin typeface="黑体" pitchFamily="49" charset="-122"/>
                <a:ea typeface="黑体" pitchFamily="49" charset="-122"/>
              </a:rPr>
              <a:t>童年时代的戴乃迭与父母兄弟姐妹全家照</a:t>
            </a:r>
            <a:endParaRPr lang="zh-CN" altLang="en-US" sz="1400" dirty="0">
              <a:solidFill>
                <a:srgbClr val="FFFFCC"/>
              </a:solidFill>
              <a:latin typeface="黑体" pitchFamily="49" charset="-122"/>
              <a:ea typeface="黑体" pitchFamily="49" charset="-122"/>
            </a:endParaRPr>
          </a:p>
        </p:txBody>
      </p:sp>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8" name="Picture 6" descr="C:\Users\wl\AppData\Roaming\360se6\Application\User Data\temp\7ab8fc1439d5e10c53c9f344bebcff6f_1.jpg"/>
          <p:cNvPicPr>
            <a:picLocks noChangeAspect="1" noChangeArrowheads="1"/>
          </p:cNvPicPr>
          <p:nvPr/>
        </p:nvPicPr>
        <p:blipFill>
          <a:blip r:embed="rId2" cstate="screen">
            <a:lum contrast="20000"/>
          </a:blip>
          <a:srcRect/>
          <a:stretch>
            <a:fillRect/>
          </a:stretch>
        </p:blipFill>
        <p:spPr bwMode="auto">
          <a:xfrm>
            <a:off x="7452320" y="2067694"/>
            <a:ext cx="1872208" cy="1888488"/>
          </a:xfrm>
          <a:prstGeom prst="rect">
            <a:avLst/>
          </a:prstGeom>
          <a:noFill/>
          <a:effectLst>
            <a:softEdge rad="317500"/>
          </a:effectLst>
        </p:spPr>
      </p:pic>
      <p:sp>
        <p:nvSpPr>
          <p:cNvPr id="2" name="矩形 1"/>
          <p:cNvSpPr/>
          <p:nvPr/>
        </p:nvSpPr>
        <p:spPr>
          <a:xfrm>
            <a:off x="899592" y="843558"/>
            <a:ext cx="3744416" cy="1384995"/>
          </a:xfrm>
          <a:prstGeom prst="rect">
            <a:avLst/>
          </a:prstGeom>
        </p:spPr>
        <p:txBody>
          <a:bodyPr wrap="square">
            <a:spAutoFit/>
          </a:bodyPr>
          <a:lstStyle/>
          <a:p>
            <a:pPr>
              <a:lnSpc>
                <a:spcPct val="150000"/>
              </a:lnSpc>
            </a:pPr>
            <a:r>
              <a:rPr lang="en-US" altLang="zh-CN" sz="1400" dirty="0" smtClean="0">
                <a:solidFill>
                  <a:srgbClr val="FFFFCC"/>
                </a:solidFill>
                <a:latin typeface="+mj-ea"/>
                <a:ea typeface="+mj-ea"/>
              </a:rPr>
              <a:t>    1926</a:t>
            </a:r>
            <a:r>
              <a:rPr lang="zh-CN" altLang="zh-CN" sz="1400" dirty="0" smtClean="0">
                <a:solidFill>
                  <a:srgbClr val="FFFFCC"/>
                </a:solidFill>
                <a:latin typeface="+mj-ea"/>
                <a:ea typeface="+mj-ea"/>
              </a:rPr>
              <a:t>年</a:t>
            </a:r>
            <a:r>
              <a:rPr lang="zh-CN" altLang="en-US" sz="1400" dirty="0" smtClean="0">
                <a:solidFill>
                  <a:srgbClr val="FFFFCC"/>
                </a:solidFill>
                <a:latin typeface="+mj-ea"/>
                <a:ea typeface="+mj-ea"/>
              </a:rPr>
              <a:t>，</a:t>
            </a:r>
            <a:r>
              <a:rPr lang="en-US" altLang="zh-CN" sz="1400" dirty="0" smtClean="0">
                <a:solidFill>
                  <a:srgbClr val="FFFFCC"/>
                </a:solidFill>
                <a:latin typeface="+mj-ea"/>
                <a:ea typeface="+mj-ea"/>
              </a:rPr>
              <a:t>7</a:t>
            </a:r>
            <a:r>
              <a:rPr lang="zh-CN" altLang="en-US" sz="1400" dirty="0" smtClean="0">
                <a:solidFill>
                  <a:srgbClr val="FFFFCC"/>
                </a:solidFill>
                <a:latin typeface="+mj-ea"/>
                <a:ea typeface="+mj-ea"/>
              </a:rPr>
              <a:t>岁的戴乃迭随家人</a:t>
            </a:r>
            <a:r>
              <a:rPr lang="zh-CN" altLang="zh-CN" sz="1400" dirty="0" smtClean="0">
                <a:solidFill>
                  <a:srgbClr val="FFFFCC"/>
                </a:solidFill>
                <a:latin typeface="+mj-ea"/>
                <a:ea typeface="+mj-ea"/>
              </a:rPr>
              <a:t>乘远洋客轮离开了中国</a:t>
            </a:r>
            <a:r>
              <a:rPr lang="zh-CN" altLang="en-US" sz="1400" dirty="0" smtClean="0">
                <a:solidFill>
                  <a:srgbClr val="FFFFCC"/>
                </a:solidFill>
                <a:latin typeface="+mj-ea"/>
                <a:ea typeface="+mj-ea"/>
              </a:rPr>
              <a:t>，回到了她的祖国英国。</a:t>
            </a:r>
            <a:endParaRPr lang="en-US" altLang="zh-CN" sz="1400" dirty="0" smtClean="0">
              <a:solidFill>
                <a:srgbClr val="FFFFCC"/>
              </a:solidFill>
              <a:latin typeface="+mj-ea"/>
              <a:ea typeface="+mj-ea"/>
            </a:endParaRPr>
          </a:p>
          <a:p>
            <a:pPr>
              <a:lnSpc>
                <a:spcPct val="150000"/>
              </a:lnSpc>
            </a:pPr>
            <a:r>
              <a:rPr lang="en-US" altLang="zh-CN" sz="1400" dirty="0" smtClean="0">
                <a:solidFill>
                  <a:srgbClr val="FFFFCC"/>
                </a:solidFill>
                <a:latin typeface="+mj-ea"/>
                <a:ea typeface="+mj-ea"/>
              </a:rPr>
              <a:t>    </a:t>
            </a:r>
            <a:r>
              <a:rPr lang="zh-CN" altLang="zh-CN" sz="1400" dirty="0" smtClean="0">
                <a:solidFill>
                  <a:srgbClr val="FFFFCC"/>
                </a:solidFill>
                <a:latin typeface="+mj-ea"/>
                <a:ea typeface="+mj-ea"/>
              </a:rPr>
              <a:t>在灰濛濛的伦敦</a:t>
            </a:r>
            <a:r>
              <a:rPr lang="zh-CN" altLang="en-US" sz="1400" dirty="0" smtClean="0">
                <a:solidFill>
                  <a:srgbClr val="FFFFCC"/>
                </a:solidFill>
                <a:latin typeface="+mj-ea"/>
                <a:ea typeface="+mj-ea"/>
              </a:rPr>
              <a:t>，她时常</a:t>
            </a:r>
            <a:r>
              <a:rPr lang="zh-CN" altLang="zh-CN" sz="1400" dirty="0" smtClean="0">
                <a:solidFill>
                  <a:srgbClr val="FFFFCC"/>
                </a:solidFill>
                <a:latin typeface="+mj-ea"/>
                <a:ea typeface="+mj-ea"/>
              </a:rPr>
              <a:t>怀念儿时五颜六色的北京</a:t>
            </a:r>
            <a:r>
              <a:rPr lang="zh-CN" altLang="en-US" sz="1400" dirty="0" smtClean="0">
                <a:solidFill>
                  <a:srgbClr val="FFFFCC"/>
                </a:solidFill>
                <a:latin typeface="+mj-ea"/>
                <a:ea typeface="+mj-ea"/>
              </a:rPr>
              <a:t>。</a:t>
            </a:r>
            <a:endParaRPr lang="zh-CN" altLang="en-US" sz="1400" dirty="0">
              <a:solidFill>
                <a:srgbClr val="FFFFCC"/>
              </a:solidFill>
              <a:latin typeface="+mj-ea"/>
              <a:ea typeface="+mj-ea"/>
            </a:endParaRPr>
          </a:p>
        </p:txBody>
      </p:sp>
      <p:pic>
        <p:nvPicPr>
          <p:cNvPr id="3" name="Picture 2" descr="D:\雄\幻灯片练习\素材\背景图片\u=145340896,2047841286&amp;fm=23&amp;gp=0.jpg"/>
          <p:cNvPicPr>
            <a:picLocks noChangeAspect="1" noChangeArrowheads="1"/>
          </p:cNvPicPr>
          <p:nvPr/>
        </p:nvPicPr>
        <p:blipFill>
          <a:blip r:embed="rId3" cstate="screen">
            <a:lum contrast="30000"/>
          </a:blip>
          <a:srcRect/>
          <a:stretch>
            <a:fillRect/>
          </a:stretch>
        </p:blipFill>
        <p:spPr bwMode="auto">
          <a:xfrm>
            <a:off x="467544" y="1923678"/>
            <a:ext cx="5076825" cy="2857500"/>
          </a:xfrm>
          <a:prstGeom prst="roundRect">
            <a:avLst/>
          </a:prstGeom>
          <a:noFill/>
          <a:effectLst>
            <a:softEdge rad="635000"/>
          </a:effectLst>
        </p:spPr>
      </p:pic>
      <p:pic>
        <p:nvPicPr>
          <p:cNvPr id="49156" name="Picture 4" descr="C:\Users\wl\AppData\Roaming\360se6\Application\User Data\temp\u=2287545860,251005331&amp;fm=23&amp;gp=0.jpg"/>
          <p:cNvPicPr>
            <a:picLocks noChangeAspect="1" noChangeArrowheads="1"/>
          </p:cNvPicPr>
          <p:nvPr/>
        </p:nvPicPr>
        <p:blipFill>
          <a:blip r:embed="rId4" cstate="screen">
            <a:lum contrast="20000"/>
          </a:blip>
          <a:srcRect/>
          <a:stretch>
            <a:fillRect/>
          </a:stretch>
        </p:blipFill>
        <p:spPr bwMode="auto">
          <a:xfrm rot="794895">
            <a:off x="4512522" y="258572"/>
            <a:ext cx="2448272" cy="1650520"/>
          </a:xfrm>
          <a:prstGeom prst="rect">
            <a:avLst/>
          </a:prstGeom>
          <a:noFill/>
          <a:effectLst>
            <a:softEdge rad="317500"/>
          </a:effectLst>
        </p:spPr>
      </p:pic>
      <p:pic>
        <p:nvPicPr>
          <p:cNvPr id="49154" name="Picture 2" descr="C:\Users\wl\AppData\Roaming\360se6\Application\User Data\temp\u=3470080748,1688394322&amp;fm=23&amp;gp=0.jpg"/>
          <p:cNvPicPr>
            <a:picLocks noChangeAspect="1" noChangeArrowheads="1"/>
          </p:cNvPicPr>
          <p:nvPr/>
        </p:nvPicPr>
        <p:blipFill>
          <a:blip r:embed="rId5" cstate="screen"/>
          <a:srcRect/>
          <a:stretch>
            <a:fillRect/>
          </a:stretch>
        </p:blipFill>
        <p:spPr bwMode="auto">
          <a:xfrm rot="493286">
            <a:off x="7470438" y="123478"/>
            <a:ext cx="1673562" cy="2425452"/>
          </a:xfrm>
          <a:prstGeom prst="rect">
            <a:avLst/>
          </a:prstGeom>
          <a:noFill/>
          <a:effectLst>
            <a:softEdge rad="317500"/>
          </a:effectLst>
        </p:spPr>
      </p:pic>
      <p:pic>
        <p:nvPicPr>
          <p:cNvPr id="49160" name="Picture 8" descr="C:\Users\wl\AppData\Roaming\360se6\Application\User Data\temp\u=4262012130,1819014395&amp;fm=23&amp;gp=0.jpg"/>
          <p:cNvPicPr>
            <a:picLocks noChangeAspect="1" noChangeArrowheads="1"/>
          </p:cNvPicPr>
          <p:nvPr/>
        </p:nvPicPr>
        <p:blipFill>
          <a:blip r:embed="rId6" cstate="screen">
            <a:lum contrast="10000"/>
          </a:blip>
          <a:srcRect/>
          <a:stretch>
            <a:fillRect/>
          </a:stretch>
        </p:blipFill>
        <p:spPr bwMode="auto">
          <a:xfrm rot="650545">
            <a:off x="5690118" y="1239806"/>
            <a:ext cx="2045588" cy="1363725"/>
          </a:xfrm>
          <a:prstGeom prst="rect">
            <a:avLst/>
          </a:prstGeom>
          <a:noFill/>
          <a:effectLst>
            <a:softEdge rad="317500"/>
          </a:effectLst>
        </p:spPr>
      </p:pic>
      <p:pic>
        <p:nvPicPr>
          <p:cNvPr id="49164" name="Picture 12" descr="C:\Users\wl\AppData\Roaming\360se6\Application\User Data\temp\u=1508769603,2707905630&amp;fm=23&amp;gp=0.jpg"/>
          <p:cNvPicPr>
            <a:picLocks noChangeAspect="1" noChangeArrowheads="1"/>
          </p:cNvPicPr>
          <p:nvPr/>
        </p:nvPicPr>
        <p:blipFill>
          <a:blip r:embed="rId7" cstate="screen">
            <a:lum contrast="20000"/>
          </a:blip>
          <a:srcRect/>
          <a:stretch>
            <a:fillRect/>
          </a:stretch>
        </p:blipFill>
        <p:spPr bwMode="auto">
          <a:xfrm>
            <a:off x="5868144" y="267494"/>
            <a:ext cx="1872208" cy="1216935"/>
          </a:xfrm>
          <a:prstGeom prst="rect">
            <a:avLst/>
          </a:prstGeom>
          <a:noFill/>
          <a:effectLst>
            <a:softEdge rad="127000"/>
          </a:effectLst>
        </p:spPr>
      </p:pic>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49156"/>
                                        </p:tgtEl>
                                        <p:attrNameLst>
                                          <p:attrName>style.visibility</p:attrName>
                                        </p:attrNameLst>
                                      </p:cBhvr>
                                      <p:to>
                                        <p:strVal val="visible"/>
                                      </p:to>
                                    </p:set>
                                    <p:anim calcmode="lin" valueType="num">
                                      <p:cBhvr>
                                        <p:cTn id="7" dur="3000" fill="hold"/>
                                        <p:tgtEl>
                                          <p:spTgt spid="49156"/>
                                        </p:tgtEl>
                                        <p:attrNameLst>
                                          <p:attrName>ppt_w</p:attrName>
                                        </p:attrNameLst>
                                      </p:cBhvr>
                                      <p:tavLst>
                                        <p:tav tm="0">
                                          <p:val>
                                            <p:fltVal val="0"/>
                                          </p:val>
                                        </p:tav>
                                        <p:tav tm="100000">
                                          <p:val>
                                            <p:strVal val="#ppt_w"/>
                                          </p:val>
                                        </p:tav>
                                      </p:tavLst>
                                    </p:anim>
                                    <p:anim calcmode="lin" valueType="num">
                                      <p:cBhvr>
                                        <p:cTn id="8" dur="3000" fill="hold"/>
                                        <p:tgtEl>
                                          <p:spTgt spid="49156"/>
                                        </p:tgtEl>
                                        <p:attrNameLst>
                                          <p:attrName>ppt_h</p:attrName>
                                        </p:attrNameLst>
                                      </p:cBhvr>
                                      <p:tavLst>
                                        <p:tav tm="0">
                                          <p:val>
                                            <p:fltVal val="0"/>
                                          </p:val>
                                        </p:tav>
                                        <p:tav tm="100000">
                                          <p:val>
                                            <p:strVal val="#ppt_h"/>
                                          </p:val>
                                        </p:tav>
                                      </p:tavLst>
                                    </p:anim>
                                    <p:anim calcmode="lin" valueType="num">
                                      <p:cBhvr>
                                        <p:cTn id="9" dur="3000" fill="hold"/>
                                        <p:tgtEl>
                                          <p:spTgt spid="49156"/>
                                        </p:tgtEl>
                                        <p:attrNameLst>
                                          <p:attrName>style.rotation</p:attrName>
                                        </p:attrNameLst>
                                      </p:cBhvr>
                                      <p:tavLst>
                                        <p:tav tm="0">
                                          <p:val>
                                            <p:fltVal val="360"/>
                                          </p:val>
                                        </p:tav>
                                        <p:tav tm="100000">
                                          <p:val>
                                            <p:fltVal val="0"/>
                                          </p:val>
                                        </p:tav>
                                      </p:tavLst>
                                    </p:anim>
                                    <p:animEffect transition="in" filter="fade">
                                      <p:cBhvr>
                                        <p:cTn id="10" dur="3000"/>
                                        <p:tgtEl>
                                          <p:spTgt spid="49156"/>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49154"/>
                                        </p:tgtEl>
                                        <p:attrNameLst>
                                          <p:attrName>style.visibility</p:attrName>
                                        </p:attrNameLst>
                                      </p:cBhvr>
                                      <p:to>
                                        <p:strVal val="visible"/>
                                      </p:to>
                                    </p:set>
                                    <p:anim calcmode="lin" valueType="num">
                                      <p:cBhvr>
                                        <p:cTn id="13" dur="3000" fill="hold"/>
                                        <p:tgtEl>
                                          <p:spTgt spid="49154"/>
                                        </p:tgtEl>
                                        <p:attrNameLst>
                                          <p:attrName>ppt_w</p:attrName>
                                        </p:attrNameLst>
                                      </p:cBhvr>
                                      <p:tavLst>
                                        <p:tav tm="0">
                                          <p:val>
                                            <p:fltVal val="0"/>
                                          </p:val>
                                        </p:tav>
                                        <p:tav tm="100000">
                                          <p:val>
                                            <p:strVal val="#ppt_w"/>
                                          </p:val>
                                        </p:tav>
                                      </p:tavLst>
                                    </p:anim>
                                    <p:anim calcmode="lin" valueType="num">
                                      <p:cBhvr>
                                        <p:cTn id="14" dur="3000" fill="hold"/>
                                        <p:tgtEl>
                                          <p:spTgt spid="49154"/>
                                        </p:tgtEl>
                                        <p:attrNameLst>
                                          <p:attrName>ppt_h</p:attrName>
                                        </p:attrNameLst>
                                      </p:cBhvr>
                                      <p:tavLst>
                                        <p:tav tm="0">
                                          <p:val>
                                            <p:fltVal val="0"/>
                                          </p:val>
                                        </p:tav>
                                        <p:tav tm="100000">
                                          <p:val>
                                            <p:strVal val="#ppt_h"/>
                                          </p:val>
                                        </p:tav>
                                      </p:tavLst>
                                    </p:anim>
                                    <p:anim calcmode="lin" valueType="num">
                                      <p:cBhvr>
                                        <p:cTn id="15" dur="3000" fill="hold"/>
                                        <p:tgtEl>
                                          <p:spTgt spid="49154"/>
                                        </p:tgtEl>
                                        <p:attrNameLst>
                                          <p:attrName>style.rotation</p:attrName>
                                        </p:attrNameLst>
                                      </p:cBhvr>
                                      <p:tavLst>
                                        <p:tav tm="0">
                                          <p:val>
                                            <p:fltVal val="360"/>
                                          </p:val>
                                        </p:tav>
                                        <p:tav tm="100000">
                                          <p:val>
                                            <p:fltVal val="0"/>
                                          </p:val>
                                        </p:tav>
                                      </p:tavLst>
                                    </p:anim>
                                    <p:animEffect transition="in" filter="fade">
                                      <p:cBhvr>
                                        <p:cTn id="16" dur="3000"/>
                                        <p:tgtEl>
                                          <p:spTgt spid="49154"/>
                                        </p:tgtEl>
                                      </p:cBhvr>
                                    </p:animEffect>
                                  </p:childTnLst>
                                </p:cTn>
                              </p:par>
                              <p:par>
                                <p:cTn id="17" presetID="21" presetClass="entr" presetSubtype="4" fill="hold" nodeType="withEffect">
                                  <p:stCondLst>
                                    <p:cond delay="0"/>
                                  </p:stCondLst>
                                  <p:childTnLst>
                                    <p:set>
                                      <p:cBhvr>
                                        <p:cTn id="18" dur="1" fill="hold">
                                          <p:stCondLst>
                                            <p:cond delay="0"/>
                                          </p:stCondLst>
                                        </p:cTn>
                                        <p:tgtEl>
                                          <p:spTgt spid="49164"/>
                                        </p:tgtEl>
                                        <p:attrNameLst>
                                          <p:attrName>style.visibility</p:attrName>
                                        </p:attrNameLst>
                                      </p:cBhvr>
                                      <p:to>
                                        <p:strVal val="visible"/>
                                      </p:to>
                                    </p:set>
                                    <p:animEffect transition="in" filter="wheel(4)">
                                      <p:cBhvr>
                                        <p:cTn id="19" dur="3000"/>
                                        <p:tgtEl>
                                          <p:spTgt spid="49164"/>
                                        </p:tgtEl>
                                      </p:cBhvr>
                                    </p:animEffect>
                                  </p:childTnLst>
                                </p:cTn>
                              </p:par>
                              <p:par>
                                <p:cTn id="20" presetID="35" presetClass="entr" presetSubtype="0" fill="hold" nodeType="withEffect">
                                  <p:stCondLst>
                                    <p:cond delay="0"/>
                                  </p:stCondLst>
                                  <p:childTnLst>
                                    <p:set>
                                      <p:cBhvr>
                                        <p:cTn id="21" dur="1" fill="hold">
                                          <p:stCondLst>
                                            <p:cond delay="0"/>
                                          </p:stCondLst>
                                        </p:cTn>
                                        <p:tgtEl>
                                          <p:spTgt spid="49160"/>
                                        </p:tgtEl>
                                        <p:attrNameLst>
                                          <p:attrName>style.visibility</p:attrName>
                                        </p:attrNameLst>
                                      </p:cBhvr>
                                      <p:to>
                                        <p:strVal val="visible"/>
                                      </p:to>
                                    </p:set>
                                    <p:animEffect transition="in" filter="fade">
                                      <p:cBhvr>
                                        <p:cTn id="22" dur="3000"/>
                                        <p:tgtEl>
                                          <p:spTgt spid="49160"/>
                                        </p:tgtEl>
                                      </p:cBhvr>
                                    </p:animEffect>
                                    <p:anim calcmode="lin" valueType="num">
                                      <p:cBhvr>
                                        <p:cTn id="23" dur="3000" fill="hold"/>
                                        <p:tgtEl>
                                          <p:spTgt spid="49160"/>
                                        </p:tgtEl>
                                        <p:attrNameLst>
                                          <p:attrName>style.rotation</p:attrName>
                                        </p:attrNameLst>
                                      </p:cBhvr>
                                      <p:tavLst>
                                        <p:tav tm="0">
                                          <p:val>
                                            <p:fltVal val="720"/>
                                          </p:val>
                                        </p:tav>
                                        <p:tav tm="100000">
                                          <p:val>
                                            <p:fltVal val="0"/>
                                          </p:val>
                                        </p:tav>
                                      </p:tavLst>
                                    </p:anim>
                                    <p:anim calcmode="lin" valueType="num">
                                      <p:cBhvr>
                                        <p:cTn id="24" dur="3000" fill="hold"/>
                                        <p:tgtEl>
                                          <p:spTgt spid="49160"/>
                                        </p:tgtEl>
                                        <p:attrNameLst>
                                          <p:attrName>ppt_h</p:attrName>
                                        </p:attrNameLst>
                                      </p:cBhvr>
                                      <p:tavLst>
                                        <p:tav tm="0">
                                          <p:val>
                                            <p:fltVal val="0"/>
                                          </p:val>
                                        </p:tav>
                                        <p:tav tm="100000">
                                          <p:val>
                                            <p:strVal val="#ppt_h"/>
                                          </p:val>
                                        </p:tav>
                                      </p:tavLst>
                                    </p:anim>
                                    <p:anim calcmode="lin" valueType="num">
                                      <p:cBhvr>
                                        <p:cTn id="25" dur="3000" fill="hold"/>
                                        <p:tgtEl>
                                          <p:spTgt spid="49160"/>
                                        </p:tgtEl>
                                        <p:attrNameLst>
                                          <p:attrName>ppt_w</p:attrName>
                                        </p:attrNameLst>
                                      </p:cBhvr>
                                      <p:tavLst>
                                        <p:tav tm="0">
                                          <p:val>
                                            <p:fltVal val="0"/>
                                          </p:val>
                                        </p:tav>
                                        <p:tav tm="100000">
                                          <p:val>
                                            <p:strVal val="#ppt_w"/>
                                          </p:val>
                                        </p:tav>
                                      </p:tavLst>
                                    </p:anim>
                                  </p:childTnLst>
                                </p:cTn>
                              </p:par>
                              <p:par>
                                <p:cTn id="26" presetID="21" presetClass="entr" presetSubtype="4" fill="hold" nodeType="withEffect">
                                  <p:stCondLst>
                                    <p:cond delay="0"/>
                                  </p:stCondLst>
                                  <p:childTnLst>
                                    <p:set>
                                      <p:cBhvr>
                                        <p:cTn id="27" dur="1" fill="hold">
                                          <p:stCondLst>
                                            <p:cond delay="0"/>
                                          </p:stCondLst>
                                        </p:cTn>
                                        <p:tgtEl>
                                          <p:spTgt spid="49158"/>
                                        </p:tgtEl>
                                        <p:attrNameLst>
                                          <p:attrName>style.visibility</p:attrName>
                                        </p:attrNameLst>
                                      </p:cBhvr>
                                      <p:to>
                                        <p:strVal val="visible"/>
                                      </p:to>
                                    </p:set>
                                    <p:animEffect transition="in" filter="wheel(4)">
                                      <p:cBhvr>
                                        <p:cTn id="28" dur="3000"/>
                                        <p:tgtEl>
                                          <p:spTgt spid="49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雄\幻灯片练习\习作\英伦黛玉 绝代美女的中国劫\图片\图片121.jpg026.jpg004.jpg"/>
          <p:cNvPicPr>
            <a:picLocks noChangeAspect="1" noChangeArrowheads="1"/>
          </p:cNvPicPr>
          <p:nvPr/>
        </p:nvPicPr>
        <p:blipFill>
          <a:blip r:embed="rId3" cstate="screen"/>
          <a:srcRect/>
          <a:stretch>
            <a:fillRect/>
          </a:stretch>
        </p:blipFill>
        <p:spPr bwMode="auto">
          <a:xfrm>
            <a:off x="3059832" y="483518"/>
            <a:ext cx="2935729" cy="3815184"/>
          </a:xfrm>
          <a:prstGeom prst="rect">
            <a:avLst/>
          </a:prstGeom>
          <a:noFill/>
          <a:ln>
            <a:noFill/>
          </a:ln>
          <a:effectLst>
            <a:outerShdw blurRad="50800" dist="38100" dir="8100000" algn="tr" rotWithShape="0">
              <a:prstClr val="black">
                <a:alpha val="40000"/>
              </a:prstClr>
            </a:outerShdw>
            <a:reflection blurRad="6350" stA="50000" endA="295" endPos="92000" dist="101600" dir="5400000" sy="-100000" algn="bl" rotWithShape="0"/>
          </a:effectLst>
          <a:scene3d>
            <a:camera prst="orthographicFront"/>
            <a:lightRig rig="threePt" dir="t"/>
          </a:scene3d>
          <a:sp3d>
            <a:bevelT prst="slope"/>
          </a:sp3d>
        </p:spPr>
      </p:pic>
      <p:sp>
        <p:nvSpPr>
          <p:cNvPr id="6" name="TextBox 5"/>
          <p:cNvSpPr txBox="1"/>
          <p:nvPr/>
        </p:nvSpPr>
        <p:spPr>
          <a:xfrm>
            <a:off x="7236296" y="699542"/>
            <a:ext cx="615553" cy="3456384"/>
          </a:xfrm>
          <a:prstGeom prst="rect">
            <a:avLst/>
          </a:prstGeom>
          <a:noFill/>
        </p:spPr>
        <p:txBody>
          <a:bodyPr vert="eaVert" wrap="square" rtlCol="0">
            <a:spAutoFit/>
          </a:bodyPr>
          <a:lstStyle/>
          <a:p>
            <a:pPr>
              <a:defRPr/>
            </a:pPr>
            <a:r>
              <a:rPr lang="zh-CN" altLang="en-US" sz="1400" dirty="0" smtClean="0">
                <a:solidFill>
                  <a:srgbClr val="FFFFCC"/>
                </a:solidFill>
                <a:latin typeface="黑体" pitchFamily="49" charset="-122"/>
                <a:ea typeface="黑体" pitchFamily="49" charset="-122"/>
              </a:rPr>
              <a:t>少女时代的戴乃迭（左）和姐姐</a:t>
            </a:r>
            <a:endParaRPr lang="en-US" altLang="zh-CN" sz="1400" dirty="0" smtClean="0">
              <a:solidFill>
                <a:srgbClr val="FFFFCC"/>
              </a:solidFill>
              <a:latin typeface="黑体" pitchFamily="49" charset="-122"/>
              <a:ea typeface="黑体" pitchFamily="49" charset="-122"/>
            </a:endParaRPr>
          </a:p>
          <a:p>
            <a:pPr>
              <a:defRPr/>
            </a:pPr>
            <a:r>
              <a:rPr lang="zh-CN" altLang="en-US" sz="1400" dirty="0" smtClean="0">
                <a:solidFill>
                  <a:srgbClr val="FFFFCC"/>
                </a:solidFill>
                <a:latin typeface="黑体" pitchFamily="49" charset="-122"/>
                <a:ea typeface="黑体" pitchFamily="49" charset="-122"/>
              </a:rPr>
              <a:t>为朋友婚礼做伴娘时拍的照片</a:t>
            </a:r>
          </a:p>
        </p:txBody>
      </p:sp>
    </p:spTree>
  </p:cSld>
  <p:clrMapOvr>
    <a:masterClrMapping/>
  </p:clrMapOvr>
  <p:transition spd="slow">
    <p:pull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Bottom)">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71600" y="3795886"/>
            <a:ext cx="4572000" cy="307777"/>
          </a:xfrm>
          <a:prstGeom prst="rect">
            <a:avLst/>
          </a:prstGeom>
        </p:spPr>
        <p:txBody>
          <a:bodyPr>
            <a:spAutoFit/>
          </a:bodyPr>
          <a:lstStyle/>
          <a:p>
            <a:r>
              <a:rPr lang="en-US" altLang="zh-CN" sz="1400" dirty="0" smtClean="0">
                <a:latin typeface="+mj-ea"/>
                <a:ea typeface="+mj-ea"/>
              </a:rPr>
              <a:t>    </a:t>
            </a:r>
            <a:endParaRPr lang="zh-CN" altLang="en-US" sz="1400" dirty="0">
              <a:latin typeface="+mj-ea"/>
              <a:ea typeface="+mj-ea"/>
            </a:endParaRPr>
          </a:p>
        </p:txBody>
      </p:sp>
      <p:pic>
        <p:nvPicPr>
          <p:cNvPr id="48130" name="Picture 2" descr="C:\Users\wl\AppData\Roaming\360se6\Application\User Data\temp\u=439555213,3630638077&amp;fm=56.jpg"/>
          <p:cNvPicPr>
            <a:picLocks noChangeAspect="1" noChangeArrowheads="1"/>
          </p:cNvPicPr>
          <p:nvPr/>
        </p:nvPicPr>
        <p:blipFill>
          <a:blip r:embed="rId2" cstate="screen">
            <a:lum contrast="20000"/>
          </a:blip>
          <a:srcRect/>
          <a:stretch>
            <a:fillRect/>
          </a:stretch>
        </p:blipFill>
        <p:spPr bwMode="auto">
          <a:xfrm>
            <a:off x="4860032" y="2455201"/>
            <a:ext cx="4032448" cy="2688299"/>
          </a:xfrm>
          <a:prstGeom prst="rect">
            <a:avLst/>
          </a:prstGeom>
          <a:noFill/>
          <a:effectLst>
            <a:softEdge rad="635000"/>
          </a:effectLst>
        </p:spPr>
      </p:pic>
      <p:pic>
        <p:nvPicPr>
          <p:cNvPr id="45058" name="Picture 2" descr="C:\Users\wl\AppData\Roaming\360se6\Application\User Data\temp\u=1133267421,3921159540&amp;fm=23&amp;gp=0.jpg"/>
          <p:cNvPicPr>
            <a:picLocks noChangeAspect="1" noChangeArrowheads="1"/>
          </p:cNvPicPr>
          <p:nvPr/>
        </p:nvPicPr>
        <p:blipFill>
          <a:blip r:embed="rId3" cstate="screen">
            <a:duotone>
              <a:prstClr val="black"/>
              <a:srgbClr val="D9C3A5">
                <a:tint val="50000"/>
                <a:satMod val="180000"/>
              </a:srgbClr>
            </a:duotone>
          </a:blip>
          <a:srcRect t="-29376" r="-10167"/>
          <a:stretch>
            <a:fillRect/>
          </a:stretch>
        </p:blipFill>
        <p:spPr bwMode="auto">
          <a:xfrm>
            <a:off x="467544" y="2283718"/>
            <a:ext cx="2160083" cy="2736304"/>
          </a:xfrm>
          <a:prstGeom prst="rect">
            <a:avLst/>
          </a:prstGeom>
          <a:noFill/>
          <a:effectLst>
            <a:softEdge rad="317500"/>
          </a:effectLst>
        </p:spPr>
      </p:pic>
      <p:sp>
        <p:nvSpPr>
          <p:cNvPr id="64513" name="Rectangle 1"/>
          <p:cNvSpPr>
            <a:spLocks noChangeArrowheads="1"/>
          </p:cNvSpPr>
          <p:nvPr/>
        </p:nvSpPr>
        <p:spPr bwMode="auto">
          <a:xfrm>
            <a:off x="1835696" y="627534"/>
            <a:ext cx="4824536" cy="40626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lnSpc>
                <a:spcPct val="150000"/>
              </a:lnSpc>
              <a:spcBef>
                <a:spcPct val="0"/>
              </a:spcBef>
              <a:spcAft>
                <a:spcPct val="0"/>
              </a:spcAft>
            </a:pPr>
            <a:r>
              <a:rPr lang="en-US" altLang="zh-CN" sz="1400" dirty="0" smtClean="0">
                <a:solidFill>
                  <a:srgbClr val="FFFF00"/>
                </a:solidFill>
                <a:latin typeface="黑体" pitchFamily="49" charset="-122"/>
                <a:ea typeface="黑体" pitchFamily="49" charset="-122"/>
              </a:rPr>
              <a:t>    </a:t>
            </a:r>
            <a:r>
              <a:rPr lang="en-US" altLang="zh-CN" sz="1200" dirty="0" smtClean="0">
                <a:solidFill>
                  <a:srgbClr val="FFFFCC"/>
                </a:solidFill>
                <a:latin typeface="+mj-ea"/>
                <a:ea typeface="+mj-ea"/>
              </a:rPr>
              <a:t>1937</a:t>
            </a:r>
            <a:r>
              <a:rPr lang="zh-CN" altLang="zh-CN" sz="1200" dirty="0" smtClean="0">
                <a:solidFill>
                  <a:srgbClr val="FFFFCC"/>
                </a:solidFill>
                <a:latin typeface="+mj-ea"/>
                <a:ea typeface="+mj-ea"/>
              </a:rPr>
              <a:t>年，戴乃迭考入牛津大学，攻读法国文学。</a:t>
            </a:r>
            <a:r>
              <a:rPr lang="zh-CN" altLang="en-US" sz="1200" dirty="0" smtClean="0">
                <a:solidFill>
                  <a:srgbClr val="FFFFCC"/>
                </a:solidFill>
                <a:latin typeface="+mj-ea"/>
                <a:ea typeface="+mj-ea"/>
              </a:rPr>
              <a:t>就在这年</a:t>
            </a:r>
            <a:r>
              <a:rPr lang="zh-CN" altLang="zh-CN" sz="1200" dirty="0" smtClean="0">
                <a:solidFill>
                  <a:srgbClr val="FFFFCC"/>
                </a:solidFill>
                <a:latin typeface="+mj-ea"/>
                <a:ea typeface="+mj-ea"/>
              </a:rPr>
              <a:t>戴乃迭</a:t>
            </a:r>
            <a:r>
              <a:rPr lang="zh-CN" altLang="en-US" sz="1200" dirty="0" smtClean="0">
                <a:solidFill>
                  <a:srgbClr val="FFFFCC"/>
                </a:solidFill>
                <a:latin typeface="+mj-ea"/>
                <a:ea typeface="+mj-ea"/>
              </a:rPr>
              <a:t>认识了在这里留学的中国学生</a:t>
            </a:r>
            <a:r>
              <a:rPr lang="zh-CN" altLang="zh-CN" sz="1200" dirty="0" smtClean="0">
                <a:solidFill>
                  <a:srgbClr val="FFFFCC"/>
                </a:solidFill>
                <a:latin typeface="+mj-ea"/>
                <a:ea typeface="+mj-ea"/>
              </a:rPr>
              <a:t>杨宪益。</a:t>
            </a:r>
            <a:endParaRPr lang="en-US" altLang="zh-CN" sz="1200" dirty="0" smtClean="0">
              <a:solidFill>
                <a:srgbClr val="FFFFCC"/>
              </a:solidFill>
              <a:latin typeface="+mj-ea"/>
              <a:ea typeface="+mj-ea"/>
            </a:endParaRPr>
          </a:p>
          <a:p>
            <a:pPr fontAlgn="base">
              <a:lnSpc>
                <a:spcPct val="150000"/>
              </a:lnSpc>
              <a:spcBef>
                <a:spcPct val="0"/>
              </a:spcBef>
              <a:spcAft>
                <a:spcPct val="0"/>
              </a:spcAft>
            </a:pPr>
            <a:r>
              <a:rPr kumimoji="0" lang="en-US" altLang="zh-CN" sz="1200" b="0" i="0" u="none" strike="noStrike" cap="none" normalizeH="0" baseline="0" dirty="0" smtClean="0">
                <a:ln>
                  <a:noFill/>
                </a:ln>
                <a:solidFill>
                  <a:srgbClr val="FFFFCC"/>
                </a:solidFill>
                <a:effectLst/>
                <a:latin typeface="+mj-ea"/>
                <a:ea typeface="+mj-ea"/>
                <a:cs typeface="宋体" pitchFamily="2" charset="-122"/>
              </a:rPr>
              <a:t>    </a:t>
            </a:r>
            <a:r>
              <a:rPr kumimoji="0" lang="zh-CN" sz="1200" b="0" i="0" u="none" strike="noStrike" cap="none" normalizeH="0" baseline="0" dirty="0" smtClean="0">
                <a:ln>
                  <a:noFill/>
                </a:ln>
                <a:solidFill>
                  <a:srgbClr val="FFFFCC"/>
                </a:solidFill>
                <a:effectLst/>
                <a:latin typeface="黑体" pitchFamily="49" charset="-122"/>
                <a:ea typeface="黑体" pitchFamily="49" charset="-122"/>
                <a:cs typeface="宋体" pitchFamily="2" charset="-122"/>
              </a:rPr>
              <a:t>在牛津大学第一次见到杨宪益时，戴乃迭只是好奇地注意到，面前这个年轻中国</a:t>
            </a:r>
            <a:r>
              <a:rPr kumimoji="0" lang="zh-CN" altLang="en-US" sz="1200" b="0" i="0" u="none" strike="noStrike" cap="none" normalizeH="0" baseline="0" dirty="0" smtClean="0">
                <a:ln>
                  <a:noFill/>
                </a:ln>
                <a:solidFill>
                  <a:srgbClr val="FFFFCC"/>
                </a:solidFill>
                <a:effectLst/>
                <a:latin typeface="黑体" pitchFamily="49" charset="-122"/>
                <a:ea typeface="黑体" pitchFamily="49" charset="-122"/>
                <a:cs typeface="宋体" pitchFamily="2" charset="-122"/>
              </a:rPr>
              <a:t>留</a:t>
            </a:r>
            <a:r>
              <a:rPr kumimoji="0" lang="zh-CN" sz="1200" b="0" i="0" u="none" strike="noStrike" cap="none" normalizeH="0" baseline="0" dirty="0" smtClean="0">
                <a:ln>
                  <a:noFill/>
                </a:ln>
                <a:solidFill>
                  <a:srgbClr val="FFFFCC"/>
                </a:solidFill>
                <a:effectLst/>
                <a:latin typeface="黑体" pitchFamily="49" charset="-122"/>
                <a:ea typeface="黑体" pitchFamily="49" charset="-122"/>
                <a:cs typeface="宋体" pitchFamily="2" charset="-122"/>
              </a:rPr>
              <a:t>学生，眼睛细细的，脸色苍白，举止文绉绉，人显得颇有些拘泥。不过，戴乃迭说，当她到杨宪益房间去的时候，看到墙上挂着杨宪益自己画的一张中国不同朝代区域划分的地图</a:t>
            </a:r>
            <a:r>
              <a:rPr kumimoji="0" lang="zh-CN" altLang="en-US" sz="1200" b="0" i="0" u="none" strike="noStrike" cap="none" normalizeH="0" baseline="0" dirty="0" smtClean="0">
                <a:ln>
                  <a:noFill/>
                </a:ln>
                <a:solidFill>
                  <a:srgbClr val="FFFFCC"/>
                </a:solidFill>
                <a:effectLst/>
                <a:latin typeface="黑体" pitchFamily="49" charset="-122"/>
                <a:ea typeface="黑体" pitchFamily="49" charset="-122"/>
                <a:cs typeface="宋体" pitchFamily="2" charset="-122"/>
              </a:rPr>
              <a:t>，</a:t>
            </a:r>
            <a:r>
              <a:rPr lang="zh-CN" altLang="zh-CN" sz="1200" dirty="0" smtClean="0">
                <a:solidFill>
                  <a:srgbClr val="663300"/>
                </a:solidFill>
                <a:latin typeface="黑体" pitchFamily="49" charset="-122"/>
                <a:ea typeface="黑体" pitchFamily="49" charset="-122"/>
                <a:cs typeface="宋体" pitchFamily="2" charset="-122"/>
              </a:rPr>
              <a:t>杨宪益对祖国的</a:t>
            </a:r>
            <a:r>
              <a:rPr lang="zh-CN" altLang="en-US" sz="1200" dirty="0" smtClean="0">
                <a:solidFill>
                  <a:srgbClr val="663300"/>
                </a:solidFill>
                <a:latin typeface="黑体" pitchFamily="49" charset="-122"/>
                <a:ea typeface="黑体" pitchFamily="49" charset="-122"/>
                <a:cs typeface="宋体" pitchFamily="2" charset="-122"/>
              </a:rPr>
              <a:t>热</a:t>
            </a:r>
            <a:r>
              <a:rPr lang="zh-CN" altLang="zh-CN" sz="1200" dirty="0" smtClean="0">
                <a:solidFill>
                  <a:srgbClr val="663300"/>
                </a:solidFill>
                <a:latin typeface="黑体" pitchFamily="49" charset="-122"/>
                <a:ea typeface="黑体" pitchFamily="49" charset="-122"/>
                <a:cs typeface="宋体" pitchFamily="2" charset="-122"/>
              </a:rPr>
              <a:t>爱</a:t>
            </a:r>
            <a:r>
              <a:rPr lang="zh-CN" altLang="en-US" sz="1200" dirty="0" smtClean="0">
                <a:solidFill>
                  <a:srgbClr val="663300"/>
                </a:solidFill>
                <a:latin typeface="黑体" pitchFamily="49" charset="-122"/>
                <a:ea typeface="黑体" pitchFamily="49" charset="-122"/>
                <a:cs typeface="宋体" pitchFamily="2" charset="-122"/>
              </a:rPr>
              <a:t>打动了她</a:t>
            </a:r>
            <a:r>
              <a:rPr lang="zh-CN" altLang="zh-CN" sz="1200" dirty="0" smtClean="0">
                <a:solidFill>
                  <a:srgbClr val="663300"/>
                </a:solidFill>
                <a:latin typeface="黑体" pitchFamily="49" charset="-122"/>
                <a:ea typeface="黑体" pitchFamily="49" charset="-122"/>
                <a:cs typeface="宋体" pitchFamily="2" charset="-122"/>
              </a:rPr>
              <a:t>。</a:t>
            </a:r>
            <a:r>
              <a:rPr lang="zh-CN" altLang="zh-CN" sz="1200" dirty="0" smtClean="0">
                <a:solidFill>
                  <a:srgbClr val="663300"/>
                </a:solidFill>
                <a:latin typeface="+mj-ea"/>
                <a:ea typeface="+mj-ea"/>
              </a:rPr>
              <a:t>杨宪益才华横溢</a:t>
            </a:r>
            <a:r>
              <a:rPr lang="zh-CN" altLang="en-US" sz="1200" dirty="0" smtClean="0">
                <a:solidFill>
                  <a:srgbClr val="663300"/>
                </a:solidFill>
                <a:latin typeface="+mj-ea"/>
                <a:ea typeface="+mj-ea"/>
              </a:rPr>
              <a:t>，</a:t>
            </a:r>
            <a:r>
              <a:rPr lang="zh-CN" altLang="zh-CN" sz="1200" dirty="0" smtClean="0">
                <a:solidFill>
                  <a:srgbClr val="663300"/>
                </a:solidFill>
                <a:latin typeface="+mj-ea"/>
                <a:ea typeface="+mj-ea"/>
              </a:rPr>
              <a:t>聪明、调皮和幽默，以及身上洋溢着的中国传统文化的魅力，深深地吸引着戴乃迭。</a:t>
            </a:r>
            <a:endParaRPr lang="zh-CN" altLang="en-US" sz="1200" dirty="0" smtClean="0">
              <a:solidFill>
                <a:srgbClr val="663300"/>
              </a:solidFill>
              <a:latin typeface="+mj-ea"/>
              <a:ea typeface="+mj-ea"/>
            </a:endParaRPr>
          </a:p>
          <a:p>
            <a:pPr fontAlgn="base">
              <a:lnSpc>
                <a:spcPct val="150000"/>
              </a:lnSpc>
              <a:spcBef>
                <a:spcPct val="0"/>
              </a:spcBef>
              <a:spcAft>
                <a:spcPct val="0"/>
              </a:spcAft>
            </a:pPr>
            <a:r>
              <a:rPr lang="en-US" altLang="zh-CN" sz="1200" dirty="0" smtClean="0">
                <a:solidFill>
                  <a:srgbClr val="663300"/>
                </a:solidFill>
                <a:latin typeface="+mj-ea"/>
                <a:ea typeface="+mj-ea"/>
              </a:rPr>
              <a:t>    </a:t>
            </a:r>
            <a:r>
              <a:rPr lang="zh-CN" altLang="zh-CN" sz="1200" dirty="0" smtClean="0">
                <a:solidFill>
                  <a:srgbClr val="663300"/>
                </a:solidFill>
                <a:latin typeface="+mj-ea"/>
                <a:ea typeface="+mj-ea"/>
              </a:rPr>
              <a:t>爱情是没有办法躲避的，爱一个人，就要爱他的一切</a:t>
            </a:r>
            <a:r>
              <a:rPr lang="zh-CN" altLang="en-US" sz="1200" dirty="0" smtClean="0">
                <a:solidFill>
                  <a:srgbClr val="663300"/>
                </a:solidFill>
                <a:latin typeface="+mj-ea"/>
                <a:ea typeface="+mj-ea"/>
              </a:rPr>
              <a:t>。</a:t>
            </a:r>
            <a:endParaRPr lang="en-US" altLang="zh-CN" sz="1200" dirty="0" smtClean="0">
              <a:solidFill>
                <a:srgbClr val="663300"/>
              </a:solidFill>
              <a:latin typeface="+mj-ea"/>
              <a:ea typeface="+mj-ea"/>
            </a:endParaRPr>
          </a:p>
          <a:p>
            <a:pPr fontAlgn="base">
              <a:lnSpc>
                <a:spcPct val="150000"/>
              </a:lnSpc>
              <a:spcBef>
                <a:spcPct val="0"/>
              </a:spcBef>
              <a:spcAft>
                <a:spcPct val="0"/>
              </a:spcAft>
            </a:pPr>
            <a:r>
              <a:rPr lang="en-US" altLang="zh-CN" sz="1200" dirty="0" smtClean="0">
                <a:solidFill>
                  <a:srgbClr val="663300"/>
                </a:solidFill>
                <a:latin typeface="+mj-ea"/>
                <a:ea typeface="+mj-ea"/>
              </a:rPr>
              <a:t>    </a:t>
            </a:r>
            <a:r>
              <a:rPr lang="zh-CN" altLang="zh-CN" sz="1200" dirty="0" smtClean="0">
                <a:solidFill>
                  <a:srgbClr val="663300"/>
                </a:solidFill>
                <a:latin typeface="+mj-ea"/>
                <a:ea typeface="+mj-ea"/>
              </a:rPr>
              <a:t>后来，戴乃迭干脆改学中文，成为牛津大学</a:t>
            </a:r>
            <a:endParaRPr lang="en-US" altLang="zh-CN" sz="1200" dirty="0" smtClean="0">
              <a:solidFill>
                <a:srgbClr val="663300"/>
              </a:solidFill>
              <a:latin typeface="+mj-ea"/>
              <a:ea typeface="+mj-ea"/>
            </a:endParaRPr>
          </a:p>
          <a:p>
            <a:pPr fontAlgn="base">
              <a:lnSpc>
                <a:spcPct val="150000"/>
              </a:lnSpc>
              <a:spcBef>
                <a:spcPct val="0"/>
              </a:spcBef>
              <a:spcAft>
                <a:spcPct val="0"/>
              </a:spcAft>
            </a:pPr>
            <a:r>
              <a:rPr lang="en-US" altLang="zh-CN" sz="1200" dirty="0" smtClean="0">
                <a:solidFill>
                  <a:srgbClr val="663300"/>
                </a:solidFill>
                <a:latin typeface="+mj-ea"/>
                <a:ea typeface="+mj-ea"/>
              </a:rPr>
              <a:t>    </a:t>
            </a:r>
            <a:r>
              <a:rPr lang="zh-CN" altLang="zh-CN" sz="1200" dirty="0" smtClean="0">
                <a:solidFill>
                  <a:srgbClr val="663300"/>
                </a:solidFill>
                <a:latin typeface="+mj-ea"/>
                <a:ea typeface="+mj-ea"/>
              </a:rPr>
              <a:t>第一位获得中国文学荣誉学位的毕业生</a:t>
            </a:r>
            <a:r>
              <a:rPr lang="zh-CN" altLang="en-US" sz="1200" dirty="0" smtClean="0">
                <a:solidFill>
                  <a:srgbClr val="663300"/>
                </a:solidFill>
                <a:latin typeface="+mj-ea"/>
                <a:ea typeface="+mj-ea"/>
              </a:rPr>
              <a:t>。</a:t>
            </a:r>
            <a:endParaRPr lang="en-US" altLang="zh-CN" sz="1200" dirty="0" smtClean="0">
              <a:solidFill>
                <a:srgbClr val="663300"/>
              </a:solidFill>
              <a:latin typeface="+mj-ea"/>
              <a:ea typeface="+mj-ea"/>
            </a:endParaRPr>
          </a:p>
          <a:p>
            <a:pPr fontAlgn="base">
              <a:lnSpc>
                <a:spcPct val="150000"/>
              </a:lnSpc>
              <a:spcBef>
                <a:spcPct val="0"/>
              </a:spcBef>
              <a:spcAft>
                <a:spcPct val="0"/>
              </a:spcAft>
            </a:pPr>
            <a:r>
              <a:rPr lang="en-US" altLang="zh-CN" sz="1200" dirty="0" smtClean="0">
                <a:solidFill>
                  <a:srgbClr val="663300"/>
                </a:solidFill>
                <a:latin typeface="+mj-ea"/>
                <a:ea typeface="+mj-ea"/>
              </a:rPr>
              <a:t>     </a:t>
            </a:r>
            <a:r>
              <a:rPr lang="zh-CN" altLang="en-US" sz="1200" dirty="0" smtClean="0">
                <a:solidFill>
                  <a:srgbClr val="663300"/>
                </a:solidFill>
                <a:latin typeface="+mj-ea"/>
                <a:ea typeface="+mj-ea"/>
              </a:rPr>
              <a:t>而</a:t>
            </a:r>
            <a:r>
              <a:rPr lang="zh-CN" altLang="zh-CN" sz="1200" dirty="0" smtClean="0">
                <a:solidFill>
                  <a:srgbClr val="663300"/>
                </a:solidFill>
                <a:latin typeface="+mj-ea"/>
                <a:ea typeface="+mj-ea"/>
              </a:rPr>
              <a:t>杨宪益也放弃了法国文学专业，改学</a:t>
            </a:r>
            <a:endParaRPr lang="en-US" altLang="zh-CN" sz="1200" dirty="0" smtClean="0">
              <a:solidFill>
                <a:srgbClr val="663300"/>
              </a:solidFill>
              <a:latin typeface="+mj-ea"/>
              <a:ea typeface="+mj-ea"/>
            </a:endParaRPr>
          </a:p>
          <a:p>
            <a:pPr fontAlgn="base">
              <a:lnSpc>
                <a:spcPct val="150000"/>
              </a:lnSpc>
              <a:spcBef>
                <a:spcPct val="0"/>
              </a:spcBef>
              <a:spcAft>
                <a:spcPct val="0"/>
              </a:spcAft>
            </a:pPr>
            <a:r>
              <a:rPr lang="en-US" altLang="zh-CN" sz="1200" dirty="0" smtClean="0">
                <a:solidFill>
                  <a:srgbClr val="663300"/>
                </a:solidFill>
                <a:latin typeface="+mj-ea"/>
                <a:ea typeface="+mj-ea"/>
              </a:rPr>
              <a:t>     </a:t>
            </a:r>
            <a:r>
              <a:rPr lang="zh-CN" altLang="zh-CN" sz="1200" dirty="0" smtClean="0">
                <a:solidFill>
                  <a:srgbClr val="663300"/>
                </a:solidFill>
                <a:latin typeface="+mj-ea"/>
                <a:ea typeface="+mj-ea"/>
              </a:rPr>
              <a:t>英国文学。</a:t>
            </a:r>
            <a:endParaRPr lang="en-US" altLang="zh-CN" sz="1200" dirty="0" smtClean="0">
              <a:solidFill>
                <a:srgbClr val="663300"/>
              </a:solidFill>
              <a:latin typeface="+mj-ea"/>
              <a:ea typeface="+mj-ea"/>
            </a:endParaRPr>
          </a:p>
          <a:p>
            <a:pPr fontAlgn="base">
              <a:lnSpc>
                <a:spcPct val="150000"/>
              </a:lnSpc>
              <a:spcBef>
                <a:spcPct val="0"/>
              </a:spcBef>
              <a:spcAft>
                <a:spcPct val="0"/>
              </a:spcAft>
            </a:pPr>
            <a:r>
              <a:rPr lang="en-US" altLang="zh-CN" sz="1400" dirty="0" smtClean="0">
                <a:solidFill>
                  <a:srgbClr val="000000"/>
                </a:solidFill>
                <a:latin typeface="黑体" pitchFamily="49" charset="-122"/>
                <a:ea typeface="黑体" pitchFamily="49" charset="-122"/>
              </a:rPr>
              <a:t>    </a:t>
            </a:r>
            <a:endParaRPr kumimoji="0" lang="zh-CN" sz="1800" b="0" i="0" u="none" strike="noStrike" cap="none" normalizeH="0" baseline="0" dirty="0" smtClean="0">
              <a:ln>
                <a:noFill/>
              </a:ln>
              <a:solidFill>
                <a:schemeClr val="tx1"/>
              </a:solidFill>
              <a:effectLst/>
              <a:latin typeface="+mj-ea"/>
              <a:ea typeface="+mj-ea"/>
              <a:cs typeface="宋体" pitchFamily="2" charset="-122"/>
            </a:endParaRPr>
          </a:p>
        </p:txBody>
      </p:sp>
      <p:pic>
        <p:nvPicPr>
          <p:cNvPr id="8" name="Picture 2"/>
          <p:cNvPicPr>
            <a:picLocks noChangeAspect="1" noChangeArrowheads="1"/>
          </p:cNvPicPr>
          <p:nvPr/>
        </p:nvPicPr>
        <p:blipFill>
          <a:blip r:embed="rId4" cstate="screen">
            <a:duotone>
              <a:prstClr val="black"/>
              <a:schemeClr val="accent4">
                <a:tint val="45000"/>
                <a:satMod val="400000"/>
              </a:schemeClr>
            </a:duotone>
          </a:blip>
          <a:srcRect/>
          <a:stretch>
            <a:fillRect/>
          </a:stretch>
        </p:blipFill>
        <p:spPr bwMode="auto">
          <a:xfrm>
            <a:off x="6804248" y="267494"/>
            <a:ext cx="1800200" cy="2232248"/>
          </a:xfrm>
          <a:prstGeom prst="ellipse">
            <a:avLst/>
          </a:prstGeom>
          <a:noFill/>
          <a:ln w="9525">
            <a:noFill/>
            <a:miter lim="800000"/>
            <a:headEnd/>
            <a:tailEnd/>
          </a:ln>
          <a:effectLst>
            <a:softEdge rad="127000"/>
          </a:effectLst>
        </p:spPr>
      </p:pic>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par>
                          <p:cTn id="8" fill="hold">
                            <p:stCondLst>
                              <p:cond delay="2000"/>
                            </p:stCondLst>
                            <p:childTnLst>
                              <p:par>
                                <p:cTn id="9" presetID="53" presetClass="entr" presetSubtype="0" fill="hold" nodeType="afterEffect">
                                  <p:stCondLst>
                                    <p:cond delay="0"/>
                                  </p:stCondLst>
                                  <p:childTnLst>
                                    <p:set>
                                      <p:cBhvr>
                                        <p:cTn id="10" dur="1" fill="hold">
                                          <p:stCondLst>
                                            <p:cond delay="0"/>
                                          </p:stCondLst>
                                        </p:cTn>
                                        <p:tgtEl>
                                          <p:spTgt spid="45058"/>
                                        </p:tgtEl>
                                        <p:attrNameLst>
                                          <p:attrName>style.visibility</p:attrName>
                                        </p:attrNameLst>
                                      </p:cBhvr>
                                      <p:to>
                                        <p:strVal val="visible"/>
                                      </p:to>
                                    </p:set>
                                    <p:anim calcmode="lin" valueType="num">
                                      <p:cBhvr>
                                        <p:cTn id="11" dur="3000" fill="hold"/>
                                        <p:tgtEl>
                                          <p:spTgt spid="45058"/>
                                        </p:tgtEl>
                                        <p:attrNameLst>
                                          <p:attrName>ppt_w</p:attrName>
                                        </p:attrNameLst>
                                      </p:cBhvr>
                                      <p:tavLst>
                                        <p:tav tm="0">
                                          <p:val>
                                            <p:fltVal val="0"/>
                                          </p:val>
                                        </p:tav>
                                        <p:tav tm="100000">
                                          <p:val>
                                            <p:strVal val="#ppt_w"/>
                                          </p:val>
                                        </p:tav>
                                      </p:tavLst>
                                    </p:anim>
                                    <p:anim calcmode="lin" valueType="num">
                                      <p:cBhvr>
                                        <p:cTn id="12" dur="3000" fill="hold"/>
                                        <p:tgtEl>
                                          <p:spTgt spid="45058"/>
                                        </p:tgtEl>
                                        <p:attrNameLst>
                                          <p:attrName>ppt_h</p:attrName>
                                        </p:attrNameLst>
                                      </p:cBhvr>
                                      <p:tavLst>
                                        <p:tav tm="0">
                                          <p:val>
                                            <p:fltVal val="0"/>
                                          </p:val>
                                        </p:tav>
                                        <p:tav tm="100000">
                                          <p:val>
                                            <p:strVal val="#ppt_h"/>
                                          </p:val>
                                        </p:tav>
                                      </p:tavLst>
                                    </p:anim>
                                    <p:animEffect transition="in" filter="fade">
                                      <p:cBhvr>
                                        <p:cTn id="13" dur="3000"/>
                                        <p:tgtEl>
                                          <p:spTgt spid="45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D:\雄\幻灯片练习\习作\英伦黛玉 绝代美女的中国劫\图片\u=1158771584,3578641763&amp;fm=23&amp;gp=0.jpg"/>
          <p:cNvPicPr>
            <a:picLocks noChangeAspect="1" noChangeArrowheads="1"/>
          </p:cNvPicPr>
          <p:nvPr/>
        </p:nvPicPr>
        <p:blipFill>
          <a:blip r:embed="rId2" cstate="screen">
            <a:duotone>
              <a:prstClr val="black"/>
              <a:srgbClr val="D9C3A5">
                <a:tint val="50000"/>
                <a:satMod val="180000"/>
              </a:srgbClr>
            </a:duotone>
          </a:blip>
          <a:srcRect/>
          <a:stretch>
            <a:fillRect/>
          </a:stretch>
        </p:blipFill>
        <p:spPr bwMode="auto">
          <a:xfrm>
            <a:off x="5868144" y="483518"/>
            <a:ext cx="2592288" cy="3738876"/>
          </a:xfrm>
          <a:prstGeom prst="rect">
            <a:avLst/>
          </a:prstGeom>
          <a:noFill/>
          <a:ln w="63500">
            <a:solidFill>
              <a:srgbClr val="FFC000"/>
            </a:solidFill>
            <a:miter lim="800000"/>
          </a:ln>
          <a:effectLst>
            <a:outerShdw blurRad="50800" dist="38100" dir="8100000" sx="103000" sy="103000" algn="tr" rotWithShape="0">
              <a:prstClr val="black">
                <a:alpha val="40000"/>
              </a:prstClr>
            </a:outerShdw>
          </a:effectLst>
        </p:spPr>
      </p:pic>
      <p:pic>
        <p:nvPicPr>
          <p:cNvPr id="7" name="Picture 3" descr="C:\Users\wl\AppData\Roaming\360se6\Application\User Data\temp\u=3299456753,3556121252&amp;fm=56.jpg"/>
          <p:cNvPicPr>
            <a:picLocks noChangeAspect="1" noChangeArrowheads="1"/>
          </p:cNvPicPr>
          <p:nvPr/>
        </p:nvPicPr>
        <p:blipFill>
          <a:blip r:embed="rId3" cstate="screen">
            <a:duotone>
              <a:prstClr val="black"/>
              <a:srgbClr val="D9C3A5">
                <a:tint val="50000"/>
                <a:satMod val="180000"/>
              </a:srgbClr>
            </a:duotone>
          </a:blip>
          <a:srcRect/>
          <a:stretch>
            <a:fillRect/>
          </a:stretch>
        </p:blipFill>
        <p:spPr bwMode="auto">
          <a:xfrm>
            <a:off x="107504" y="2500512"/>
            <a:ext cx="7848872" cy="2642988"/>
          </a:xfrm>
          <a:prstGeom prst="rect">
            <a:avLst/>
          </a:prstGeom>
          <a:noFill/>
          <a:effectLst>
            <a:softEdge rad="635000"/>
          </a:effectLst>
        </p:spPr>
      </p:pic>
      <p:sp>
        <p:nvSpPr>
          <p:cNvPr id="3" name="矩形 2"/>
          <p:cNvSpPr/>
          <p:nvPr/>
        </p:nvSpPr>
        <p:spPr>
          <a:xfrm>
            <a:off x="971600" y="555526"/>
            <a:ext cx="4572000" cy="2970044"/>
          </a:xfrm>
          <a:prstGeom prst="rect">
            <a:avLst/>
          </a:prstGeom>
        </p:spPr>
        <p:txBody>
          <a:bodyPr>
            <a:spAutoFit/>
          </a:bodyPr>
          <a:lstStyle/>
          <a:p>
            <a:r>
              <a:rPr lang="en-US" altLang="zh-CN" dirty="0" smtClean="0">
                <a:solidFill>
                  <a:srgbClr val="663300"/>
                </a:solidFill>
              </a:rPr>
              <a:t>      </a:t>
            </a:r>
            <a:r>
              <a:rPr lang="zh-CN" altLang="zh-CN" sz="1200" dirty="0" smtClean="0">
                <a:solidFill>
                  <a:srgbClr val="663300"/>
                </a:solidFill>
                <a:latin typeface="+mj-ea"/>
                <a:ea typeface="+mj-ea"/>
              </a:rPr>
              <a:t>这种互补为两位异国青年日后在翻译界（中译英）造就辉煌奠定了基石。</a:t>
            </a:r>
            <a:endParaRPr lang="en-US" altLang="zh-CN" sz="1400" dirty="0" smtClean="0">
              <a:solidFill>
                <a:srgbClr val="663300"/>
              </a:solidFill>
              <a:latin typeface="+mj-ea"/>
              <a:ea typeface="+mj-ea"/>
            </a:endParaRPr>
          </a:p>
          <a:p>
            <a:pPr>
              <a:lnSpc>
                <a:spcPct val="150000"/>
              </a:lnSpc>
            </a:pPr>
            <a:r>
              <a:rPr lang="zh-CN" altLang="en-US" sz="1200" dirty="0" smtClean="0">
                <a:solidFill>
                  <a:srgbClr val="FFFFCC"/>
                </a:solidFill>
                <a:latin typeface="+mj-ea"/>
                <a:ea typeface="+mj-ea"/>
              </a:rPr>
              <a:t>    在牛津期间</a:t>
            </a:r>
            <a:r>
              <a:rPr lang="zh-CN" altLang="zh-CN" sz="1200" dirty="0" smtClean="0">
                <a:solidFill>
                  <a:srgbClr val="FFFFCC"/>
                </a:solidFill>
                <a:latin typeface="+mj-ea"/>
                <a:ea typeface="+mj-ea"/>
              </a:rPr>
              <a:t>，他们合作译出了《离骚》。戴乃迭说：</a:t>
            </a:r>
            <a:r>
              <a:rPr lang="en-US" altLang="zh-CN" sz="1200" dirty="0" smtClean="0">
                <a:solidFill>
                  <a:srgbClr val="FFFFCC"/>
                </a:solidFill>
                <a:latin typeface="+mj-ea"/>
                <a:ea typeface="+mj-ea"/>
              </a:rPr>
              <a:t>      “</a:t>
            </a:r>
            <a:r>
              <a:rPr lang="zh-CN" altLang="zh-CN" sz="1200" dirty="0" smtClean="0">
                <a:solidFill>
                  <a:srgbClr val="FFFFCC"/>
                </a:solidFill>
                <a:latin typeface="+mj-ea"/>
                <a:ea typeface="+mj-ea"/>
              </a:rPr>
              <a:t>实际上是杨宪益将中文译成英文，我又把它改写成对偶叙事诗。这首译诗至今还作为经典摆放在欧洲各大学的图书馆书架上。随后她又广泛阅读《诗经》、《论语》、《易经》等名著，对中国文化的兴致更浓了。</a:t>
            </a:r>
            <a:endParaRPr lang="en-US" altLang="zh-CN" sz="1200" dirty="0" smtClean="0">
              <a:solidFill>
                <a:srgbClr val="FFFFCC"/>
              </a:solidFill>
              <a:latin typeface="+mj-ea"/>
              <a:ea typeface="+mj-ea"/>
            </a:endParaRPr>
          </a:p>
          <a:p>
            <a:endParaRPr lang="en-US" altLang="zh-CN" sz="1400" dirty="0" smtClean="0">
              <a:latin typeface="+mj-ea"/>
              <a:ea typeface="+mj-ea"/>
            </a:endParaRPr>
          </a:p>
          <a:p>
            <a:r>
              <a:rPr lang="en-US" altLang="zh-CN" sz="1400" dirty="0" smtClean="0">
                <a:latin typeface="+mj-ea"/>
                <a:ea typeface="+mj-ea"/>
              </a:rPr>
              <a:t>    </a:t>
            </a:r>
            <a:endParaRPr lang="zh-CN" altLang="zh-CN" sz="1400" dirty="0" smtClean="0">
              <a:latin typeface="+mj-ea"/>
              <a:ea typeface="+mj-ea"/>
            </a:endParaRPr>
          </a:p>
          <a:p>
            <a:pPr>
              <a:lnSpc>
                <a:spcPct val="150000"/>
              </a:lnSpc>
            </a:pPr>
            <a:endParaRPr lang="zh-CN" altLang="en-US" sz="1400" dirty="0" smtClean="0">
              <a:latin typeface="+mj-ea"/>
              <a:ea typeface="+mj-ea"/>
            </a:endParaRPr>
          </a:p>
          <a:p>
            <a:endParaRPr lang="zh-CN" altLang="en-US" dirty="0"/>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3" descr="D:\雄\幻灯片练习\习作\英伦黛玉 绝代美女的中国劫\图片\u=1158771584,3578641763&amp;fm=23&amp;gp=0.jpg"/>
          <p:cNvPicPr>
            <a:picLocks noChangeAspect="1" noChangeArrowheads="1"/>
          </p:cNvPicPr>
          <p:nvPr/>
        </p:nvPicPr>
        <p:blipFill>
          <a:blip r:embed="rId3" cstate="screen">
            <a:duotone>
              <a:prstClr val="black"/>
              <a:srgbClr val="D9C3A5">
                <a:tint val="50000"/>
                <a:satMod val="180000"/>
              </a:srgbClr>
            </a:duotone>
          </a:blip>
          <a:srcRect/>
          <a:stretch>
            <a:fillRect/>
          </a:stretch>
        </p:blipFill>
        <p:spPr bwMode="auto">
          <a:xfrm>
            <a:off x="971600" y="411510"/>
            <a:ext cx="2592288" cy="3738876"/>
          </a:xfrm>
          <a:prstGeom prst="rect">
            <a:avLst/>
          </a:prstGeom>
          <a:noFill/>
          <a:ln w="47625">
            <a:solidFill>
              <a:srgbClr val="FF9900"/>
            </a:solidFill>
            <a:miter lim="800000"/>
          </a:ln>
          <a:effectLst>
            <a:outerShdw blurRad="50800" dist="38100" dir="8100000" sx="103000" sy="103000" algn="tr" rotWithShape="0">
              <a:prstClr val="black">
                <a:alpha val="40000"/>
              </a:prstClr>
            </a:outerShdw>
          </a:effectLst>
        </p:spPr>
      </p:pic>
      <p:pic>
        <p:nvPicPr>
          <p:cNvPr id="9" name="Picture 2" descr="C:\Users\wl\AppData\Roaming\360se6\Application\User Data\temp\u=2622659889,1828735398&amp;fm=56.jpg"/>
          <p:cNvPicPr>
            <a:picLocks noChangeAspect="1" noChangeArrowheads="1"/>
          </p:cNvPicPr>
          <p:nvPr/>
        </p:nvPicPr>
        <p:blipFill>
          <a:blip r:embed="rId4" cstate="screen">
            <a:lum contrast="20000"/>
          </a:blip>
          <a:srcRect/>
          <a:stretch>
            <a:fillRect/>
          </a:stretch>
        </p:blipFill>
        <p:spPr bwMode="auto">
          <a:xfrm>
            <a:off x="3707904" y="1995686"/>
            <a:ext cx="4896544" cy="3005552"/>
          </a:xfrm>
          <a:prstGeom prst="rect">
            <a:avLst/>
          </a:prstGeom>
          <a:noFill/>
          <a:effectLst>
            <a:softEdge rad="317500"/>
          </a:effectLst>
        </p:spPr>
      </p:pic>
      <p:pic>
        <p:nvPicPr>
          <p:cNvPr id="79873" name="Picture 1" descr="D:\雄\幻灯片练习\习作\英伦黛玉 绝代美女的中国劫\图片\u=1615999335,986516908&amp;fm=116&amp;gp=0.jpg"/>
          <p:cNvPicPr>
            <a:picLocks noChangeAspect="1" noChangeArrowheads="1"/>
          </p:cNvPicPr>
          <p:nvPr/>
        </p:nvPicPr>
        <p:blipFill>
          <a:blip r:embed="rId5" cstate="screen"/>
          <a:srcRect/>
          <a:stretch>
            <a:fillRect/>
          </a:stretch>
        </p:blipFill>
        <p:spPr bwMode="auto">
          <a:xfrm>
            <a:off x="7668344" y="483518"/>
            <a:ext cx="1030293" cy="1011560"/>
          </a:xfrm>
          <a:prstGeom prst="rect">
            <a:avLst/>
          </a:prstGeom>
          <a:noFill/>
        </p:spPr>
      </p:pic>
      <p:sp>
        <p:nvSpPr>
          <p:cNvPr id="5" name="矩形 4"/>
          <p:cNvSpPr/>
          <p:nvPr/>
        </p:nvSpPr>
        <p:spPr>
          <a:xfrm>
            <a:off x="611560" y="4299942"/>
            <a:ext cx="3600400" cy="492443"/>
          </a:xfrm>
          <a:prstGeom prst="rect">
            <a:avLst/>
          </a:prstGeom>
        </p:spPr>
        <p:txBody>
          <a:bodyPr wrap="square">
            <a:spAutoFit/>
          </a:bodyPr>
          <a:lstStyle/>
          <a:p>
            <a:r>
              <a:rPr lang="zh-CN" altLang="en-US" sz="1400" dirty="0" smtClean="0">
                <a:latin typeface="+mj-ea"/>
                <a:ea typeface="+mj-ea"/>
              </a:rPr>
              <a:t> </a:t>
            </a:r>
            <a:r>
              <a:rPr lang="zh-CN" altLang="en-US" sz="1200" dirty="0" smtClean="0">
                <a:solidFill>
                  <a:srgbClr val="663300"/>
                </a:solidFill>
                <a:latin typeface="+mj-ea"/>
                <a:ea typeface="+mj-ea"/>
              </a:rPr>
              <a:t>戴乃迭相信最终会说服母亲。等到</a:t>
            </a:r>
            <a:r>
              <a:rPr lang="en-US" altLang="zh-CN" sz="1200" dirty="0" smtClean="0">
                <a:solidFill>
                  <a:srgbClr val="663300"/>
                </a:solidFill>
                <a:latin typeface="+mj-ea"/>
                <a:ea typeface="+mj-ea"/>
              </a:rPr>
              <a:t>21</a:t>
            </a:r>
            <a:r>
              <a:rPr lang="zh-CN" altLang="en-US" sz="1200" dirty="0" smtClean="0">
                <a:solidFill>
                  <a:srgbClr val="663300"/>
                </a:solidFill>
                <a:latin typeface="+mj-ea"/>
                <a:ea typeface="+mj-ea"/>
              </a:rPr>
              <a:t>岁这个法定的独立自主的年龄，她就可以和自己爱的人订婚。</a:t>
            </a:r>
            <a:endParaRPr lang="zh-CN" altLang="en-US" sz="1200" dirty="0">
              <a:solidFill>
                <a:srgbClr val="663300"/>
              </a:solidFill>
              <a:latin typeface="黑体" pitchFamily="49" charset="-122"/>
              <a:ea typeface="黑体" pitchFamily="49" charset="-122"/>
            </a:endParaRPr>
          </a:p>
        </p:txBody>
      </p:sp>
      <p:pic>
        <p:nvPicPr>
          <p:cNvPr id="79875" name="Picture 3" descr="D:\雄\幻灯片练习\习作\英伦黛玉 绝代美女的中国劫\图片\20111124182036219310.png"/>
          <p:cNvPicPr>
            <a:picLocks noChangeAspect="1" noChangeArrowheads="1"/>
          </p:cNvPicPr>
          <p:nvPr/>
        </p:nvPicPr>
        <p:blipFill>
          <a:blip r:embed="rId6" cstate="screen"/>
          <a:srcRect/>
          <a:stretch>
            <a:fillRect/>
          </a:stretch>
        </p:blipFill>
        <p:spPr bwMode="auto">
          <a:xfrm>
            <a:off x="395536" y="3363838"/>
            <a:ext cx="1075184" cy="1075184"/>
          </a:xfrm>
          <a:prstGeom prst="rect">
            <a:avLst/>
          </a:prstGeom>
          <a:noFill/>
        </p:spPr>
      </p:pic>
      <p:sp>
        <p:nvSpPr>
          <p:cNvPr id="4" name="矩形 3"/>
          <p:cNvSpPr/>
          <p:nvPr/>
        </p:nvSpPr>
        <p:spPr>
          <a:xfrm>
            <a:off x="3995936" y="483518"/>
            <a:ext cx="4392488" cy="3416320"/>
          </a:xfrm>
          <a:prstGeom prst="rect">
            <a:avLst/>
          </a:prstGeom>
        </p:spPr>
        <p:txBody>
          <a:bodyPr wrap="square">
            <a:spAutoFit/>
          </a:bodyPr>
          <a:lstStyle/>
          <a:p>
            <a:pPr>
              <a:lnSpc>
                <a:spcPct val="150000"/>
              </a:lnSpc>
            </a:pPr>
            <a:r>
              <a:rPr lang="en-US" altLang="zh-CN" sz="1200" dirty="0" smtClean="0">
                <a:solidFill>
                  <a:srgbClr val="FFFF00"/>
                </a:solidFill>
                <a:latin typeface="+mj-ea"/>
                <a:ea typeface="+mj-ea"/>
              </a:rPr>
              <a:t>    </a:t>
            </a:r>
            <a:r>
              <a:rPr lang="en-US" altLang="zh-CN" sz="1200" dirty="0" smtClean="0">
                <a:solidFill>
                  <a:srgbClr val="FFFFCC"/>
                </a:solidFill>
                <a:latin typeface="黑体" pitchFamily="49" charset="-122"/>
                <a:ea typeface="黑体" pitchFamily="49" charset="-122"/>
                <a:cs typeface="宋体" pitchFamily="2" charset="-122"/>
              </a:rPr>
              <a:t>1940</a:t>
            </a:r>
            <a:r>
              <a:rPr lang="zh-CN" altLang="en-US" sz="1200" dirty="0" smtClean="0">
                <a:solidFill>
                  <a:srgbClr val="FFFFCC"/>
                </a:solidFill>
                <a:latin typeface="黑体" pitchFamily="49" charset="-122"/>
                <a:ea typeface="黑体" pitchFamily="49" charset="-122"/>
                <a:cs typeface="宋体" pitchFamily="2" charset="-122"/>
              </a:rPr>
              <a:t>年某日杨宪益在牛津大学的宿舍中开了一个早餐会，正式宣布他与戴乃迭订婚的消息。</a:t>
            </a:r>
            <a:endParaRPr lang="en-US" altLang="zh-CN" sz="1200" dirty="0" smtClean="0">
              <a:solidFill>
                <a:srgbClr val="FFFFCC"/>
              </a:solidFill>
              <a:latin typeface="黑体" pitchFamily="49" charset="-122"/>
              <a:ea typeface="黑体" pitchFamily="49" charset="-122"/>
              <a:cs typeface="宋体" pitchFamily="2" charset="-122"/>
            </a:endParaRPr>
          </a:p>
          <a:p>
            <a:pPr eaLnBrk="0" fontAlgn="base" hangingPunct="0">
              <a:lnSpc>
                <a:spcPct val="150000"/>
              </a:lnSpc>
              <a:spcBef>
                <a:spcPct val="0"/>
              </a:spcBef>
              <a:spcAft>
                <a:spcPct val="0"/>
              </a:spcAft>
            </a:pPr>
            <a:r>
              <a:rPr lang="zh-CN" altLang="en-US" sz="1200" dirty="0" smtClean="0">
                <a:solidFill>
                  <a:srgbClr val="FFFFCC"/>
                </a:solidFill>
                <a:latin typeface="黑体" pitchFamily="49" charset="-122"/>
                <a:ea typeface="黑体" pitchFamily="49" charset="-122"/>
                <a:cs typeface="Helvetica"/>
              </a:rPr>
              <a:t>    戴乃迭的母亲</a:t>
            </a:r>
            <a:r>
              <a:rPr lang="zh-CN" altLang="zh-CN" sz="1200" dirty="0" smtClean="0">
                <a:solidFill>
                  <a:srgbClr val="FFFFCC"/>
                </a:solidFill>
                <a:latin typeface="黑体" pitchFamily="49" charset="-122"/>
                <a:ea typeface="黑体" pitchFamily="49" charset="-122"/>
                <a:cs typeface="Helvetica"/>
              </a:rPr>
              <a:t>难以接受女儿的这一决定，</a:t>
            </a:r>
            <a:r>
              <a:rPr lang="zh-CN" altLang="en-US" sz="1200" dirty="0" smtClean="0">
                <a:solidFill>
                  <a:srgbClr val="FFFFCC"/>
                </a:solidFill>
                <a:latin typeface="黑体" pitchFamily="49" charset="-122"/>
                <a:ea typeface="黑体" pitchFamily="49" charset="-122"/>
                <a:cs typeface="Helvetica"/>
              </a:rPr>
              <a:t>她</a:t>
            </a:r>
            <a:r>
              <a:rPr lang="zh-CN" altLang="zh-CN" sz="1200" dirty="0" smtClean="0">
                <a:solidFill>
                  <a:srgbClr val="FFFFCC"/>
                </a:solidFill>
                <a:latin typeface="黑体" pitchFamily="49" charset="-122"/>
                <a:ea typeface="黑体" pitchFamily="49" charset="-122"/>
                <a:cs typeface="Helvetica"/>
              </a:rPr>
              <a:t>太清楚中国文化与西方文化之间存在着的巨大差异，她更了解彼此之间在婚姻观念、家庭伦理方面的强烈反差。这就难怪她会为女儿的未来而担忧。</a:t>
            </a:r>
            <a:endParaRPr lang="en-US" altLang="zh-CN" sz="1200" dirty="0" smtClean="0">
              <a:solidFill>
                <a:srgbClr val="FFFFCC"/>
              </a:solidFill>
              <a:latin typeface="黑体" pitchFamily="49" charset="-122"/>
              <a:ea typeface="黑体" pitchFamily="49" charset="-122"/>
              <a:cs typeface="Helvetica"/>
            </a:endParaRPr>
          </a:p>
          <a:p>
            <a:pPr eaLnBrk="0" fontAlgn="base" hangingPunct="0">
              <a:lnSpc>
                <a:spcPct val="150000"/>
              </a:lnSpc>
              <a:spcBef>
                <a:spcPct val="0"/>
              </a:spcBef>
              <a:spcAft>
                <a:spcPct val="0"/>
              </a:spcAft>
            </a:pPr>
            <a:r>
              <a:rPr lang="zh-CN" altLang="en-US" sz="1200" dirty="0" smtClean="0">
                <a:solidFill>
                  <a:srgbClr val="FFFFCC"/>
                </a:solidFill>
                <a:latin typeface="黑体" pitchFamily="49" charset="-122"/>
                <a:ea typeface="黑体" pitchFamily="49" charset="-122"/>
                <a:cs typeface="Times New Roman" pitchFamily="18" charset="0"/>
              </a:rPr>
              <a:t>    “</a:t>
            </a:r>
            <a:r>
              <a:rPr lang="zh-CN" altLang="en-US" sz="1200" dirty="0" smtClean="0">
                <a:solidFill>
                  <a:srgbClr val="FFFFCC"/>
                </a:solidFill>
                <a:latin typeface="黑体" pitchFamily="49" charset="-122"/>
                <a:ea typeface="黑体" pitchFamily="49" charset="-122"/>
                <a:cs typeface="Helvetica"/>
              </a:rPr>
              <a:t>如果你嫁给一个中国人，肯定会后悔的。要是你有了孩子，他会自杀的。</a:t>
            </a:r>
            <a:r>
              <a:rPr lang="zh-CN" altLang="en-US" sz="1200" dirty="0" smtClean="0">
                <a:solidFill>
                  <a:srgbClr val="FFFFCC"/>
                </a:solidFill>
                <a:latin typeface="黑体" pitchFamily="49" charset="-122"/>
                <a:ea typeface="黑体" pitchFamily="49" charset="-122"/>
                <a:cs typeface="Times New Roman" pitchFamily="18" charset="0"/>
              </a:rPr>
              <a:t>”</a:t>
            </a:r>
            <a:r>
              <a:rPr lang="zh-CN" altLang="en-US" sz="1200" dirty="0" smtClean="0">
                <a:solidFill>
                  <a:srgbClr val="FFFFCC"/>
                </a:solidFill>
                <a:latin typeface="黑体" pitchFamily="49" charset="-122"/>
                <a:ea typeface="黑体" pitchFamily="49" charset="-122"/>
                <a:cs typeface="Helvetica"/>
              </a:rPr>
              <a:t>母亲这样严肃地警告说。</a:t>
            </a:r>
            <a:r>
              <a:rPr lang="zh-CN" altLang="en-US" sz="1200" dirty="0" smtClean="0"/>
              <a:t> </a:t>
            </a:r>
            <a:r>
              <a:rPr lang="zh-CN" altLang="en-US" sz="1200" dirty="0" smtClean="0">
                <a:solidFill>
                  <a:srgbClr val="FFFFCC"/>
                </a:solidFill>
                <a:latin typeface="黑体" pitchFamily="49" charset="-122"/>
                <a:ea typeface="黑体" pitchFamily="49" charset="-122"/>
              </a:rPr>
              <a:t>“尽管父亲认为只要我们俩精神上和谐，就能白头偕老”</a:t>
            </a:r>
          </a:p>
          <a:p>
            <a:pPr lvl="0" eaLnBrk="0" fontAlgn="base" hangingPunct="0">
              <a:lnSpc>
                <a:spcPct val="150000"/>
              </a:lnSpc>
              <a:spcBef>
                <a:spcPct val="0"/>
              </a:spcBef>
              <a:spcAft>
                <a:spcPct val="0"/>
              </a:spcAft>
            </a:pPr>
            <a:endParaRPr lang="en-US" altLang="zh-CN" sz="1200" dirty="0" smtClean="0">
              <a:solidFill>
                <a:srgbClr val="FFFFCC"/>
              </a:solidFill>
              <a:latin typeface="黑体" pitchFamily="49" charset="-122"/>
              <a:ea typeface="黑体" pitchFamily="49" charset="-122"/>
              <a:cs typeface="Helvetica"/>
            </a:endParaRPr>
          </a:p>
          <a:p>
            <a:pPr lvl="0" eaLnBrk="0" fontAlgn="base" hangingPunct="0">
              <a:lnSpc>
                <a:spcPct val="150000"/>
              </a:lnSpc>
              <a:spcBef>
                <a:spcPct val="0"/>
              </a:spcBef>
              <a:spcAft>
                <a:spcPct val="0"/>
              </a:spcAft>
            </a:pPr>
            <a:r>
              <a:rPr lang="en-US" altLang="zh-CN" sz="1200" dirty="0" smtClean="0">
                <a:solidFill>
                  <a:srgbClr val="FFFFCC"/>
                </a:solidFill>
                <a:latin typeface="黑体" pitchFamily="49" charset="-122"/>
                <a:ea typeface="黑体" pitchFamily="49" charset="-122"/>
                <a:cs typeface="Helvetica"/>
              </a:rPr>
              <a:t>    </a:t>
            </a:r>
            <a:endParaRPr lang="zh-CN" altLang="en-US" sz="1200" dirty="0" smtClean="0">
              <a:solidFill>
                <a:srgbClr val="FFFFCC"/>
              </a:solidFill>
              <a:latin typeface="黑体" pitchFamily="49" charset="-122"/>
              <a:ea typeface="黑体" pitchFamily="49" charset="-122"/>
              <a:cs typeface="宋体" pitchFamily="2" charset="-122"/>
            </a:endParaRPr>
          </a:p>
          <a:p>
            <a:pPr>
              <a:lnSpc>
                <a:spcPct val="150000"/>
              </a:lnSpc>
            </a:pPr>
            <a:r>
              <a:rPr lang="en-US" altLang="zh-CN" sz="1200" dirty="0" smtClean="0">
                <a:solidFill>
                  <a:srgbClr val="FFFFCC"/>
                </a:solidFill>
                <a:latin typeface="黑体" pitchFamily="49" charset="-122"/>
                <a:ea typeface="黑体" pitchFamily="49" charset="-122"/>
              </a:rPr>
              <a:t>    </a:t>
            </a:r>
            <a:endParaRPr lang="zh-CN" altLang="en-US" sz="1200" dirty="0">
              <a:solidFill>
                <a:srgbClr val="FFFFCC"/>
              </a:solidFill>
              <a:latin typeface="黑体" pitchFamily="49" charset="-122"/>
              <a:ea typeface="黑体" pitchFamily="49" charset="-122"/>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randombar(vertical)">
                                      <p:cBhvr>
                                        <p:cTn id="7" dur="3000"/>
                                        <p:tgtEl>
                                          <p:spTgt spid="23555"/>
                                        </p:tgtEl>
                                      </p:cBhvr>
                                    </p:animEffect>
                                  </p:childTnLst>
                                </p:cTn>
                              </p:par>
                            </p:childTnLst>
                          </p:cTn>
                        </p:par>
                        <p:par>
                          <p:cTn id="8" fill="hold">
                            <p:stCondLst>
                              <p:cond delay="3000"/>
                            </p:stCondLst>
                            <p:childTnLst>
                              <p:par>
                                <p:cTn id="9" presetID="5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ppt_w</p:attrName>
                                        </p:attrNameLst>
                                      </p:cBhvr>
                                      <p:tavLst>
                                        <p:tav tm="0">
                                          <p:val>
                                            <p:strVal val="#ppt_w*0.70"/>
                                          </p:val>
                                        </p:tav>
                                        <p:tav tm="100000">
                                          <p:val>
                                            <p:strVal val="#ppt_w"/>
                                          </p:val>
                                        </p:tav>
                                      </p:tavLst>
                                    </p:anim>
                                    <p:anim calcmode="lin" valueType="num">
                                      <p:cBhvr>
                                        <p:cTn id="12" dur="1000" fill="hold"/>
                                        <p:tgtEl>
                                          <p:spTgt spid="5"/>
                                        </p:tgtEl>
                                        <p:attrNameLst>
                                          <p:attrName>ppt_h</p:attrName>
                                        </p:attrNameLst>
                                      </p:cBhvr>
                                      <p:tavLst>
                                        <p:tav tm="0">
                                          <p:val>
                                            <p:strVal val="#ppt_h"/>
                                          </p:val>
                                        </p:tav>
                                        <p:tav tm="100000">
                                          <p:val>
                                            <p:strVal val="#ppt_h"/>
                                          </p:val>
                                        </p:tav>
                                      </p:tavLst>
                                    </p:anim>
                                    <p:animEffect transition="in" filter="fade">
                                      <p:cBhvr>
                                        <p:cTn id="13" dur="10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79875"/>
                                        </p:tgtEl>
                                        <p:attrNameLst>
                                          <p:attrName>style.visibility</p:attrName>
                                        </p:attrNameLst>
                                      </p:cBhvr>
                                      <p:to>
                                        <p:strVal val="visible"/>
                                      </p:to>
                                    </p:set>
                                    <p:animEffect transition="in" filter="fade">
                                      <p:cBhvr>
                                        <p:cTn id="16" dur="2000"/>
                                        <p:tgtEl>
                                          <p:spTgt spid="79875"/>
                                        </p:tgtEl>
                                      </p:cBhvr>
                                    </p:animEffect>
                                  </p:childTnLst>
                                </p:cTn>
                              </p:par>
                              <p:par>
                                <p:cTn id="17" presetID="10" presetClass="entr" presetSubtype="0" fill="hold" nodeType="withEffect">
                                  <p:stCondLst>
                                    <p:cond delay="0"/>
                                  </p:stCondLst>
                                  <p:childTnLst>
                                    <p:set>
                                      <p:cBhvr>
                                        <p:cTn id="18" dur="1" fill="hold">
                                          <p:stCondLst>
                                            <p:cond delay="0"/>
                                          </p:stCondLst>
                                        </p:cTn>
                                        <p:tgtEl>
                                          <p:spTgt spid="79873"/>
                                        </p:tgtEl>
                                        <p:attrNameLst>
                                          <p:attrName>style.visibility</p:attrName>
                                        </p:attrNameLst>
                                      </p:cBhvr>
                                      <p:to>
                                        <p:strVal val="visible"/>
                                      </p:to>
                                    </p:set>
                                    <p:animEffect transition="in" filter="fade">
                                      <p:cBhvr>
                                        <p:cTn id="19" dur="2000"/>
                                        <p:tgtEl>
                                          <p:spTgt spid="798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D:\雄\幻灯片练习\素材\1动画\mage005.gif"/>
          <p:cNvPicPr>
            <a:picLocks noChangeAspect="1" noChangeArrowheads="1" noCrop="1"/>
          </p:cNvPicPr>
          <p:nvPr/>
        </p:nvPicPr>
        <p:blipFill>
          <a:blip r:embed="rId2" cstate="screen"/>
          <a:srcRect/>
          <a:stretch>
            <a:fillRect/>
          </a:stretch>
        </p:blipFill>
        <p:spPr bwMode="auto">
          <a:xfrm rot="1810685">
            <a:off x="4930552" y="1379468"/>
            <a:ext cx="919440" cy="814958"/>
          </a:xfrm>
          <a:prstGeom prst="rect">
            <a:avLst/>
          </a:prstGeom>
          <a:noFill/>
        </p:spPr>
      </p:pic>
      <p:pic>
        <p:nvPicPr>
          <p:cNvPr id="54276" name="Picture 4" descr="C:\Users\wl\AppData\Roaming\360se6\Application\User Data\temp\u=2101111509,2080376775&amp;fm=23&amp;gp=0.jpg"/>
          <p:cNvPicPr>
            <a:picLocks noChangeAspect="1" noChangeArrowheads="1"/>
          </p:cNvPicPr>
          <p:nvPr/>
        </p:nvPicPr>
        <p:blipFill>
          <a:blip r:embed="rId3" cstate="screen"/>
          <a:srcRect r="3872"/>
          <a:stretch>
            <a:fillRect/>
          </a:stretch>
        </p:blipFill>
        <p:spPr bwMode="auto">
          <a:xfrm>
            <a:off x="2699792" y="2770322"/>
            <a:ext cx="3528392" cy="2373178"/>
          </a:xfrm>
          <a:prstGeom prst="rect">
            <a:avLst/>
          </a:prstGeom>
          <a:noFill/>
          <a:effectLst>
            <a:softEdge rad="317500"/>
          </a:effectLst>
        </p:spPr>
      </p:pic>
      <p:sp>
        <p:nvSpPr>
          <p:cNvPr id="4" name="图文框 3"/>
          <p:cNvSpPr/>
          <p:nvPr/>
        </p:nvSpPr>
        <p:spPr>
          <a:xfrm>
            <a:off x="3491880" y="915566"/>
            <a:ext cx="4680520" cy="3312368"/>
          </a:xfrm>
          <a:prstGeom prst="frame">
            <a:avLst>
              <a:gd name="adj1" fmla="val 4880"/>
            </a:avLst>
          </a:prstGeom>
          <a:gradFill>
            <a:gsLst>
              <a:gs pos="0">
                <a:srgbClr val="FBEAC7"/>
              </a:gs>
              <a:gs pos="17999">
                <a:srgbClr val="FEE7F2"/>
              </a:gs>
              <a:gs pos="36000">
                <a:srgbClr val="FAC77D"/>
              </a:gs>
              <a:gs pos="61000">
                <a:srgbClr val="FBA97D"/>
              </a:gs>
              <a:gs pos="82001">
                <a:srgbClr val="FBD49C"/>
              </a:gs>
              <a:gs pos="100000">
                <a:srgbClr val="FEE7F2"/>
              </a:gs>
            </a:gsLst>
            <a:lin ang="7200000" scaled="0"/>
          </a:gra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2705" name="Rectangle 1"/>
          <p:cNvSpPr>
            <a:spLocks noChangeArrowheads="1"/>
          </p:cNvSpPr>
          <p:nvPr/>
        </p:nvSpPr>
        <p:spPr bwMode="auto">
          <a:xfrm>
            <a:off x="611560" y="555526"/>
            <a:ext cx="2952328" cy="373948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nSpc>
                <a:spcPct val="150000"/>
              </a:lnSpc>
            </a:pPr>
            <a:r>
              <a:rPr kumimoji="0" lang="en-US" altLang="zh-CN" sz="1400" b="0" i="0" u="none" strike="noStrike" cap="none" normalizeH="0" baseline="0" dirty="0" smtClean="0">
                <a:ln>
                  <a:noFill/>
                </a:ln>
                <a:solidFill>
                  <a:srgbClr val="FFFF00"/>
                </a:solidFill>
                <a:effectLst/>
                <a:latin typeface="+mj-ea"/>
                <a:ea typeface="+mj-ea"/>
                <a:cs typeface="宋体" pitchFamily="2" charset="-122"/>
              </a:rPr>
              <a:t>    </a:t>
            </a:r>
            <a:r>
              <a:rPr lang="en-US" altLang="zh-CN" sz="1200" dirty="0" smtClean="0">
                <a:solidFill>
                  <a:srgbClr val="FFFFCC"/>
                </a:solidFill>
                <a:latin typeface="+mj-ea"/>
                <a:ea typeface="+mj-ea"/>
              </a:rPr>
              <a:t>1940</a:t>
            </a:r>
            <a:r>
              <a:rPr lang="zh-CN" altLang="zh-CN" sz="1200" dirty="0" smtClean="0">
                <a:solidFill>
                  <a:srgbClr val="FFFFCC"/>
                </a:solidFill>
                <a:latin typeface="+mj-ea"/>
                <a:ea typeface="+mj-ea"/>
              </a:rPr>
              <a:t>年，杨宪益在牛津大学毕业了</a:t>
            </a:r>
            <a:r>
              <a:rPr lang="zh-CN" altLang="en-US" sz="1200" dirty="0" smtClean="0">
                <a:solidFill>
                  <a:srgbClr val="FFFFCC"/>
                </a:solidFill>
                <a:latin typeface="+mj-ea"/>
                <a:ea typeface="+mj-ea"/>
              </a:rPr>
              <a:t>，</a:t>
            </a:r>
            <a:r>
              <a:rPr kumimoji="0" lang="zh-CN" altLang="en-US" sz="1200" b="0" i="0" u="none" strike="noStrike" cap="none" normalizeH="0" baseline="0" dirty="0" smtClean="0">
                <a:ln>
                  <a:noFill/>
                </a:ln>
                <a:solidFill>
                  <a:srgbClr val="FFFFCC"/>
                </a:solidFill>
                <a:effectLst/>
                <a:latin typeface="+mj-ea"/>
                <a:ea typeface="+mj-ea"/>
                <a:cs typeface="宋体" pitchFamily="2" charset="-122"/>
              </a:rPr>
              <a:t>杨戴二人由沈从文、吴宓推荐，接到西南联大的聘书，决定回国。</a:t>
            </a:r>
            <a:r>
              <a:rPr lang="zh-CN" altLang="zh-CN" sz="1200" dirty="0" smtClean="0">
                <a:solidFill>
                  <a:srgbClr val="FFFFCC"/>
                </a:solidFill>
                <a:latin typeface="+mj-ea"/>
                <a:ea typeface="+mj-ea"/>
              </a:rPr>
              <a:t>戴乃迭当时芳龄</a:t>
            </a:r>
            <a:r>
              <a:rPr lang="en-US" altLang="zh-CN" sz="1200" dirty="0" smtClean="0">
                <a:solidFill>
                  <a:srgbClr val="FFFFCC"/>
                </a:solidFill>
                <a:latin typeface="+mj-ea"/>
                <a:ea typeface="+mj-ea"/>
              </a:rPr>
              <a:t>21</a:t>
            </a:r>
            <a:r>
              <a:rPr lang="zh-CN" altLang="zh-CN" sz="1200" dirty="0" smtClean="0">
                <a:solidFill>
                  <a:srgbClr val="FFFFCC"/>
                </a:solidFill>
                <a:latin typeface="+mj-ea"/>
                <a:ea typeface="+mj-ea"/>
              </a:rPr>
              <a:t>岁，申领入华护照的时候，英方官员不禁纳闷：这么一个</a:t>
            </a:r>
            <a:r>
              <a:rPr lang="zh-CN" altLang="en-US" sz="1200" dirty="0" smtClean="0">
                <a:solidFill>
                  <a:srgbClr val="FFFFCC"/>
                </a:solidFill>
                <a:latin typeface="+mj-ea"/>
                <a:ea typeface="+mj-ea"/>
              </a:rPr>
              <a:t>家庭富裕</a:t>
            </a:r>
            <a:r>
              <a:rPr lang="zh-CN" altLang="zh-CN" sz="1200" dirty="0" smtClean="0">
                <a:solidFill>
                  <a:srgbClr val="FFFFCC"/>
                </a:solidFill>
                <a:latin typeface="+mj-ea"/>
                <a:ea typeface="+mj-ea"/>
              </a:rPr>
              <a:t>如花似玉的</a:t>
            </a:r>
            <a:r>
              <a:rPr lang="zh-CN" altLang="en-US" sz="1200" dirty="0" smtClean="0">
                <a:solidFill>
                  <a:srgbClr val="FFFFCC"/>
                </a:solidFill>
                <a:latin typeface="+mj-ea"/>
                <a:ea typeface="+mj-ea"/>
              </a:rPr>
              <a:t>白人</a:t>
            </a:r>
            <a:r>
              <a:rPr lang="zh-CN" altLang="zh-CN" sz="1200" dirty="0" smtClean="0">
                <a:solidFill>
                  <a:srgbClr val="FFFFCC"/>
                </a:solidFill>
                <a:latin typeface="+mj-ea"/>
                <a:ea typeface="+mj-ea"/>
              </a:rPr>
              <a:t>姑娘，为何非要去正在战火纷飞</a:t>
            </a:r>
            <a:r>
              <a:rPr lang="zh-CN" altLang="en-US" sz="1200" dirty="0" smtClean="0">
                <a:solidFill>
                  <a:srgbClr val="FFFFCC"/>
                </a:solidFill>
                <a:latin typeface="+mj-ea"/>
                <a:ea typeface="+mj-ea"/>
              </a:rPr>
              <a:t>中</a:t>
            </a:r>
            <a:r>
              <a:rPr lang="zh-CN" altLang="zh-CN" sz="1200" dirty="0" smtClean="0">
                <a:solidFill>
                  <a:srgbClr val="FFFFCC"/>
                </a:solidFill>
                <a:latin typeface="+mj-ea"/>
                <a:ea typeface="+mj-ea"/>
              </a:rPr>
              <a:t>的中国呢？然而当时</a:t>
            </a:r>
            <a:r>
              <a:rPr lang="zh-CN" altLang="zh-CN" sz="1200" dirty="0" smtClean="0">
                <a:solidFill>
                  <a:srgbClr val="663300"/>
                </a:solidFill>
                <a:latin typeface="+mj-ea"/>
                <a:ea typeface="+mj-ea"/>
              </a:rPr>
              <a:t>戴乃迭小姐却“一意孤行”地说：我要和我的中国未婚夫一起去。</a:t>
            </a:r>
            <a:endParaRPr lang="en-US" altLang="zh-CN" sz="1200" dirty="0" smtClean="0">
              <a:solidFill>
                <a:srgbClr val="663300"/>
              </a:solidFill>
              <a:latin typeface="+mj-ea"/>
              <a:ea typeface="+mj-ea"/>
            </a:endParaRPr>
          </a:p>
          <a:p>
            <a:pPr>
              <a:lnSpc>
                <a:spcPct val="150000"/>
              </a:lnSpc>
            </a:pPr>
            <a:r>
              <a:rPr lang="en-US" altLang="zh-CN" sz="1200" dirty="0" smtClean="0">
                <a:latin typeface="+mj-ea"/>
                <a:ea typeface="+mj-ea"/>
              </a:rPr>
              <a:t>    </a:t>
            </a:r>
            <a:r>
              <a:rPr lang="zh-CN" altLang="zh-CN" sz="1200" dirty="0" smtClean="0">
                <a:solidFill>
                  <a:srgbClr val="663300"/>
                </a:solidFill>
                <a:latin typeface="+mj-ea"/>
                <a:ea typeface="+mj-ea"/>
              </a:rPr>
              <a:t>就这样，</a:t>
            </a:r>
            <a:r>
              <a:rPr lang="zh-CN" altLang="en-US" sz="1200" dirty="0" smtClean="0">
                <a:solidFill>
                  <a:srgbClr val="663300"/>
                </a:solidFill>
                <a:latin typeface="+mj-ea"/>
                <a:ea typeface="+mj-ea"/>
              </a:rPr>
              <a:t>这对</a:t>
            </a:r>
            <a:r>
              <a:rPr lang="zh-CN" altLang="zh-CN" sz="1200" dirty="0" smtClean="0">
                <a:solidFill>
                  <a:srgbClr val="663300"/>
                </a:solidFill>
                <a:latin typeface="+mj-ea"/>
                <a:ea typeface="+mj-ea"/>
              </a:rPr>
              <a:t>年轻</a:t>
            </a:r>
            <a:r>
              <a:rPr lang="zh-CN" altLang="en-US" sz="1200" dirty="0" smtClean="0">
                <a:solidFill>
                  <a:srgbClr val="663300"/>
                </a:solidFill>
                <a:latin typeface="+mj-ea"/>
                <a:ea typeface="+mj-ea"/>
              </a:rPr>
              <a:t>人</a:t>
            </a:r>
            <a:r>
              <a:rPr lang="zh-CN" altLang="zh-CN" sz="1200" dirty="0" smtClean="0">
                <a:solidFill>
                  <a:srgbClr val="663300"/>
                </a:solidFill>
                <a:latin typeface="+mj-ea"/>
                <a:ea typeface="+mj-ea"/>
              </a:rPr>
              <a:t>身上只揣着</a:t>
            </a:r>
            <a:r>
              <a:rPr lang="en-US" altLang="zh-CN" sz="1200" dirty="0" smtClean="0">
                <a:solidFill>
                  <a:srgbClr val="663300"/>
                </a:solidFill>
                <a:latin typeface="+mj-ea"/>
                <a:ea typeface="+mj-ea"/>
              </a:rPr>
              <a:t>50</a:t>
            </a:r>
            <a:r>
              <a:rPr lang="zh-CN" altLang="zh-CN" sz="1200" dirty="0" smtClean="0">
                <a:solidFill>
                  <a:srgbClr val="663300"/>
                </a:solidFill>
                <a:latin typeface="+mj-ea"/>
                <a:ea typeface="+mj-ea"/>
              </a:rPr>
              <a:t>英镑，从南安普敦开始了他们此世一生的双人旅程。经过长途跋涉，辗转</a:t>
            </a:r>
            <a:r>
              <a:rPr lang="zh-CN" altLang="en-US" sz="1200" dirty="0" smtClean="0">
                <a:solidFill>
                  <a:srgbClr val="663300"/>
                </a:solidFill>
                <a:latin typeface="+mj-ea"/>
                <a:ea typeface="+mj-ea"/>
              </a:rPr>
              <a:t>加拿大、美国、</a:t>
            </a:r>
            <a:r>
              <a:rPr lang="zh-CN" altLang="zh-CN" sz="1200" dirty="0" smtClean="0">
                <a:solidFill>
                  <a:srgbClr val="663300"/>
                </a:solidFill>
                <a:latin typeface="+mj-ea"/>
                <a:ea typeface="+mj-ea"/>
              </a:rPr>
              <a:t>上海、香港等地，历经了数次险途，终于借钱到达了家人所在的重庆。</a:t>
            </a:r>
            <a:endParaRPr lang="zh-CN" altLang="en-US" sz="1200" dirty="0">
              <a:solidFill>
                <a:srgbClr val="663300"/>
              </a:solidFill>
              <a:latin typeface="+mj-ea"/>
              <a:ea typeface="+mj-ea"/>
            </a:endParaRPr>
          </a:p>
        </p:txBody>
      </p:sp>
      <p:pic>
        <p:nvPicPr>
          <p:cNvPr id="8" name="Picture 2" descr="D:\雄\幻灯片练习\素材\1动画\mage005.gif"/>
          <p:cNvPicPr>
            <a:picLocks noChangeAspect="1" noChangeArrowheads="1" noCrop="1"/>
          </p:cNvPicPr>
          <p:nvPr/>
        </p:nvPicPr>
        <p:blipFill>
          <a:blip r:embed="rId4" cstate="screen"/>
          <a:srcRect/>
          <a:stretch>
            <a:fillRect/>
          </a:stretch>
        </p:blipFill>
        <p:spPr bwMode="auto">
          <a:xfrm rot="1938811">
            <a:off x="6481105" y="907206"/>
            <a:ext cx="682910" cy="605306"/>
          </a:xfrm>
          <a:prstGeom prst="rect">
            <a:avLst/>
          </a:prstGeom>
          <a:noFill/>
        </p:spPr>
      </p:pic>
      <p:pic>
        <p:nvPicPr>
          <p:cNvPr id="7" name="Picture 2" descr="D:\雄\幻灯片练习\习作\英伦黛玉 绝代美女的中国劫\图片\142817zjo9m5k4p7pn5g41.jpg"/>
          <p:cNvPicPr>
            <a:picLocks noChangeAspect="1" noChangeArrowheads="1"/>
          </p:cNvPicPr>
          <p:nvPr/>
        </p:nvPicPr>
        <p:blipFill>
          <a:blip r:embed="rId5" cstate="screen">
            <a:duotone>
              <a:prstClr val="black"/>
              <a:srgbClr val="D9C3A5">
                <a:tint val="50000"/>
                <a:satMod val="180000"/>
              </a:srgbClr>
            </a:duotone>
            <a:lum contrast="30000"/>
          </a:blip>
          <a:srcRect l="-10717" t="-6457" r="-7145"/>
          <a:stretch>
            <a:fillRect/>
          </a:stretch>
        </p:blipFill>
        <p:spPr bwMode="auto">
          <a:xfrm>
            <a:off x="7217923" y="-92546"/>
            <a:ext cx="1926077" cy="2684834"/>
          </a:xfrm>
          <a:prstGeom prst="ellipse">
            <a:avLst/>
          </a:prstGeom>
          <a:noFill/>
          <a:effectLst>
            <a:softEdge rad="317500"/>
          </a:effectLst>
        </p:spPr>
      </p:pic>
      <p:pic>
        <p:nvPicPr>
          <p:cNvPr id="9" name="Picture 2" descr="C:\Users\wl\AppData\Roaming\360se6\Application\User Data\temp\u=1133267421,3921159540&amp;fm=23&amp;gp=0.jpg"/>
          <p:cNvPicPr>
            <a:picLocks noChangeAspect="1" noChangeArrowheads="1"/>
          </p:cNvPicPr>
          <p:nvPr/>
        </p:nvPicPr>
        <p:blipFill>
          <a:blip r:embed="rId6" cstate="screen">
            <a:duotone>
              <a:prstClr val="black"/>
              <a:srgbClr val="D9C3A5">
                <a:tint val="50000"/>
                <a:satMod val="180000"/>
              </a:srgbClr>
            </a:duotone>
          </a:blip>
          <a:srcRect t="-29376" r="-10167"/>
          <a:stretch>
            <a:fillRect/>
          </a:stretch>
        </p:blipFill>
        <p:spPr bwMode="auto">
          <a:xfrm>
            <a:off x="6588224" y="627534"/>
            <a:ext cx="1872208" cy="2371636"/>
          </a:xfrm>
          <a:prstGeom prst="rect">
            <a:avLst/>
          </a:prstGeom>
          <a:noFill/>
          <a:effectLst>
            <a:softEdge rad="317500"/>
          </a:effectLst>
        </p:spPr>
      </p:pic>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childTnLst>
                                </p:cTn>
                              </p:par>
                            </p:childTnLst>
                          </p:cTn>
                        </p:par>
                        <p:par>
                          <p:cTn id="11" fill="hold">
                            <p:stCondLst>
                              <p:cond delay="2000"/>
                            </p:stCondLst>
                            <p:childTnLst>
                              <p:par>
                                <p:cTn id="12" presetID="20" presetClass="entr" presetSubtype="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2000"/>
                                        <p:tgtEl>
                                          <p:spTgt spid="4"/>
                                        </p:tgtEl>
                                      </p:cBhvr>
                                    </p:animEffect>
                                  </p:childTnLst>
                                </p:cTn>
                              </p:par>
                              <p:par>
                                <p:cTn id="15" presetID="2" presetClass="entr" presetSubtype="3" fill="hold" nodeType="withEffect">
                                  <p:stCondLst>
                                    <p:cond delay="0"/>
                                  </p:stCondLst>
                                  <p:childTnLst>
                                    <p:set>
                                      <p:cBhvr>
                                        <p:cTn id="16" dur="1" fill="hold">
                                          <p:stCondLst>
                                            <p:cond delay="0"/>
                                          </p:stCondLst>
                                        </p:cTn>
                                        <p:tgtEl>
                                          <p:spTgt spid="72706"/>
                                        </p:tgtEl>
                                        <p:attrNameLst>
                                          <p:attrName>style.visibility</p:attrName>
                                        </p:attrNameLst>
                                      </p:cBhvr>
                                      <p:to>
                                        <p:strVal val="visible"/>
                                      </p:to>
                                    </p:set>
                                    <p:anim calcmode="lin" valueType="num">
                                      <p:cBhvr additive="base">
                                        <p:cTn id="17" dur="5000" fill="hold"/>
                                        <p:tgtEl>
                                          <p:spTgt spid="72706"/>
                                        </p:tgtEl>
                                        <p:attrNameLst>
                                          <p:attrName>ppt_x</p:attrName>
                                        </p:attrNameLst>
                                      </p:cBhvr>
                                      <p:tavLst>
                                        <p:tav tm="0">
                                          <p:val>
                                            <p:strVal val="1+#ppt_w/2"/>
                                          </p:val>
                                        </p:tav>
                                        <p:tav tm="100000">
                                          <p:val>
                                            <p:strVal val="#ppt_x"/>
                                          </p:val>
                                        </p:tav>
                                      </p:tavLst>
                                    </p:anim>
                                    <p:anim calcmode="lin" valueType="num">
                                      <p:cBhvr additive="base">
                                        <p:cTn id="18" dur="5000" fill="hold"/>
                                        <p:tgtEl>
                                          <p:spTgt spid="72706"/>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0" fill="hold"/>
                                        <p:tgtEl>
                                          <p:spTgt spid="8"/>
                                        </p:tgtEl>
                                        <p:attrNameLst>
                                          <p:attrName>ppt_x</p:attrName>
                                        </p:attrNameLst>
                                      </p:cBhvr>
                                      <p:tavLst>
                                        <p:tav tm="0">
                                          <p:val>
                                            <p:strVal val="1+#ppt_w/2"/>
                                          </p:val>
                                        </p:tav>
                                        <p:tav tm="100000">
                                          <p:val>
                                            <p:strVal val="#ppt_x"/>
                                          </p:val>
                                        </p:tav>
                                      </p:tavLst>
                                    </p:anim>
                                    <p:anim calcmode="lin" valueType="num">
                                      <p:cBhvr additive="base">
                                        <p:cTn id="22" dur="5000" fill="hold"/>
                                        <p:tgtEl>
                                          <p:spTgt spid="8"/>
                                        </p:tgtEl>
                                        <p:attrNameLst>
                                          <p:attrName>ppt_y</p:attrName>
                                        </p:attrNameLst>
                                      </p:cBhvr>
                                      <p:tavLst>
                                        <p:tav tm="0">
                                          <p:val>
                                            <p:strVal val="0-#ppt_h/2"/>
                                          </p:val>
                                        </p:tav>
                                        <p:tav tm="100000">
                                          <p:val>
                                            <p:strVal val="#ppt_y"/>
                                          </p:val>
                                        </p:tav>
                                      </p:tavLst>
                                    </p:anim>
                                  </p:childTnLst>
                                </p:cTn>
                              </p:par>
                            </p:childTnLst>
                          </p:cTn>
                        </p:par>
                        <p:par>
                          <p:cTn id="23" fill="hold">
                            <p:stCondLst>
                              <p:cond delay="7000"/>
                            </p:stCondLst>
                            <p:childTnLst>
                              <p:par>
                                <p:cTn id="24" presetID="10" presetClass="entr" presetSubtype="0" fill="hold" nodeType="afterEffect">
                                  <p:stCondLst>
                                    <p:cond delay="0"/>
                                  </p:stCondLst>
                                  <p:childTnLst>
                                    <p:set>
                                      <p:cBhvr>
                                        <p:cTn id="25" dur="1" fill="hold">
                                          <p:stCondLst>
                                            <p:cond delay="0"/>
                                          </p:stCondLst>
                                        </p:cTn>
                                        <p:tgtEl>
                                          <p:spTgt spid="54276"/>
                                        </p:tgtEl>
                                        <p:attrNameLst>
                                          <p:attrName>style.visibility</p:attrName>
                                        </p:attrNameLst>
                                      </p:cBhvr>
                                      <p:to>
                                        <p:strVal val="visible"/>
                                      </p:to>
                                    </p:set>
                                    <p:animEffect transition="in" filter="fade">
                                      <p:cBhvr>
                                        <p:cTn id="26" dur="3000"/>
                                        <p:tgtEl>
                                          <p:spTgt spid="54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971600" y="699542"/>
            <a:ext cx="2160240" cy="3493264"/>
          </a:xfrm>
          <a:prstGeom prst="rect">
            <a:avLst/>
          </a:prstGeom>
        </p:spPr>
        <p:txBody>
          <a:bodyPr wrap="square">
            <a:spAutoFit/>
          </a:bodyPr>
          <a:lstStyle/>
          <a:p>
            <a:pPr>
              <a:lnSpc>
                <a:spcPct val="150000"/>
              </a:lnSpc>
            </a:pPr>
            <a:r>
              <a:rPr lang="en-US" altLang="zh-CN" sz="1400" dirty="0" smtClean="0">
                <a:solidFill>
                  <a:srgbClr val="FFFF00"/>
                </a:solidFill>
                <a:latin typeface="+mj-ea"/>
                <a:ea typeface="+mj-ea"/>
              </a:rPr>
              <a:t>    </a:t>
            </a:r>
            <a:r>
              <a:rPr lang="zh-CN" altLang="zh-CN" sz="1600" dirty="0" smtClean="0">
                <a:solidFill>
                  <a:srgbClr val="FFFFCC"/>
                </a:solidFill>
                <a:latin typeface="+mj-ea"/>
                <a:ea typeface="+mj-ea"/>
              </a:rPr>
              <a:t>她的命运从此和杨宪益、和中国紧紧联系在一起。她</a:t>
            </a:r>
            <a:r>
              <a:rPr lang="zh-CN" altLang="en-US" sz="1600" dirty="0" smtClean="0">
                <a:solidFill>
                  <a:srgbClr val="FFFFCC"/>
                </a:solidFill>
                <a:latin typeface="+mj-ea"/>
                <a:ea typeface="+mj-ea"/>
              </a:rPr>
              <a:t>已</a:t>
            </a:r>
            <a:r>
              <a:rPr lang="zh-CN" altLang="zh-CN" sz="1600" dirty="0" smtClean="0">
                <a:solidFill>
                  <a:srgbClr val="FFFFCC"/>
                </a:solidFill>
                <a:latin typeface="+mj-ea"/>
                <a:ea typeface="+mj-ea"/>
              </a:rPr>
              <a:t>把对中国文化的热爱与对杨宪益的爱融为一体了。</a:t>
            </a:r>
            <a:endParaRPr lang="en-US" altLang="zh-CN" sz="1600" dirty="0" smtClean="0">
              <a:solidFill>
                <a:srgbClr val="FFFFCC"/>
              </a:solidFill>
              <a:latin typeface="+mj-ea"/>
              <a:ea typeface="+mj-ea"/>
            </a:endParaRPr>
          </a:p>
          <a:p>
            <a:pPr>
              <a:lnSpc>
                <a:spcPct val="150000"/>
              </a:lnSpc>
            </a:pPr>
            <a:r>
              <a:rPr lang="en-US" altLang="zh-CN" sz="1400" dirty="0" smtClean="0">
                <a:latin typeface="+mj-ea"/>
                <a:ea typeface="+mj-ea"/>
              </a:rPr>
              <a:t>    </a:t>
            </a:r>
            <a:endParaRPr lang="zh-CN" altLang="en-US" sz="1400" dirty="0" smtClean="0">
              <a:latin typeface="+mj-ea"/>
              <a:ea typeface="+mj-ea"/>
            </a:endParaRPr>
          </a:p>
          <a:p>
            <a:endParaRPr lang="zh-CN" altLang="en-US" sz="1400" dirty="0" smtClean="0">
              <a:latin typeface="+mj-ea"/>
            </a:endParaRPr>
          </a:p>
          <a:p>
            <a:endParaRPr lang="en-US" altLang="zh-CN" sz="1400" dirty="0" smtClean="0">
              <a:latin typeface="+mj-ea"/>
              <a:ea typeface="+mj-ea"/>
            </a:endParaRPr>
          </a:p>
          <a:p>
            <a:r>
              <a:rPr lang="en-US" altLang="zh-CN" sz="1400" dirty="0" smtClean="0">
                <a:latin typeface="+mj-ea"/>
                <a:ea typeface="+mj-ea"/>
              </a:rPr>
              <a:t/>
            </a:r>
            <a:br>
              <a:rPr lang="en-US" altLang="zh-CN" sz="1400" dirty="0" smtClean="0">
                <a:latin typeface="+mj-ea"/>
                <a:ea typeface="+mj-ea"/>
              </a:rPr>
            </a:br>
            <a:endParaRPr lang="zh-CN" altLang="en-US" sz="1400" dirty="0">
              <a:latin typeface="+mj-ea"/>
              <a:ea typeface="+mj-ea"/>
            </a:endParaRPr>
          </a:p>
        </p:txBody>
      </p:sp>
      <p:pic>
        <p:nvPicPr>
          <p:cNvPr id="25603" name="Picture 3" descr="D:\雄\幻灯片练习\素材\背景图片\图片7.jpg"/>
          <p:cNvPicPr>
            <a:picLocks noChangeAspect="1" noChangeArrowheads="1"/>
          </p:cNvPicPr>
          <p:nvPr/>
        </p:nvPicPr>
        <p:blipFill>
          <a:blip r:embed="rId2" cstate="screen"/>
          <a:srcRect/>
          <a:stretch>
            <a:fillRect/>
          </a:stretch>
        </p:blipFill>
        <p:spPr bwMode="auto">
          <a:xfrm>
            <a:off x="3347864" y="1347614"/>
            <a:ext cx="3902447" cy="2731713"/>
          </a:xfrm>
          <a:prstGeom prst="rect">
            <a:avLst/>
          </a:prstGeom>
          <a:noFill/>
          <a:ln w="152400" cmpd="sng">
            <a:gradFill flip="none" rotWithShape="1">
              <a:gsLst>
                <a:gs pos="0">
                  <a:srgbClr val="FBEAC7"/>
                </a:gs>
                <a:gs pos="17999">
                  <a:srgbClr val="FEE7F2"/>
                </a:gs>
                <a:gs pos="36000">
                  <a:srgbClr val="FAC77D"/>
                </a:gs>
                <a:gs pos="61000">
                  <a:srgbClr val="FBA97D"/>
                </a:gs>
                <a:gs pos="82001">
                  <a:srgbClr val="FBD49C"/>
                </a:gs>
                <a:gs pos="100000">
                  <a:srgbClr val="FEE7F2"/>
                </a:gs>
              </a:gsLst>
              <a:lin ang="18000000" scaled="0"/>
              <a:tileRect/>
            </a:gradFill>
            <a:round/>
          </a:ln>
          <a:effectLst>
            <a:outerShdw blurRad="50800" dist="38100" dir="5400000" sx="103000" sy="103000" algn="t" rotWithShape="0">
              <a:prstClr val="black">
                <a:alpha val="40000"/>
              </a:prstClr>
            </a:outerShdw>
          </a:effectLst>
          <a:scene3d>
            <a:camera prst="orthographicFront"/>
            <a:lightRig rig="threePt" dir="t"/>
          </a:scene3d>
          <a:sp3d>
            <a:bevelT w="152400" h="50800" prst="softRound"/>
          </a:sp3d>
        </p:spPr>
      </p:pic>
      <p:pic>
        <p:nvPicPr>
          <p:cNvPr id="3" name="Picture 3" descr="D:\雄\幻灯片练习\素材\1动画\master03_image002.png"/>
          <p:cNvPicPr>
            <a:picLocks noChangeAspect="1" noChangeArrowheads="1"/>
          </p:cNvPicPr>
          <p:nvPr/>
        </p:nvPicPr>
        <p:blipFill>
          <a:blip r:embed="rId3" cstate="screen">
            <a:lum contrast="40000"/>
          </a:blip>
          <a:srcRect/>
          <a:stretch>
            <a:fillRect/>
          </a:stretch>
        </p:blipFill>
        <p:spPr bwMode="auto">
          <a:xfrm rot="18512654">
            <a:off x="3368344" y="3065970"/>
            <a:ext cx="693470" cy="1491333"/>
          </a:xfrm>
          <a:prstGeom prst="rect">
            <a:avLst/>
          </a:prstGeom>
          <a:noFill/>
          <a:effectLst>
            <a:outerShdw blurRad="50800" dist="38100" dir="8100000" sx="102000" sy="102000" algn="tr" rotWithShape="0">
              <a:prstClr val="black">
                <a:alpha val="40000"/>
              </a:prstClr>
            </a:outerShdw>
          </a:effectLst>
        </p:spPr>
      </p:pic>
      <p:sp>
        <p:nvSpPr>
          <p:cNvPr id="6" name="矩形 5"/>
          <p:cNvSpPr/>
          <p:nvPr/>
        </p:nvSpPr>
        <p:spPr>
          <a:xfrm>
            <a:off x="3347864" y="411510"/>
            <a:ext cx="3600400" cy="773289"/>
          </a:xfrm>
          <a:prstGeom prst="rect">
            <a:avLst/>
          </a:prstGeom>
          <a:noFill/>
          <a:effectLst>
            <a:outerShdw blurRad="50800" dist="38100" dir="8100000" sx="102000" sy="102000" algn="tr" rotWithShape="0">
              <a:prstClr val="black">
                <a:alpha val="40000"/>
              </a:prstClr>
            </a:outerShdw>
          </a:effectLst>
        </p:spPr>
        <p:txBody>
          <a:bodyPr wrap="square">
            <a:spAutoFit/>
          </a:bodyPr>
          <a:lstStyle/>
          <a:p>
            <a:pPr algn="ctr">
              <a:lnSpc>
                <a:spcPct val="150000"/>
              </a:lnSpc>
            </a:pPr>
            <a:r>
              <a:rPr lang="en-US" altLang="zh-CN" sz="1600" dirty="0" smtClean="0">
                <a:solidFill>
                  <a:srgbClr val="FFFFCC"/>
                </a:solidFill>
                <a:latin typeface="+mj-ea"/>
                <a:ea typeface="+mj-ea"/>
              </a:rPr>
              <a:t>1941</a:t>
            </a:r>
            <a:r>
              <a:rPr lang="zh-CN" altLang="zh-CN" sz="1600" dirty="0" smtClean="0">
                <a:solidFill>
                  <a:srgbClr val="FFFFCC"/>
                </a:solidFill>
                <a:latin typeface="+mj-ea"/>
                <a:ea typeface="+mj-ea"/>
              </a:rPr>
              <a:t>年</a:t>
            </a:r>
            <a:r>
              <a:rPr lang="en-US" altLang="zh-CN" sz="1600" dirty="0" smtClean="0">
                <a:solidFill>
                  <a:srgbClr val="FFFFCC"/>
                </a:solidFill>
                <a:latin typeface="+mj-ea"/>
                <a:ea typeface="+mj-ea"/>
              </a:rPr>
              <a:t>2</a:t>
            </a:r>
            <a:r>
              <a:rPr lang="zh-CN" altLang="zh-CN" sz="1600" dirty="0" smtClean="0">
                <a:solidFill>
                  <a:srgbClr val="FFFFCC"/>
                </a:solidFill>
                <a:latin typeface="+mj-ea"/>
                <a:ea typeface="+mj-ea"/>
              </a:rPr>
              <a:t>月</a:t>
            </a:r>
            <a:r>
              <a:rPr lang="en-US" altLang="zh-CN" sz="1600" dirty="0" smtClean="0">
                <a:solidFill>
                  <a:srgbClr val="FFFFCC"/>
                </a:solidFill>
                <a:latin typeface="+mj-ea"/>
                <a:ea typeface="+mj-ea"/>
              </a:rPr>
              <a:t>16</a:t>
            </a:r>
            <a:r>
              <a:rPr lang="zh-CN" altLang="zh-CN" sz="1600" dirty="0" smtClean="0">
                <a:solidFill>
                  <a:srgbClr val="FFFFCC"/>
                </a:solidFill>
                <a:latin typeface="+mj-ea"/>
                <a:ea typeface="+mj-ea"/>
              </a:rPr>
              <a:t>日，</a:t>
            </a:r>
            <a:r>
              <a:rPr lang="zh-CN" altLang="en-US" sz="1600" dirty="0" smtClean="0">
                <a:solidFill>
                  <a:srgbClr val="FFFFCC"/>
                </a:solidFill>
                <a:latin typeface="+mj-ea"/>
                <a:ea typeface="+mj-ea"/>
              </a:rPr>
              <a:t>戴乃迭和杨宪益</a:t>
            </a:r>
            <a:endParaRPr lang="en-US" altLang="zh-CN" sz="1600" dirty="0" smtClean="0">
              <a:solidFill>
                <a:srgbClr val="FFFFCC"/>
              </a:solidFill>
              <a:latin typeface="+mj-ea"/>
              <a:ea typeface="+mj-ea"/>
            </a:endParaRPr>
          </a:p>
          <a:p>
            <a:pPr algn="ctr">
              <a:lnSpc>
                <a:spcPct val="150000"/>
              </a:lnSpc>
            </a:pPr>
            <a:r>
              <a:rPr lang="en-US" altLang="zh-CN" sz="1600" dirty="0" smtClean="0">
                <a:solidFill>
                  <a:srgbClr val="FFFFCC"/>
                </a:solidFill>
                <a:latin typeface="+mj-ea"/>
                <a:ea typeface="+mj-ea"/>
              </a:rPr>
              <a:t>  </a:t>
            </a:r>
            <a:r>
              <a:rPr lang="zh-CN" altLang="zh-CN" sz="1600" dirty="0" smtClean="0">
                <a:solidFill>
                  <a:srgbClr val="FFFFCC"/>
                </a:solidFill>
                <a:latin typeface="+mj-ea"/>
                <a:ea typeface="+mj-ea"/>
              </a:rPr>
              <a:t>在重庆城内汇利饭店举行了</a:t>
            </a:r>
            <a:r>
              <a:rPr lang="zh-CN" altLang="en-US" sz="1600" dirty="0" smtClean="0">
                <a:solidFill>
                  <a:srgbClr val="FFFFCC"/>
                </a:solidFill>
                <a:latin typeface="+mj-ea"/>
                <a:ea typeface="+mj-ea"/>
              </a:rPr>
              <a:t>婚礼</a:t>
            </a:r>
            <a:r>
              <a:rPr lang="zh-CN" altLang="zh-CN" sz="1600" dirty="0" smtClean="0">
                <a:solidFill>
                  <a:srgbClr val="FFFFCC"/>
                </a:solidFill>
                <a:latin typeface="+mj-ea"/>
                <a:ea typeface="+mj-ea"/>
              </a:rPr>
              <a:t>。</a:t>
            </a:r>
            <a:endParaRPr lang="zh-CN" altLang="en-US" sz="1600" dirty="0">
              <a:solidFill>
                <a:srgbClr val="FFFFCC"/>
              </a:solidFill>
              <a:latin typeface="+mj-ea"/>
              <a:ea typeface="+mj-ea"/>
            </a:endParaRPr>
          </a:p>
        </p:txBody>
      </p:sp>
      <p:pic>
        <p:nvPicPr>
          <p:cNvPr id="11" name="Picture 5" descr="D:\雄\幻灯片练习\素材\1动画\slide0030_image005.gif"/>
          <p:cNvPicPr>
            <a:picLocks noChangeAspect="1" noChangeArrowheads="1" noCrop="1"/>
          </p:cNvPicPr>
          <p:nvPr/>
        </p:nvPicPr>
        <p:blipFill>
          <a:blip r:embed="rId4" cstate="screen"/>
          <a:srcRect/>
          <a:stretch>
            <a:fillRect/>
          </a:stretch>
        </p:blipFill>
        <p:spPr bwMode="auto">
          <a:xfrm>
            <a:off x="7884368" y="627534"/>
            <a:ext cx="152333" cy="134756"/>
          </a:xfrm>
          <a:prstGeom prst="rect">
            <a:avLst/>
          </a:prstGeom>
          <a:noFill/>
        </p:spPr>
      </p:pic>
      <p:pic>
        <p:nvPicPr>
          <p:cNvPr id="41987" name="Picture 3" descr="D:\雄\幻灯片练习\素材\1动画\slide0022_image085.gif"/>
          <p:cNvPicPr>
            <a:picLocks noChangeAspect="1" noChangeArrowheads="1" noCrop="1"/>
          </p:cNvPicPr>
          <p:nvPr/>
        </p:nvPicPr>
        <p:blipFill>
          <a:blip r:embed="rId5" cstate="screen"/>
          <a:srcRect/>
          <a:stretch>
            <a:fillRect/>
          </a:stretch>
        </p:blipFill>
        <p:spPr bwMode="auto">
          <a:xfrm>
            <a:off x="4567238" y="2566988"/>
            <a:ext cx="9525" cy="9525"/>
          </a:xfrm>
          <a:prstGeom prst="rect">
            <a:avLst/>
          </a:prstGeom>
          <a:noFill/>
        </p:spPr>
      </p:pic>
      <p:pic>
        <p:nvPicPr>
          <p:cNvPr id="41988" name="Picture 4" descr="D:\雄\幻灯片练习\素材\1动画\slide0022_image085.gif"/>
          <p:cNvPicPr>
            <a:picLocks noChangeAspect="1" noChangeArrowheads="1" noCrop="1"/>
          </p:cNvPicPr>
          <p:nvPr/>
        </p:nvPicPr>
        <p:blipFill>
          <a:blip r:embed="rId5" cstate="screen"/>
          <a:srcRect/>
          <a:stretch>
            <a:fillRect/>
          </a:stretch>
        </p:blipFill>
        <p:spPr bwMode="auto">
          <a:xfrm>
            <a:off x="4567238" y="2566988"/>
            <a:ext cx="9525" cy="9525"/>
          </a:xfrm>
          <a:prstGeom prst="rect">
            <a:avLst/>
          </a:prstGeom>
          <a:noFill/>
        </p:spPr>
      </p:pic>
      <p:pic>
        <p:nvPicPr>
          <p:cNvPr id="41989" name="Picture 5" descr="D:\雄\幻灯片练习\素材\1动画\slide0022_image085.gif"/>
          <p:cNvPicPr>
            <a:picLocks noChangeAspect="1" noChangeArrowheads="1" noCrop="1"/>
          </p:cNvPicPr>
          <p:nvPr/>
        </p:nvPicPr>
        <p:blipFill>
          <a:blip r:embed="rId5" cstate="screen"/>
          <a:srcRect/>
          <a:stretch>
            <a:fillRect/>
          </a:stretch>
        </p:blipFill>
        <p:spPr bwMode="auto">
          <a:xfrm>
            <a:off x="4567238" y="2566988"/>
            <a:ext cx="9525" cy="9525"/>
          </a:xfrm>
          <a:prstGeom prst="rect">
            <a:avLst/>
          </a:prstGeom>
          <a:noFill/>
        </p:spPr>
      </p:pic>
      <p:pic>
        <p:nvPicPr>
          <p:cNvPr id="26" name="Picture 5" descr="D:\雄\幻灯片练习\素材\1动画\slide0022_image085.gif"/>
          <p:cNvPicPr>
            <a:picLocks noChangeAspect="1" noChangeArrowheads="1" noCrop="1"/>
          </p:cNvPicPr>
          <p:nvPr/>
        </p:nvPicPr>
        <p:blipFill>
          <a:blip r:embed="rId6" cstate="screen"/>
          <a:srcRect/>
          <a:stretch>
            <a:fillRect/>
          </a:stretch>
        </p:blipFill>
        <p:spPr bwMode="auto">
          <a:xfrm>
            <a:off x="827584" y="2931790"/>
            <a:ext cx="2016224" cy="2016224"/>
          </a:xfrm>
          <a:prstGeom prst="rect">
            <a:avLst/>
          </a:prstGeom>
          <a:noFill/>
          <a:effectLst>
            <a:outerShdw blurRad="50800" dist="38100" dir="8100000" sx="102000" sy="102000" algn="tr" rotWithShape="0">
              <a:prstClr val="black">
                <a:alpha val="40000"/>
              </a:prstClr>
            </a:outerShdw>
          </a:effectLst>
        </p:spPr>
      </p:pic>
      <p:pic>
        <p:nvPicPr>
          <p:cNvPr id="4" name="Picture 15" descr="C:\Users\wl\AppData\Roaming\360se6\Application\User Data\temp\1560497270885037008.png"/>
          <p:cNvPicPr>
            <a:picLocks noChangeAspect="1" noChangeArrowheads="1"/>
          </p:cNvPicPr>
          <p:nvPr/>
        </p:nvPicPr>
        <p:blipFill>
          <a:blip r:embed="rId7" cstate="screen"/>
          <a:srcRect/>
          <a:stretch>
            <a:fillRect/>
          </a:stretch>
        </p:blipFill>
        <p:spPr bwMode="auto">
          <a:xfrm rot="710538">
            <a:off x="6820583" y="365852"/>
            <a:ext cx="1842226" cy="1753799"/>
          </a:xfrm>
          <a:prstGeom prst="rect">
            <a:avLst/>
          </a:prstGeom>
          <a:noFill/>
          <a:effectLst>
            <a:outerShdw blurRad="50800" dist="38100" dir="2700000" sx="102000" sy="102000" algn="tl" rotWithShape="0">
              <a:prstClr val="black">
                <a:alpha val="40000"/>
              </a:prstClr>
            </a:outerShdw>
          </a:effectLst>
        </p:spPr>
      </p:pic>
      <p:pic>
        <p:nvPicPr>
          <p:cNvPr id="12" name="Picture 2" descr="D:\雄\幻灯片练习\素材\1动画\slide0001_image008.gif"/>
          <p:cNvPicPr>
            <a:picLocks noChangeAspect="1" noChangeArrowheads="1" noCrop="1"/>
          </p:cNvPicPr>
          <p:nvPr/>
        </p:nvPicPr>
        <p:blipFill>
          <a:blip r:embed="rId8" cstate="screen"/>
          <a:srcRect/>
          <a:stretch>
            <a:fillRect/>
          </a:stretch>
        </p:blipFill>
        <p:spPr bwMode="auto">
          <a:xfrm rot="1099701">
            <a:off x="7483311" y="802540"/>
            <a:ext cx="235015" cy="235015"/>
          </a:xfrm>
          <a:prstGeom prst="rect">
            <a:avLst/>
          </a:prstGeom>
          <a:noFill/>
        </p:spPr>
      </p:pic>
      <p:pic>
        <p:nvPicPr>
          <p:cNvPr id="13" name="Picture 6" descr="D:\雄\幻灯片练习\素材\1动画\slide0089_image024.gif"/>
          <p:cNvPicPr>
            <a:picLocks noChangeAspect="1" noChangeArrowheads="1" noCrop="1"/>
          </p:cNvPicPr>
          <p:nvPr/>
        </p:nvPicPr>
        <p:blipFill>
          <a:blip r:embed="rId9" cstate="screen"/>
          <a:srcRect/>
          <a:stretch>
            <a:fillRect/>
          </a:stretch>
        </p:blipFill>
        <p:spPr bwMode="auto">
          <a:xfrm>
            <a:off x="8316416" y="1419622"/>
            <a:ext cx="216024" cy="191098"/>
          </a:xfrm>
          <a:prstGeom prst="rect">
            <a:avLst/>
          </a:prstGeom>
          <a:noFill/>
        </p:spPr>
      </p:pic>
      <p:pic>
        <p:nvPicPr>
          <p:cNvPr id="14" name="Picture 5" descr="D:\雄\幻灯片练习\素材\1动画\slide0030_image005.gif"/>
          <p:cNvPicPr>
            <a:picLocks noChangeAspect="1" noChangeArrowheads="1" noCrop="1"/>
          </p:cNvPicPr>
          <p:nvPr/>
        </p:nvPicPr>
        <p:blipFill>
          <a:blip r:embed="rId10" cstate="screen"/>
          <a:srcRect/>
          <a:stretch>
            <a:fillRect/>
          </a:stretch>
        </p:blipFill>
        <p:spPr bwMode="auto">
          <a:xfrm>
            <a:off x="6588224" y="1275606"/>
            <a:ext cx="251099" cy="222126"/>
          </a:xfrm>
          <a:prstGeom prst="rect">
            <a:avLst/>
          </a:prstGeom>
          <a:noFill/>
        </p:spPr>
      </p:pic>
      <p:pic>
        <p:nvPicPr>
          <p:cNvPr id="15" name="Picture 6" descr="D:\雄\幻灯片练习\素材\1动画\slide0089_image024.gif"/>
          <p:cNvPicPr>
            <a:picLocks noChangeAspect="1" noChangeArrowheads="1" noCrop="1"/>
          </p:cNvPicPr>
          <p:nvPr/>
        </p:nvPicPr>
        <p:blipFill>
          <a:blip r:embed="rId9" cstate="screen"/>
          <a:srcRect/>
          <a:stretch>
            <a:fillRect/>
          </a:stretch>
        </p:blipFill>
        <p:spPr bwMode="auto">
          <a:xfrm rot="18750668">
            <a:off x="7524328" y="1491630"/>
            <a:ext cx="216024" cy="191098"/>
          </a:xfrm>
          <a:prstGeom prst="rect">
            <a:avLst/>
          </a:prstGeom>
          <a:noFill/>
        </p:spPr>
      </p:pic>
      <p:pic>
        <p:nvPicPr>
          <p:cNvPr id="16" name="Picture 6" descr="D:\雄\幻灯片练习\素材\1动画\slide0089_image024.gif"/>
          <p:cNvPicPr>
            <a:picLocks noChangeAspect="1" noChangeArrowheads="1" noCrop="1"/>
          </p:cNvPicPr>
          <p:nvPr/>
        </p:nvPicPr>
        <p:blipFill>
          <a:blip r:embed="rId9" cstate="screen"/>
          <a:srcRect/>
          <a:stretch>
            <a:fillRect/>
          </a:stretch>
        </p:blipFill>
        <p:spPr bwMode="auto">
          <a:xfrm>
            <a:off x="8172400" y="843558"/>
            <a:ext cx="216024" cy="191098"/>
          </a:xfrm>
          <a:prstGeom prst="rect">
            <a:avLst/>
          </a:prstGeom>
          <a:noFill/>
        </p:spPr>
      </p:pic>
      <p:pic>
        <p:nvPicPr>
          <p:cNvPr id="17" name="Picture 6" descr="D:\雄\幻灯片练习\素材\1动画\slide0089_image024.gif"/>
          <p:cNvPicPr>
            <a:picLocks noChangeAspect="1" noChangeArrowheads="1" noCrop="1"/>
          </p:cNvPicPr>
          <p:nvPr/>
        </p:nvPicPr>
        <p:blipFill>
          <a:blip r:embed="rId9" cstate="screen"/>
          <a:srcRect/>
          <a:stretch>
            <a:fillRect/>
          </a:stretch>
        </p:blipFill>
        <p:spPr bwMode="auto">
          <a:xfrm rot="4510179">
            <a:off x="8244408" y="555526"/>
            <a:ext cx="216024" cy="191098"/>
          </a:xfrm>
          <a:prstGeom prst="rect">
            <a:avLst/>
          </a:prstGeom>
          <a:noFill/>
        </p:spPr>
      </p:pic>
      <p:pic>
        <p:nvPicPr>
          <p:cNvPr id="18" name="Picture 5" descr="D:\雄\幻灯片练习\素材\1动画\slide0030_image005.gif"/>
          <p:cNvPicPr>
            <a:picLocks noChangeAspect="1" noChangeArrowheads="1" noCrop="1"/>
          </p:cNvPicPr>
          <p:nvPr/>
        </p:nvPicPr>
        <p:blipFill>
          <a:blip r:embed="rId10" cstate="screen"/>
          <a:srcRect/>
          <a:stretch>
            <a:fillRect/>
          </a:stretch>
        </p:blipFill>
        <p:spPr bwMode="auto">
          <a:xfrm rot="4624915">
            <a:off x="7020272" y="771550"/>
            <a:ext cx="251099" cy="222126"/>
          </a:xfrm>
          <a:prstGeom prst="rect">
            <a:avLst/>
          </a:prstGeom>
          <a:noFill/>
        </p:spPr>
      </p:pic>
      <p:sp>
        <p:nvSpPr>
          <p:cNvPr id="19" name="TextBox 18"/>
          <p:cNvSpPr txBox="1"/>
          <p:nvPr/>
        </p:nvSpPr>
        <p:spPr>
          <a:xfrm>
            <a:off x="3419872" y="4299942"/>
            <a:ext cx="3954929" cy="523220"/>
          </a:xfrm>
          <a:prstGeom prst="rect">
            <a:avLst/>
          </a:prstGeom>
          <a:noFill/>
        </p:spPr>
        <p:txBody>
          <a:bodyPr wrap="none" rtlCol="0">
            <a:spAutoFit/>
          </a:bodyPr>
          <a:lstStyle/>
          <a:p>
            <a:r>
              <a:rPr lang="zh-CN" altLang="en-US" sz="1400" dirty="0" smtClean="0">
                <a:solidFill>
                  <a:srgbClr val="FFFF99"/>
                </a:solidFill>
                <a:latin typeface="+mj-ea"/>
                <a:ea typeface="+mj-ea"/>
              </a:rPr>
              <a:t>戴乃迭的母亲也专程到重庆参加了女儿的婚礼，</a:t>
            </a:r>
            <a:endParaRPr lang="en-US" altLang="zh-CN" sz="1400" dirty="0" smtClean="0">
              <a:solidFill>
                <a:srgbClr val="FFFF99"/>
              </a:solidFill>
              <a:latin typeface="+mj-ea"/>
              <a:ea typeface="+mj-ea"/>
            </a:endParaRPr>
          </a:p>
          <a:p>
            <a:r>
              <a:rPr lang="en-US" altLang="zh-CN" sz="1400" dirty="0" smtClean="0">
                <a:solidFill>
                  <a:srgbClr val="FFFF99"/>
                </a:solidFill>
                <a:latin typeface="+mj-ea"/>
                <a:ea typeface="+mj-ea"/>
              </a:rPr>
              <a:t>           </a:t>
            </a:r>
            <a:r>
              <a:rPr lang="zh-CN" altLang="en-US" sz="1400" dirty="0" smtClean="0">
                <a:solidFill>
                  <a:srgbClr val="FFFF99"/>
                </a:solidFill>
                <a:latin typeface="+mj-ea"/>
                <a:ea typeface="+mj-ea"/>
              </a:rPr>
              <a:t>表达对女儿的祝福</a:t>
            </a:r>
            <a:endParaRPr lang="zh-CN" altLang="en-US" sz="1400" dirty="0">
              <a:solidFill>
                <a:srgbClr val="FFFF99"/>
              </a:solidFill>
              <a:latin typeface="+mj-ea"/>
              <a:ea typeface="+mj-ea"/>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ppt_w*0.70"/>
                                          </p:val>
                                        </p:tav>
                                        <p:tav tm="100000">
                                          <p:val>
                                            <p:strVal val="#ppt_w"/>
                                          </p:val>
                                        </p:tav>
                                      </p:tavLst>
                                    </p:anim>
                                    <p:anim calcmode="lin" valueType="num">
                                      <p:cBhvr>
                                        <p:cTn id="8" dur="500" fill="hold"/>
                                        <p:tgtEl>
                                          <p:spTgt spid="6"/>
                                        </p:tgtEl>
                                        <p:attrNameLst>
                                          <p:attrName>ppt_h</p:attrName>
                                        </p:attrNameLst>
                                      </p:cBhvr>
                                      <p:tavLst>
                                        <p:tav tm="0">
                                          <p:val>
                                            <p:strVal val="#ppt_h"/>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8" presetClass="entr" presetSubtype="32"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diamond(out)">
                                      <p:cBhvr>
                                        <p:cTn id="13" dur="1000"/>
                                        <p:tgtEl>
                                          <p:spTgt spid="19"/>
                                        </p:tgtEl>
                                      </p:cBhvr>
                                    </p:animEffect>
                                  </p:childTnLst>
                                </p:cTn>
                              </p:par>
                            </p:childTnLst>
                          </p:cTn>
                        </p:par>
                        <p:par>
                          <p:cTn id="14" fill="hold">
                            <p:stCondLst>
                              <p:cond delay="1500"/>
                            </p:stCondLst>
                            <p:childTnLst>
                              <p:par>
                                <p:cTn id="15" presetID="8" presetClass="entr" presetSubtype="32" fill="hold" grpId="0" nodeType="after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diamond(out)">
                                      <p:cBhvr>
                                        <p:cTn id="17" dur="2000"/>
                                        <p:tgtEl>
                                          <p:spTgt spid="23"/>
                                        </p:tgtEl>
                                      </p:cBhvr>
                                    </p:animEffect>
                                  </p:childTnLst>
                                </p:cTn>
                              </p:par>
                              <p:par>
                                <p:cTn id="18" presetID="2" presetClass="entr" presetSubtype="8" fill="hold" nodeType="with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additive="base">
                                        <p:cTn id="20" dur="2000" fill="hold"/>
                                        <p:tgtEl>
                                          <p:spTgt spid="26"/>
                                        </p:tgtEl>
                                        <p:attrNameLst>
                                          <p:attrName>ppt_x</p:attrName>
                                        </p:attrNameLst>
                                      </p:cBhvr>
                                      <p:tavLst>
                                        <p:tav tm="0">
                                          <p:val>
                                            <p:strVal val="0-#ppt_w/2"/>
                                          </p:val>
                                        </p:tav>
                                        <p:tav tm="100000">
                                          <p:val>
                                            <p:strVal val="#ppt_x"/>
                                          </p:val>
                                        </p:tav>
                                      </p:tavLst>
                                    </p:anim>
                                    <p:anim calcmode="lin" valueType="num">
                                      <p:cBhvr additive="base">
                                        <p:cTn id="21" dur="2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6" grpId="0"/>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95" name="Picture 19" descr="C:\Users\wl\AppData\Roaming\360se6\Application\User Data\temp\u=2813248268,3026824869&amp;fm=90&amp;gp=0.jpg"/>
          <p:cNvPicPr>
            <a:picLocks noChangeAspect="1" noChangeArrowheads="1"/>
          </p:cNvPicPr>
          <p:nvPr/>
        </p:nvPicPr>
        <p:blipFill>
          <a:blip r:embed="rId2" cstate="screen">
            <a:duotone>
              <a:prstClr val="black"/>
              <a:srgbClr val="D9C3A5">
                <a:tint val="50000"/>
                <a:satMod val="180000"/>
              </a:srgbClr>
            </a:duotone>
          </a:blip>
          <a:srcRect/>
          <a:stretch>
            <a:fillRect/>
          </a:stretch>
        </p:blipFill>
        <p:spPr bwMode="auto">
          <a:xfrm>
            <a:off x="3419872" y="3363838"/>
            <a:ext cx="2088232" cy="1686822"/>
          </a:xfrm>
          <a:prstGeom prst="rect">
            <a:avLst/>
          </a:prstGeom>
          <a:noFill/>
          <a:effectLst>
            <a:softEdge rad="635000"/>
          </a:effectLst>
        </p:spPr>
      </p:pic>
      <p:pic>
        <p:nvPicPr>
          <p:cNvPr id="5" name="Picture 3" descr="D:\雄\幻灯片练习\素材\背景图片\图片7.jpg"/>
          <p:cNvPicPr>
            <a:picLocks noChangeAspect="1" noChangeArrowheads="1"/>
          </p:cNvPicPr>
          <p:nvPr/>
        </p:nvPicPr>
        <p:blipFill>
          <a:blip r:embed="rId3" cstate="screen"/>
          <a:srcRect/>
          <a:stretch>
            <a:fillRect/>
          </a:stretch>
        </p:blipFill>
        <p:spPr bwMode="auto">
          <a:xfrm>
            <a:off x="971600" y="555526"/>
            <a:ext cx="3672408" cy="2570686"/>
          </a:xfrm>
          <a:prstGeom prst="rect">
            <a:avLst/>
          </a:prstGeom>
          <a:noFill/>
          <a:ln w="152400" cmpd="sng">
            <a:noFill/>
            <a:round/>
          </a:ln>
          <a:effectLst>
            <a:outerShdw blurRad="50800" dist="38100" dir="8100000" sx="103000" sy="103000" algn="tr" rotWithShape="0">
              <a:prstClr val="black">
                <a:alpha val="40000"/>
              </a:prstClr>
            </a:outerShdw>
          </a:effectLst>
        </p:spPr>
      </p:pic>
      <p:pic>
        <p:nvPicPr>
          <p:cNvPr id="50191" name="Picture 15" descr="C:\Users\wl\AppData\Roaming\360se6\Application\User Data\temp\u=3068696283,4029827531&amp;fm=23&amp;gp=0.jpg"/>
          <p:cNvPicPr>
            <a:picLocks noChangeAspect="1" noChangeArrowheads="1"/>
          </p:cNvPicPr>
          <p:nvPr/>
        </p:nvPicPr>
        <p:blipFill>
          <a:blip r:embed="rId4" cstate="screen">
            <a:duotone>
              <a:prstClr val="black"/>
              <a:srgbClr val="D9C3A5">
                <a:tint val="50000"/>
                <a:satMod val="180000"/>
              </a:srgbClr>
            </a:duotone>
          </a:blip>
          <a:srcRect/>
          <a:stretch>
            <a:fillRect/>
          </a:stretch>
        </p:blipFill>
        <p:spPr bwMode="auto">
          <a:xfrm>
            <a:off x="5327576" y="2713230"/>
            <a:ext cx="3816424" cy="2430270"/>
          </a:xfrm>
          <a:prstGeom prst="rect">
            <a:avLst/>
          </a:prstGeom>
          <a:noFill/>
          <a:effectLst>
            <a:softEdge rad="317500"/>
          </a:effectLst>
        </p:spPr>
      </p:pic>
      <p:sp>
        <p:nvSpPr>
          <p:cNvPr id="44033" name="Rectangle 1"/>
          <p:cNvSpPr>
            <a:spLocks noChangeArrowheads="1"/>
          </p:cNvSpPr>
          <p:nvPr/>
        </p:nvSpPr>
        <p:spPr bwMode="auto">
          <a:xfrm>
            <a:off x="4716016" y="521409"/>
            <a:ext cx="3744416" cy="41088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1200" b="0" i="0" u="none" strike="noStrike" cap="none" normalizeH="0" baseline="0" dirty="0" smtClean="0">
                <a:ln>
                  <a:noFill/>
                </a:ln>
                <a:solidFill>
                  <a:srgbClr val="002060"/>
                </a:solidFill>
                <a:effectLst/>
                <a:latin typeface="+mj-ea"/>
                <a:ea typeface="+mj-ea"/>
                <a:cs typeface="Tahoma" pitchFamily="34" charset="0"/>
              </a:rPr>
              <a:t>    </a:t>
            </a:r>
            <a:r>
              <a:rPr kumimoji="0" lang="zh-CN" sz="1200" b="0" i="0" u="none" strike="noStrike" cap="none" normalizeH="0" baseline="0" dirty="0" smtClean="0">
                <a:ln>
                  <a:noFill/>
                </a:ln>
                <a:solidFill>
                  <a:srgbClr val="FFFFCC"/>
                </a:solidFill>
                <a:effectLst/>
                <a:latin typeface="黑体" pitchFamily="49" charset="-122"/>
                <a:ea typeface="黑体" pitchFamily="49" charset="-122"/>
                <a:cs typeface="Tahoma" pitchFamily="34" charset="0"/>
              </a:rPr>
              <a:t>新婚燕尔，杨宪益、戴乃迭奔波在中央大学的分校</a:t>
            </a:r>
            <a:r>
              <a:rPr kumimoji="0" lang="en-US" altLang="zh-CN" sz="1200" b="0" i="0" u="none" strike="noStrike" cap="none" normalizeH="0" baseline="0" dirty="0" smtClean="0">
                <a:ln>
                  <a:noFill/>
                </a:ln>
                <a:solidFill>
                  <a:srgbClr val="FFFFCC"/>
                </a:solidFill>
                <a:effectLst/>
                <a:latin typeface="黑体" pitchFamily="49" charset="-122"/>
                <a:ea typeface="黑体" pitchFamily="49" charset="-122"/>
                <a:cs typeface="Tahoma" pitchFamily="34" charset="0"/>
              </a:rPr>
              <a:t>——</a:t>
            </a:r>
            <a:r>
              <a:rPr kumimoji="0" lang="zh-CN" altLang="en-US" sz="1200" b="0" i="0" u="none" strike="noStrike" cap="none" normalizeH="0" baseline="0" dirty="0" smtClean="0">
                <a:ln>
                  <a:noFill/>
                </a:ln>
                <a:solidFill>
                  <a:srgbClr val="FFFFCC"/>
                </a:solidFill>
                <a:effectLst/>
                <a:latin typeface="黑体" pitchFamily="49" charset="-122"/>
                <a:ea typeface="黑体" pitchFamily="49" charset="-122"/>
                <a:cs typeface="Tahoma" pitchFamily="34" charset="0"/>
              </a:rPr>
              <a:t>柏溪和贵阳两地教书，他们住茅屋、点油灯、汲井水，有时只能吃面条拌酱油，</a:t>
            </a:r>
            <a:r>
              <a:rPr kumimoji="0" lang="zh-CN" altLang="en-US" sz="1200" b="0" i="0" u="none" strike="noStrike" cap="none" normalizeH="0" baseline="0" dirty="0" smtClean="0">
                <a:ln>
                  <a:noFill/>
                </a:ln>
                <a:solidFill>
                  <a:srgbClr val="663300"/>
                </a:solidFill>
                <a:effectLst/>
                <a:latin typeface="黑体" pitchFamily="49" charset="-122"/>
                <a:ea typeface="黑体" pitchFamily="49" charset="-122"/>
                <a:cs typeface="Tahoma" pitchFamily="34" charset="0"/>
              </a:rPr>
              <a:t>戴乃迭不挑剔、不抱怨，多差的条件都尽力去适应。</a:t>
            </a:r>
          </a:p>
          <a:p>
            <a:pPr>
              <a:lnSpc>
                <a:spcPct val="150000"/>
              </a:lnSpc>
            </a:pPr>
            <a:r>
              <a:rPr kumimoji="0" lang="en-US" altLang="zh-CN" sz="1200" b="0" i="0" u="none" strike="noStrike" cap="none" normalizeH="0" baseline="0" dirty="0" smtClean="0">
                <a:ln>
                  <a:noFill/>
                </a:ln>
                <a:solidFill>
                  <a:srgbClr val="FFFFCC"/>
                </a:solidFill>
                <a:effectLst/>
                <a:latin typeface="黑体" pitchFamily="49" charset="-122"/>
                <a:ea typeface="黑体" pitchFamily="49" charset="-122"/>
                <a:cs typeface="Tahoma" pitchFamily="34" charset="0"/>
              </a:rPr>
              <a:t>    1942</a:t>
            </a:r>
            <a:r>
              <a:rPr kumimoji="0" lang="zh-CN" altLang="en-US" sz="1200" b="0" i="0" u="none" strike="noStrike" cap="none" normalizeH="0" baseline="0" dirty="0" smtClean="0">
                <a:ln>
                  <a:noFill/>
                </a:ln>
                <a:solidFill>
                  <a:srgbClr val="FFFFCC"/>
                </a:solidFill>
                <a:effectLst/>
                <a:latin typeface="黑体" pitchFamily="49" charset="-122"/>
                <a:ea typeface="黑体" pitchFamily="49" charset="-122"/>
                <a:cs typeface="Tahoma" pitchFamily="34" charset="0"/>
              </a:rPr>
              <a:t>年</a:t>
            </a:r>
            <a:r>
              <a:rPr kumimoji="0" lang="en-US" altLang="zh-CN" sz="1200" b="0" i="0" u="none" strike="noStrike" cap="none" normalizeH="0" baseline="0" dirty="0" smtClean="0">
                <a:ln>
                  <a:noFill/>
                </a:ln>
                <a:solidFill>
                  <a:srgbClr val="FFFFCC"/>
                </a:solidFill>
                <a:effectLst/>
                <a:latin typeface="黑体" pitchFamily="49" charset="-122"/>
                <a:ea typeface="黑体" pitchFamily="49" charset="-122"/>
                <a:cs typeface="Tahoma" pitchFamily="34" charset="0"/>
              </a:rPr>
              <a:t>8</a:t>
            </a:r>
            <a:r>
              <a:rPr kumimoji="0" lang="zh-CN" altLang="en-US" sz="1200" b="0" i="0" u="none" strike="noStrike" cap="none" normalizeH="0" baseline="0" dirty="0" smtClean="0">
                <a:ln>
                  <a:noFill/>
                </a:ln>
                <a:solidFill>
                  <a:srgbClr val="FFFFCC"/>
                </a:solidFill>
                <a:effectLst/>
                <a:latin typeface="黑体" pitchFamily="49" charset="-122"/>
                <a:ea typeface="黑体" pitchFamily="49" charset="-122"/>
                <a:cs typeface="Tahoma" pitchFamily="34" charset="0"/>
              </a:rPr>
              <a:t>月，戴乃迭生了儿子杨烨。为了生计，全家三口坐拉货的“黄鱼车”在川滇公路颠簸</a:t>
            </a:r>
            <a:r>
              <a:rPr kumimoji="0" lang="en-US" altLang="zh-CN" sz="1200" b="0" i="0" u="none" strike="noStrike" cap="none" normalizeH="0" baseline="0" dirty="0" smtClean="0">
                <a:ln>
                  <a:noFill/>
                </a:ln>
                <a:solidFill>
                  <a:srgbClr val="FFFFCC"/>
                </a:solidFill>
                <a:effectLst/>
                <a:latin typeface="黑体" pitchFamily="49" charset="-122"/>
                <a:ea typeface="黑体" pitchFamily="49" charset="-122"/>
                <a:cs typeface="Tahoma" pitchFamily="34" charset="0"/>
              </a:rPr>
              <a:t>8</a:t>
            </a:r>
            <a:r>
              <a:rPr kumimoji="0" lang="zh-CN" altLang="en-US" sz="1200" b="0" i="0" u="none" strike="noStrike" cap="none" normalizeH="0" baseline="0" dirty="0" smtClean="0">
                <a:ln>
                  <a:noFill/>
                </a:ln>
                <a:solidFill>
                  <a:srgbClr val="FFFFCC"/>
                </a:solidFill>
                <a:effectLst/>
                <a:latin typeface="黑体" pitchFamily="49" charset="-122"/>
                <a:ea typeface="黑体" pitchFamily="49" charset="-122"/>
                <a:cs typeface="Tahoma" pitchFamily="34" charset="0"/>
              </a:rPr>
              <a:t>次之多，</a:t>
            </a:r>
            <a:r>
              <a:rPr lang="zh-CN" altLang="zh-CN" sz="1200" dirty="0" smtClean="0">
                <a:solidFill>
                  <a:srgbClr val="FFFFCC"/>
                </a:solidFill>
                <a:latin typeface="黑体" pitchFamily="49" charset="-122"/>
                <a:ea typeface="黑体" pitchFamily="49" charset="-122"/>
              </a:rPr>
              <a:t>辗转于贵阳、成都、重庆沙坪坝与北碚间，</a:t>
            </a:r>
            <a:r>
              <a:rPr lang="zh-CN" altLang="zh-CN" sz="1200" dirty="0" smtClean="0">
                <a:solidFill>
                  <a:srgbClr val="663300"/>
                </a:solidFill>
                <a:latin typeface="黑体" pitchFamily="49" charset="-122"/>
                <a:ea typeface="黑体" pitchFamily="49" charset="-122"/>
              </a:rPr>
              <a:t>过着</a:t>
            </a:r>
            <a:r>
              <a:rPr lang="en-US" altLang="zh-CN" sz="1200" dirty="0" smtClean="0">
                <a:solidFill>
                  <a:srgbClr val="663300"/>
                </a:solidFill>
                <a:latin typeface="黑体" pitchFamily="49" charset="-122"/>
                <a:ea typeface="黑体" pitchFamily="49" charset="-122"/>
              </a:rPr>
              <a:t>  </a:t>
            </a:r>
          </a:p>
          <a:p>
            <a:pPr>
              <a:lnSpc>
                <a:spcPct val="150000"/>
              </a:lnSpc>
            </a:pPr>
            <a:r>
              <a:rPr lang="en-US" altLang="zh-CN" sz="1200" dirty="0" smtClean="0">
                <a:solidFill>
                  <a:srgbClr val="663300"/>
                </a:solidFill>
                <a:latin typeface="黑体" pitchFamily="49" charset="-122"/>
                <a:ea typeface="黑体" pitchFamily="49" charset="-122"/>
              </a:rPr>
              <a:t>                        </a:t>
            </a:r>
            <a:r>
              <a:rPr lang="zh-CN" altLang="zh-CN" sz="1200" dirty="0" smtClean="0">
                <a:solidFill>
                  <a:srgbClr val="663300"/>
                </a:solidFill>
                <a:latin typeface="黑体" pitchFamily="49" charset="-122"/>
                <a:ea typeface="黑体" pitchFamily="49" charset="-122"/>
              </a:rPr>
              <a:t>漂泊、贫困、辛苦的生活</a:t>
            </a:r>
            <a:r>
              <a:rPr lang="zh-CN" altLang="en-US" sz="1200" dirty="0" smtClean="0">
                <a:solidFill>
                  <a:srgbClr val="663300"/>
                </a:solidFill>
                <a:latin typeface="黑体" pitchFamily="49" charset="-122"/>
                <a:ea typeface="黑体" pitchFamily="49" charset="-122"/>
              </a:rPr>
              <a:t>。</a:t>
            </a:r>
            <a:endParaRPr lang="en-US" altLang="zh-CN" sz="1200" dirty="0" smtClean="0">
              <a:solidFill>
                <a:srgbClr val="663300"/>
              </a:solidFill>
              <a:latin typeface="黑体" pitchFamily="49" charset="-122"/>
              <a:ea typeface="黑体" pitchFamily="49" charset="-122"/>
            </a:endParaRPr>
          </a:p>
          <a:p>
            <a:pPr>
              <a:lnSpc>
                <a:spcPct val="150000"/>
              </a:lnSpc>
            </a:pPr>
            <a:r>
              <a:rPr lang="en-US" altLang="zh-CN" sz="1200" dirty="0" smtClean="0">
                <a:solidFill>
                  <a:srgbClr val="663300"/>
                </a:solidFill>
                <a:latin typeface="黑体" pitchFamily="49" charset="-122"/>
                <a:ea typeface="黑体" pitchFamily="49" charset="-122"/>
              </a:rPr>
              <a:t>    </a:t>
            </a:r>
            <a:r>
              <a:rPr lang="zh-CN" altLang="zh-CN" sz="1200" dirty="0" smtClean="0">
                <a:solidFill>
                  <a:srgbClr val="663300"/>
                </a:solidFill>
                <a:latin typeface="黑体" pitchFamily="49" charset="-122"/>
                <a:ea typeface="黑体" pitchFamily="49" charset="-122"/>
              </a:rPr>
              <a:t>直到</a:t>
            </a:r>
            <a:r>
              <a:rPr lang="en-US" altLang="zh-CN" sz="1200" dirty="0" smtClean="0">
                <a:solidFill>
                  <a:srgbClr val="663300"/>
                </a:solidFill>
                <a:latin typeface="黑体" pitchFamily="49" charset="-122"/>
                <a:ea typeface="黑体" pitchFamily="49" charset="-122"/>
              </a:rPr>
              <a:t>1943</a:t>
            </a:r>
            <a:r>
              <a:rPr lang="zh-CN" altLang="zh-CN" sz="1200" dirty="0" smtClean="0">
                <a:solidFill>
                  <a:srgbClr val="663300"/>
                </a:solidFill>
                <a:latin typeface="黑体" pitchFamily="49" charset="-122"/>
                <a:ea typeface="黑体" pitchFamily="49" charset="-122"/>
              </a:rPr>
              <a:t>年，友人推荐他们去了</a:t>
            </a:r>
            <a:endParaRPr lang="en-US" altLang="zh-CN" sz="1200" dirty="0" smtClean="0">
              <a:solidFill>
                <a:srgbClr val="663300"/>
              </a:solidFill>
              <a:latin typeface="黑体" pitchFamily="49" charset="-122"/>
              <a:ea typeface="黑体" pitchFamily="49" charset="-122"/>
            </a:endParaRPr>
          </a:p>
          <a:p>
            <a:pPr>
              <a:lnSpc>
                <a:spcPct val="150000"/>
              </a:lnSpc>
            </a:pPr>
            <a:r>
              <a:rPr lang="zh-CN" altLang="en-US" sz="1200" dirty="0" smtClean="0">
                <a:solidFill>
                  <a:srgbClr val="663300"/>
                </a:solidFill>
                <a:latin typeface="黑体" pitchFamily="49" charset="-122"/>
                <a:ea typeface="黑体" pitchFamily="49" charset="-122"/>
              </a:rPr>
              <a:t>梁实秋</a:t>
            </a:r>
            <a:r>
              <a:rPr lang="zh-CN" altLang="zh-CN" sz="1200" dirty="0" smtClean="0">
                <a:solidFill>
                  <a:srgbClr val="663300"/>
                </a:solidFill>
                <a:latin typeface="黑体" pitchFamily="49" charset="-122"/>
                <a:ea typeface="黑体" pitchFamily="49" charset="-122"/>
              </a:rPr>
              <a:t>领导的北碚国立编译馆工作，</a:t>
            </a:r>
            <a:endParaRPr lang="en-US" altLang="zh-CN" sz="1200" dirty="0" smtClean="0">
              <a:solidFill>
                <a:srgbClr val="663300"/>
              </a:solidFill>
              <a:latin typeface="黑体" pitchFamily="49" charset="-122"/>
              <a:ea typeface="黑体" pitchFamily="49" charset="-122"/>
            </a:endParaRPr>
          </a:p>
          <a:p>
            <a:pPr>
              <a:lnSpc>
                <a:spcPct val="150000"/>
              </a:lnSpc>
            </a:pPr>
            <a:r>
              <a:rPr lang="zh-CN" altLang="zh-CN" sz="1200" dirty="0" smtClean="0">
                <a:solidFill>
                  <a:srgbClr val="663300"/>
                </a:solidFill>
                <a:latin typeface="黑体" pitchFamily="49" charset="-122"/>
                <a:ea typeface="黑体" pitchFamily="49" charset="-122"/>
              </a:rPr>
              <a:t>生活才有转机。 </a:t>
            </a:r>
            <a:endParaRPr lang="zh-CN" altLang="en-US" sz="1200" dirty="0" smtClean="0">
              <a:solidFill>
                <a:srgbClr val="663300"/>
              </a:solidFill>
              <a:latin typeface="黑体" pitchFamily="49" charset="-122"/>
              <a:ea typeface="黑体" pitchFamily="49" charset="-122"/>
            </a:endParaRPr>
          </a:p>
          <a:p>
            <a:pPr>
              <a:lnSpc>
                <a:spcPct val="150000"/>
              </a:lnSpc>
            </a:pPr>
            <a:endParaRPr lang="en-US" altLang="zh-CN" sz="1400" dirty="0" smtClean="0">
              <a:latin typeface="+mj-ea"/>
              <a:ea typeface="+mj-ea"/>
            </a:endParaRPr>
          </a:p>
          <a:p>
            <a:pPr>
              <a:lnSpc>
                <a:spcPct val="150000"/>
              </a:lnSpc>
            </a:pPr>
            <a:endParaRPr lang="en-US" altLang="zh-CN" sz="1400" dirty="0" smtClean="0">
              <a:latin typeface="+mj-ea"/>
              <a:ea typeface="+mj-ea"/>
            </a:endParaRPr>
          </a:p>
          <a:p>
            <a:pPr>
              <a:lnSpc>
                <a:spcPct val="150000"/>
              </a:lnSpc>
            </a:pPr>
            <a:r>
              <a:rPr lang="en-US" altLang="zh-CN" sz="1400" dirty="0" smtClean="0">
                <a:latin typeface="+mj-ea"/>
                <a:ea typeface="+mj-ea"/>
              </a:rPr>
              <a:t>    </a:t>
            </a:r>
            <a:endParaRPr kumimoji="0" lang="zh-CN" altLang="en-US" sz="1400" b="0" i="0" u="none" strike="noStrike" cap="none" normalizeH="0" baseline="0" dirty="0" smtClean="0">
              <a:ln>
                <a:noFill/>
              </a:ln>
              <a:solidFill>
                <a:schemeClr val="tx1"/>
              </a:solidFill>
              <a:effectLst/>
              <a:latin typeface="+mj-ea"/>
              <a:ea typeface="+mj-ea"/>
              <a:cs typeface="宋体" pitchFamily="2" charset="-122"/>
            </a:endParaRPr>
          </a:p>
        </p:txBody>
      </p:sp>
      <p:pic>
        <p:nvPicPr>
          <p:cNvPr id="50193" name="Picture 17" descr="C:\Users\wl\AppData\Roaming\360se6\Application\User Data\temp\u=703482444,2304508986&amp;fm=23&amp;gp=0.jpg"/>
          <p:cNvPicPr>
            <a:picLocks noChangeAspect="1" noChangeArrowheads="1"/>
          </p:cNvPicPr>
          <p:nvPr/>
        </p:nvPicPr>
        <p:blipFill>
          <a:blip r:embed="rId5" cstate="screen">
            <a:duotone>
              <a:prstClr val="black"/>
              <a:srgbClr val="D9C3A5">
                <a:tint val="50000"/>
                <a:satMod val="180000"/>
              </a:srgbClr>
            </a:duotone>
          </a:blip>
          <a:srcRect/>
          <a:stretch>
            <a:fillRect/>
          </a:stretch>
        </p:blipFill>
        <p:spPr bwMode="auto">
          <a:xfrm>
            <a:off x="0" y="3064650"/>
            <a:ext cx="2771800" cy="2078850"/>
          </a:xfrm>
          <a:prstGeom prst="rect">
            <a:avLst/>
          </a:prstGeom>
          <a:noFill/>
          <a:effectLst>
            <a:softEdge rad="317500"/>
          </a:effectLst>
        </p:spPr>
      </p:pic>
      <p:pic>
        <p:nvPicPr>
          <p:cNvPr id="50199" name="Picture 23" descr="C:\Users\wl\AppData\Roaming\360se6\Application\User Data\temp\u=3607541666,1345071372&amp;fm=23&amp;gp=0.jpg"/>
          <p:cNvPicPr>
            <a:picLocks noChangeAspect="1" noChangeArrowheads="1"/>
          </p:cNvPicPr>
          <p:nvPr/>
        </p:nvPicPr>
        <p:blipFill>
          <a:blip r:embed="rId6" cstate="screen">
            <a:duotone>
              <a:prstClr val="black"/>
              <a:srgbClr val="D9C3A5">
                <a:tint val="50000"/>
                <a:satMod val="180000"/>
              </a:srgbClr>
            </a:duotone>
          </a:blip>
          <a:srcRect/>
          <a:stretch>
            <a:fillRect/>
          </a:stretch>
        </p:blipFill>
        <p:spPr bwMode="auto">
          <a:xfrm>
            <a:off x="2339752" y="3466270"/>
            <a:ext cx="1944216" cy="1677229"/>
          </a:xfrm>
          <a:prstGeom prst="ellipse">
            <a:avLst/>
          </a:prstGeom>
          <a:noFill/>
          <a:effectLst>
            <a:softEdge rad="317500"/>
          </a:effectLst>
        </p:spPr>
      </p:pic>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0193"/>
                                        </p:tgtEl>
                                        <p:attrNameLst>
                                          <p:attrName>style.visibility</p:attrName>
                                        </p:attrNameLst>
                                      </p:cBhvr>
                                      <p:to>
                                        <p:strVal val="visible"/>
                                      </p:to>
                                    </p:set>
                                    <p:animEffect transition="in" filter="fade">
                                      <p:cBhvr>
                                        <p:cTn id="7" dur="2000"/>
                                        <p:tgtEl>
                                          <p:spTgt spid="50193"/>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50195"/>
                                        </p:tgtEl>
                                        <p:attrNameLst>
                                          <p:attrName>style.visibility</p:attrName>
                                        </p:attrNameLst>
                                      </p:cBhvr>
                                      <p:to>
                                        <p:strVal val="visible"/>
                                      </p:to>
                                    </p:set>
                                    <p:animEffect transition="in" filter="fade">
                                      <p:cBhvr>
                                        <p:cTn id="11" dur="2000"/>
                                        <p:tgtEl>
                                          <p:spTgt spid="50195"/>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50199"/>
                                        </p:tgtEl>
                                        <p:attrNameLst>
                                          <p:attrName>style.visibility</p:attrName>
                                        </p:attrNameLst>
                                      </p:cBhvr>
                                      <p:to>
                                        <p:strVal val="visible"/>
                                      </p:to>
                                    </p:set>
                                    <p:animEffect transition="in" filter="fade">
                                      <p:cBhvr>
                                        <p:cTn id="15" dur="2000"/>
                                        <p:tgtEl>
                                          <p:spTgt spid="50199"/>
                                        </p:tgtEl>
                                      </p:cBhvr>
                                    </p:animEffect>
                                  </p:childTnLst>
                                </p:cTn>
                              </p:par>
                            </p:childTnLst>
                          </p:cTn>
                        </p:par>
                        <p:par>
                          <p:cTn id="16" fill="hold">
                            <p:stCondLst>
                              <p:cond delay="6000"/>
                            </p:stCondLst>
                            <p:childTnLst>
                              <p:par>
                                <p:cTn id="17" presetID="10" presetClass="entr" presetSubtype="0" fill="hold" nodeType="afterEffect">
                                  <p:stCondLst>
                                    <p:cond delay="0"/>
                                  </p:stCondLst>
                                  <p:childTnLst>
                                    <p:set>
                                      <p:cBhvr>
                                        <p:cTn id="18" dur="1" fill="hold">
                                          <p:stCondLst>
                                            <p:cond delay="0"/>
                                          </p:stCondLst>
                                        </p:cTn>
                                        <p:tgtEl>
                                          <p:spTgt spid="50191"/>
                                        </p:tgtEl>
                                        <p:attrNameLst>
                                          <p:attrName>style.visibility</p:attrName>
                                        </p:attrNameLst>
                                      </p:cBhvr>
                                      <p:to>
                                        <p:strVal val="visible"/>
                                      </p:to>
                                    </p:set>
                                    <p:animEffect transition="in" filter="fade">
                                      <p:cBhvr>
                                        <p:cTn id="19" dur="2000"/>
                                        <p:tgtEl>
                                          <p:spTgt spid="501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63888" y="555526"/>
            <a:ext cx="4608512" cy="2354491"/>
          </a:xfrm>
          <a:prstGeom prst="rect">
            <a:avLst/>
          </a:prstGeom>
        </p:spPr>
        <p:txBody>
          <a:bodyPr wrap="square">
            <a:spAutoFit/>
          </a:bodyPr>
          <a:lstStyle/>
          <a:p>
            <a:pPr>
              <a:lnSpc>
                <a:spcPct val="150000"/>
              </a:lnSpc>
            </a:pPr>
            <a:r>
              <a:rPr lang="en-US" altLang="zh-CN" sz="1400" dirty="0" smtClean="0">
                <a:latin typeface="+mj-ea"/>
                <a:ea typeface="+mj-ea"/>
              </a:rPr>
              <a:t>    </a:t>
            </a:r>
            <a:r>
              <a:rPr lang="zh-CN" altLang="zh-CN" sz="1400" dirty="0" smtClean="0">
                <a:solidFill>
                  <a:srgbClr val="FFFFCC"/>
                </a:solidFill>
                <a:latin typeface="黑体" pitchFamily="49" charset="-122"/>
                <a:ea typeface="黑体" pitchFamily="49" charset="-122"/>
              </a:rPr>
              <a:t>直到</a:t>
            </a:r>
            <a:r>
              <a:rPr lang="en-US" altLang="zh-CN" sz="1400" dirty="0" smtClean="0">
                <a:solidFill>
                  <a:srgbClr val="FFFFCC"/>
                </a:solidFill>
                <a:latin typeface="黑体" pitchFamily="49" charset="-122"/>
                <a:ea typeface="黑体" pitchFamily="49" charset="-122"/>
              </a:rPr>
              <a:t>20</a:t>
            </a:r>
            <a:r>
              <a:rPr lang="zh-CN" altLang="zh-CN" sz="1400" dirty="0" smtClean="0">
                <a:solidFill>
                  <a:srgbClr val="FFFFCC"/>
                </a:solidFill>
                <a:latin typeface="黑体" pitchFamily="49" charset="-122"/>
                <a:ea typeface="黑体" pitchFamily="49" charset="-122"/>
              </a:rPr>
              <a:t>世纪四十年代，西方人对中国文史经典还几乎一无所知。梁实秋希望杨宪益夫妇能去领导一个部门，专门从事将中国经典翻译成英文的工作。 当时杨宪益选择了翻译《资治通鉴》，因为觉得</a:t>
            </a:r>
            <a:r>
              <a:rPr lang="en-US" altLang="zh-CN" sz="1400" dirty="0" smtClean="0">
                <a:solidFill>
                  <a:srgbClr val="FFFFCC"/>
                </a:solidFill>
                <a:latin typeface="黑体" pitchFamily="49" charset="-122"/>
                <a:ea typeface="黑体" pitchFamily="49" charset="-122"/>
              </a:rPr>
              <a:t>“</a:t>
            </a:r>
            <a:r>
              <a:rPr lang="zh-CN" altLang="zh-CN" sz="1400" dirty="0" smtClean="0">
                <a:solidFill>
                  <a:srgbClr val="FFFFCC"/>
                </a:solidFill>
                <a:latin typeface="黑体" pitchFamily="49" charset="-122"/>
                <a:ea typeface="黑体" pitchFamily="49" charset="-122"/>
              </a:rPr>
              <a:t>还没有人看到过</a:t>
            </a:r>
            <a:r>
              <a:rPr lang="en-US" altLang="zh-CN" sz="1400" dirty="0" smtClean="0">
                <a:solidFill>
                  <a:srgbClr val="FFFFCC"/>
                </a:solidFill>
                <a:latin typeface="黑体" pitchFamily="49" charset="-122"/>
                <a:ea typeface="黑体" pitchFamily="49" charset="-122"/>
              </a:rPr>
              <a:t>”</a:t>
            </a:r>
            <a:r>
              <a:rPr lang="zh-CN" altLang="zh-CN" sz="1400" dirty="0" smtClean="0">
                <a:solidFill>
                  <a:srgbClr val="FFFFCC"/>
                </a:solidFill>
                <a:latin typeface="黑体" pitchFamily="49" charset="-122"/>
                <a:ea typeface="黑体" pitchFamily="49" charset="-122"/>
              </a:rPr>
              <a:t>。</a:t>
            </a:r>
            <a:endParaRPr lang="en-US" altLang="zh-CN" sz="1400" dirty="0" smtClean="0">
              <a:solidFill>
                <a:srgbClr val="FFFFCC"/>
              </a:solidFill>
              <a:latin typeface="黑体" pitchFamily="49" charset="-122"/>
              <a:ea typeface="黑体" pitchFamily="49" charset="-122"/>
            </a:endParaRPr>
          </a:p>
          <a:p>
            <a:pPr>
              <a:lnSpc>
                <a:spcPct val="150000"/>
              </a:lnSpc>
            </a:pPr>
            <a:r>
              <a:rPr lang="zh-CN" altLang="zh-CN" sz="1400" dirty="0" smtClean="0">
                <a:solidFill>
                  <a:srgbClr val="663300"/>
                </a:solidFill>
                <a:latin typeface="黑体" pitchFamily="49" charset="-122"/>
                <a:ea typeface="黑体" pitchFamily="49" charset="-122"/>
              </a:rPr>
              <a:t>这是中国学者主动向西方介绍文化典籍的最初努力，</a:t>
            </a:r>
            <a:r>
              <a:rPr lang="zh-CN" altLang="en-US" sz="1400" dirty="0" smtClean="0">
                <a:solidFill>
                  <a:srgbClr val="663300"/>
                </a:solidFill>
                <a:latin typeface="黑体" pitchFamily="49" charset="-122"/>
                <a:ea typeface="黑体" pitchFamily="49" charset="-122"/>
              </a:rPr>
              <a:t>戴乃迭和杨宪益</a:t>
            </a:r>
            <a:r>
              <a:rPr lang="zh-CN" altLang="zh-CN" sz="1400" dirty="0" smtClean="0">
                <a:solidFill>
                  <a:srgbClr val="663300"/>
                </a:solidFill>
                <a:latin typeface="黑体" pitchFamily="49" charset="-122"/>
                <a:ea typeface="黑体" pitchFamily="49" charset="-122"/>
              </a:rPr>
              <a:t>两人的中文外译事业也从此开始起步。</a:t>
            </a:r>
            <a:endParaRPr lang="en-US" altLang="zh-CN" sz="1400" dirty="0" smtClean="0">
              <a:solidFill>
                <a:srgbClr val="663300"/>
              </a:solidFill>
              <a:latin typeface="黑体" pitchFamily="49" charset="-122"/>
              <a:ea typeface="黑体" pitchFamily="49" charset="-122"/>
            </a:endParaRPr>
          </a:p>
          <a:p>
            <a:pPr>
              <a:lnSpc>
                <a:spcPct val="150000"/>
              </a:lnSpc>
            </a:pPr>
            <a:r>
              <a:rPr lang="en-US" altLang="zh-CN" sz="1400" dirty="0" smtClean="0">
                <a:latin typeface="黑体" pitchFamily="49" charset="-122"/>
                <a:ea typeface="黑体" pitchFamily="49" charset="-122"/>
              </a:rPr>
              <a:t>    </a:t>
            </a:r>
            <a:endParaRPr lang="zh-CN" altLang="en-US" sz="1400" dirty="0">
              <a:solidFill>
                <a:srgbClr val="FFFF00"/>
              </a:solidFill>
              <a:latin typeface="黑体" pitchFamily="49" charset="-122"/>
              <a:ea typeface="黑体" pitchFamily="49" charset="-122"/>
            </a:endParaRPr>
          </a:p>
        </p:txBody>
      </p:sp>
      <p:pic>
        <p:nvPicPr>
          <p:cNvPr id="9" name="Picture 9" descr="D:\雄\幻灯片练习\素材\花边\u=3021558893,4250551859&amp;fm=23&amp;gp=0.jpg"/>
          <p:cNvPicPr>
            <a:picLocks noChangeAspect="1" noChangeArrowheads="1"/>
          </p:cNvPicPr>
          <p:nvPr/>
        </p:nvPicPr>
        <p:blipFill>
          <a:blip r:embed="rId2" cstate="screen"/>
          <a:srcRect/>
          <a:stretch>
            <a:fillRect/>
          </a:stretch>
        </p:blipFill>
        <p:spPr bwMode="auto">
          <a:xfrm rot="1566249">
            <a:off x="1801866" y="2776643"/>
            <a:ext cx="921398" cy="1369057"/>
          </a:xfrm>
          <a:prstGeom prst="rect">
            <a:avLst/>
          </a:prstGeom>
          <a:noFill/>
          <a:effectLst>
            <a:outerShdw blurRad="50800" dist="38100" dir="8100000" sx="103000" sy="103000" algn="tr" rotWithShape="0">
              <a:prstClr val="black">
                <a:alpha val="40000"/>
              </a:prstClr>
            </a:outerShdw>
          </a:effectLst>
        </p:spPr>
      </p:pic>
      <p:pic>
        <p:nvPicPr>
          <p:cNvPr id="49165" name="Picture 13" descr="C:\Users\wl\AppData\Roaming\360se6\Application\User Data\temp\u=3551791523,3404367815&amp;fm=23&amp;gp=0.jpg"/>
          <p:cNvPicPr>
            <a:picLocks noChangeAspect="1" noChangeArrowheads="1"/>
          </p:cNvPicPr>
          <p:nvPr/>
        </p:nvPicPr>
        <p:blipFill>
          <a:blip r:embed="rId3" cstate="screen">
            <a:duotone>
              <a:prstClr val="black"/>
              <a:srgbClr val="D9C3A5">
                <a:tint val="50000"/>
                <a:satMod val="180000"/>
              </a:srgbClr>
            </a:duotone>
          </a:blip>
          <a:srcRect/>
          <a:stretch>
            <a:fillRect/>
          </a:stretch>
        </p:blipFill>
        <p:spPr bwMode="auto">
          <a:xfrm rot="902559">
            <a:off x="7252080" y="3235606"/>
            <a:ext cx="1418736" cy="1418736"/>
          </a:xfrm>
          <a:prstGeom prst="rect">
            <a:avLst/>
          </a:prstGeom>
          <a:noFill/>
          <a:effectLst>
            <a:outerShdw blurRad="50800" dist="38100" dir="8100000" sx="103000" sy="103000" algn="tr" rotWithShape="0">
              <a:prstClr val="black">
                <a:alpha val="40000"/>
              </a:prstClr>
            </a:outerShdw>
            <a:softEdge rad="63500"/>
          </a:effectLst>
        </p:spPr>
      </p:pic>
      <p:sp>
        <p:nvSpPr>
          <p:cNvPr id="5" name="矩形 4"/>
          <p:cNvSpPr/>
          <p:nvPr/>
        </p:nvSpPr>
        <p:spPr>
          <a:xfrm>
            <a:off x="2123728" y="3363838"/>
            <a:ext cx="5256584" cy="1384995"/>
          </a:xfrm>
          <a:prstGeom prst="rect">
            <a:avLst/>
          </a:prstGeom>
        </p:spPr>
        <p:txBody>
          <a:bodyPr wrap="square">
            <a:spAutoFit/>
          </a:bodyPr>
          <a:lstStyle/>
          <a:p>
            <a:pPr>
              <a:lnSpc>
                <a:spcPct val="150000"/>
              </a:lnSpc>
            </a:pPr>
            <a:r>
              <a:rPr lang="en-US" altLang="zh-CN" sz="1400" dirty="0" smtClean="0">
                <a:latin typeface="+mj-ea"/>
                <a:ea typeface="+mj-ea"/>
              </a:rPr>
              <a:t>    </a:t>
            </a:r>
            <a:r>
              <a:rPr lang="zh-CN" altLang="zh-CN" sz="1400" dirty="0" smtClean="0">
                <a:solidFill>
                  <a:srgbClr val="FFFFCC"/>
                </a:solidFill>
                <a:latin typeface="黑体" pitchFamily="49" charset="-122"/>
                <a:ea typeface="黑体" pitchFamily="49" charset="-122"/>
              </a:rPr>
              <a:t>很快，杨宪益发现：</a:t>
            </a:r>
            <a:r>
              <a:rPr lang="zh-CN" altLang="zh-CN" sz="1400" dirty="0" smtClean="0">
                <a:solidFill>
                  <a:srgbClr val="663300"/>
                </a:solidFill>
                <a:latin typeface="黑体" pitchFamily="49" charset="-122"/>
                <a:ea typeface="黑体" pitchFamily="49" charset="-122"/>
              </a:rPr>
              <a:t>在翻译上</a:t>
            </a:r>
            <a:r>
              <a:rPr lang="en-US" altLang="zh-CN" sz="1400" dirty="0" smtClean="0">
                <a:solidFill>
                  <a:srgbClr val="663300"/>
                </a:solidFill>
                <a:latin typeface="黑体" pitchFamily="49" charset="-122"/>
                <a:ea typeface="黑体" pitchFamily="49" charset="-122"/>
              </a:rPr>
              <a:t>,</a:t>
            </a:r>
            <a:r>
              <a:rPr lang="zh-CN" altLang="zh-CN" sz="1400" dirty="0" smtClean="0">
                <a:solidFill>
                  <a:srgbClr val="663300"/>
                </a:solidFill>
                <a:latin typeface="黑体" pitchFamily="49" charset="-122"/>
                <a:ea typeface="黑体" pitchFamily="49" charset="-122"/>
              </a:rPr>
              <a:t>他和戴乃迭具有得天独厚的优势</a:t>
            </a:r>
            <a:r>
              <a:rPr lang="zh-CN" altLang="zh-CN" sz="1400" b="1" dirty="0" smtClean="0">
                <a:solidFill>
                  <a:srgbClr val="660033"/>
                </a:solidFill>
                <a:latin typeface="黑体" pitchFamily="49" charset="-122"/>
                <a:ea typeface="黑体" pitchFamily="49" charset="-122"/>
              </a:rPr>
              <a:t>。</a:t>
            </a:r>
            <a:r>
              <a:rPr lang="zh-CN" altLang="zh-CN" sz="1400" dirty="0" smtClean="0">
                <a:solidFill>
                  <a:srgbClr val="FFFFCC"/>
                </a:solidFill>
                <a:latin typeface="黑体" pitchFamily="49" charset="-122"/>
                <a:ea typeface="黑体" pitchFamily="49" charset="-122"/>
              </a:rPr>
              <a:t>常常是杨宪益手捧中国的古典名著流畅口译，戴乃迭手下的打字机飞翔一般流动。在杨宪益看来，</a:t>
            </a:r>
            <a:r>
              <a:rPr lang="zh-CN" altLang="zh-CN" sz="1400" dirty="0" smtClean="0">
                <a:solidFill>
                  <a:srgbClr val="663300"/>
                </a:solidFill>
                <a:latin typeface="黑体" pitchFamily="49" charset="-122"/>
                <a:ea typeface="黑体" pitchFamily="49" charset="-122"/>
              </a:rPr>
              <a:t>有了戴乃迭的帮助，似乎没有什么是不可以翻译的。就连中国的《楚辞》也不例外。</a:t>
            </a:r>
            <a:endParaRPr lang="zh-CN" altLang="en-US" sz="1400" dirty="0">
              <a:solidFill>
                <a:srgbClr val="663300"/>
              </a:solidFill>
              <a:latin typeface="黑体" pitchFamily="49" charset="-122"/>
              <a:ea typeface="黑体" pitchFamily="49" charset="-122"/>
            </a:endParaRPr>
          </a:p>
        </p:txBody>
      </p:sp>
      <p:pic>
        <p:nvPicPr>
          <p:cNvPr id="6" name="Picture 3" descr="D:\雄\幻灯片练习\习作\英伦黛玉 绝代美女的中国劫\图片\u=1158771584,3578641763&amp;fm=23&amp;gp=0.jpg"/>
          <p:cNvPicPr>
            <a:picLocks noChangeAspect="1" noChangeArrowheads="1"/>
          </p:cNvPicPr>
          <p:nvPr/>
        </p:nvPicPr>
        <p:blipFill>
          <a:blip r:embed="rId4" cstate="screen">
            <a:duotone>
              <a:prstClr val="black"/>
              <a:srgbClr val="D9C3A5">
                <a:tint val="50000"/>
                <a:satMod val="180000"/>
              </a:srgbClr>
            </a:duotone>
          </a:blip>
          <a:srcRect/>
          <a:stretch>
            <a:fillRect/>
          </a:stretch>
        </p:blipFill>
        <p:spPr bwMode="auto">
          <a:xfrm>
            <a:off x="755576" y="555526"/>
            <a:ext cx="2592288" cy="1944216"/>
          </a:xfrm>
          <a:prstGeom prst="rect">
            <a:avLst/>
          </a:prstGeom>
          <a:noFill/>
          <a:ln w="47625">
            <a:solidFill>
              <a:srgbClr val="FFFF99"/>
            </a:solidFill>
            <a:miter lim="800000"/>
          </a:ln>
          <a:effectLst>
            <a:outerShdw blurRad="50800" dist="38100" dir="8100000" sx="103000" sy="103000" algn="tr" rotWithShape="0">
              <a:prstClr val="black">
                <a:alpha val="40000"/>
              </a:prstClr>
            </a:outerShdw>
          </a:effectLst>
        </p:spPr>
      </p:pic>
    </p:spTree>
  </p:cSld>
  <p:clrMapOvr>
    <a:masterClrMapping/>
  </p:clrMapOvr>
  <p:transition spd="slow">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49165"/>
                                        </p:tgtEl>
                                        <p:attrNameLst>
                                          <p:attrName>style.visibility</p:attrName>
                                        </p:attrNameLst>
                                      </p:cBhvr>
                                      <p:to>
                                        <p:strVal val="visible"/>
                                      </p:to>
                                    </p:set>
                                    <p:animEffect transition="in" filter="fade">
                                      <p:cBhvr>
                                        <p:cTn id="11" dur="2000"/>
                                        <p:tgtEl>
                                          <p:spTgt spid="49165"/>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211960" y="1059582"/>
            <a:ext cx="3888432" cy="2677656"/>
          </a:xfrm>
          <a:prstGeom prst="rect">
            <a:avLst/>
          </a:prstGeom>
        </p:spPr>
        <p:txBody>
          <a:bodyPr wrap="square">
            <a:spAutoFit/>
          </a:bodyPr>
          <a:lstStyle/>
          <a:p>
            <a:pPr>
              <a:lnSpc>
                <a:spcPct val="150000"/>
              </a:lnSpc>
            </a:pPr>
            <a:r>
              <a:rPr lang="en-US" altLang="zh-CN" sz="1400" dirty="0" smtClean="0">
                <a:solidFill>
                  <a:srgbClr val="FFFFCC"/>
                </a:solidFill>
                <a:latin typeface="+mj-ea"/>
                <a:ea typeface="+mj-ea"/>
              </a:rPr>
              <a:t>    </a:t>
            </a:r>
            <a:r>
              <a:rPr lang="zh-CN" altLang="zh-CN" sz="1400" dirty="0" smtClean="0">
                <a:solidFill>
                  <a:srgbClr val="FFFFCC"/>
                </a:solidFill>
                <a:latin typeface="+mj-ea"/>
                <a:ea typeface="+mj-ea"/>
              </a:rPr>
              <a:t>来到中国以后，</a:t>
            </a:r>
            <a:r>
              <a:rPr lang="zh-CN" altLang="en-US" sz="1400" dirty="0" smtClean="0">
                <a:solidFill>
                  <a:srgbClr val="FFFFCC"/>
                </a:solidFill>
                <a:latin typeface="+mj-ea"/>
                <a:ea typeface="+mj-ea"/>
              </a:rPr>
              <a:t>戴乃迭</a:t>
            </a:r>
            <a:r>
              <a:rPr lang="zh-CN" altLang="zh-CN" sz="1400" dirty="0" smtClean="0">
                <a:solidFill>
                  <a:srgbClr val="FFFFCC"/>
                </a:solidFill>
                <a:latin typeface="+mj-ea"/>
                <a:ea typeface="+mj-ea"/>
              </a:rPr>
              <a:t>发现西方人对中国，特别是中国文化太不了解了，她以前那位导师，连鲁迅都不知道，所以</a:t>
            </a:r>
            <a:r>
              <a:rPr lang="zh-CN" altLang="zh-CN" sz="1400" dirty="0" smtClean="0">
                <a:solidFill>
                  <a:srgbClr val="663300"/>
                </a:solidFill>
                <a:latin typeface="+mj-ea"/>
                <a:ea typeface="+mj-ea"/>
              </a:rPr>
              <a:t>她十分支持杨宪益投身翻译工作，她自己也从与杨宪益合译的过程中，更深刻感受到中国文化的魅力，并享受着中西文化因翻译得以交流的乐趣</a:t>
            </a:r>
            <a:r>
              <a:rPr lang="zh-CN" altLang="en-US" sz="1400" dirty="0" smtClean="0">
                <a:solidFill>
                  <a:srgbClr val="663300"/>
                </a:solidFill>
                <a:latin typeface="+mj-ea"/>
                <a:ea typeface="+mj-ea"/>
              </a:rPr>
              <a:t>。</a:t>
            </a:r>
            <a:endParaRPr lang="en-US" altLang="zh-CN" sz="1400" dirty="0" smtClean="0">
              <a:solidFill>
                <a:srgbClr val="663300"/>
              </a:solidFill>
              <a:latin typeface="+mj-ea"/>
              <a:ea typeface="+mj-ea"/>
            </a:endParaRPr>
          </a:p>
          <a:p>
            <a:pPr>
              <a:lnSpc>
                <a:spcPct val="150000"/>
              </a:lnSpc>
            </a:pPr>
            <a:r>
              <a:rPr lang="en-US" altLang="zh-CN" sz="1400" dirty="0" smtClean="0">
                <a:solidFill>
                  <a:srgbClr val="FFC000"/>
                </a:solidFill>
                <a:latin typeface="+mj-ea"/>
                <a:ea typeface="+mj-ea"/>
              </a:rPr>
              <a:t>    </a:t>
            </a:r>
            <a:endParaRPr lang="zh-CN" altLang="en-US" sz="1400" dirty="0" smtClean="0">
              <a:solidFill>
                <a:srgbClr val="FFC000"/>
              </a:solidFill>
              <a:latin typeface="+mj-ea"/>
              <a:ea typeface="+mj-ea"/>
            </a:endParaRPr>
          </a:p>
          <a:p>
            <a:pPr>
              <a:lnSpc>
                <a:spcPct val="150000"/>
              </a:lnSpc>
            </a:pPr>
            <a:endParaRPr lang="zh-CN" altLang="en-US" sz="1400" dirty="0">
              <a:latin typeface="+mj-ea"/>
              <a:ea typeface="+mj-ea"/>
            </a:endParaRPr>
          </a:p>
        </p:txBody>
      </p:sp>
      <p:pic>
        <p:nvPicPr>
          <p:cNvPr id="4" name="Picture 3" descr="D:\雄\幻灯片练习\习作\英伦黛玉 绝代美女的中国劫\图片\u=1158771584,3578641763&amp;fm=23&amp;gp=0.jpg"/>
          <p:cNvPicPr>
            <a:picLocks noChangeAspect="1" noChangeArrowheads="1"/>
          </p:cNvPicPr>
          <p:nvPr/>
        </p:nvPicPr>
        <p:blipFill>
          <a:blip r:embed="rId2" cstate="screen">
            <a:duotone>
              <a:prstClr val="black"/>
              <a:srgbClr val="D9C3A5">
                <a:tint val="50000"/>
                <a:satMod val="180000"/>
              </a:srgbClr>
            </a:duotone>
            <a:lum contrast="20000"/>
          </a:blip>
          <a:srcRect/>
          <a:stretch>
            <a:fillRect/>
          </a:stretch>
        </p:blipFill>
        <p:spPr bwMode="auto">
          <a:xfrm>
            <a:off x="1763688" y="555526"/>
            <a:ext cx="2016224" cy="3867894"/>
          </a:xfrm>
          <a:prstGeom prst="rect">
            <a:avLst/>
          </a:prstGeom>
          <a:noFill/>
          <a:ln w="82550" cmpd="tri">
            <a:gradFill>
              <a:gsLst>
                <a:gs pos="0">
                  <a:srgbClr val="DDEBCF"/>
                </a:gs>
                <a:gs pos="50000">
                  <a:srgbClr val="9CB86E"/>
                </a:gs>
                <a:gs pos="100000">
                  <a:srgbClr val="156B13"/>
                </a:gs>
              </a:gsLst>
              <a:lin ang="5400000" scaled="0"/>
            </a:gradFill>
            <a:prstDash val="solid"/>
            <a:round/>
          </a:ln>
          <a:effectLst>
            <a:outerShdw blurRad="50800" dist="38100" dir="8100000" sx="103000" sy="103000" algn="tr" rotWithShape="0">
              <a:prstClr val="black">
                <a:alpha val="40000"/>
              </a:prstClr>
            </a:outerShdw>
          </a:effectLst>
        </p:spPr>
      </p:pic>
      <p:pic>
        <p:nvPicPr>
          <p:cNvPr id="3" name="Picture 2" descr="C:\Users\wl\AppData\Roaming\360se6\Application\User Data\temp\d52a2834349b033bf16a625815ce36d3d439bd56.jpg"/>
          <p:cNvPicPr>
            <a:picLocks noChangeAspect="1" noChangeArrowheads="1"/>
          </p:cNvPicPr>
          <p:nvPr/>
        </p:nvPicPr>
        <p:blipFill>
          <a:blip r:embed="rId3" cstate="screen"/>
          <a:srcRect/>
          <a:stretch>
            <a:fillRect/>
          </a:stretch>
        </p:blipFill>
        <p:spPr bwMode="auto">
          <a:xfrm rot="19911190">
            <a:off x="476732" y="2995273"/>
            <a:ext cx="1431695" cy="1924322"/>
          </a:xfrm>
          <a:prstGeom prst="rect">
            <a:avLst/>
          </a:prstGeom>
          <a:noFill/>
          <a:effectLst>
            <a:outerShdw blurRad="50800" dist="38100" dir="8100000" sx="103000" sy="103000" algn="tr" rotWithShape="0">
              <a:prstClr val="black">
                <a:alpha val="40000"/>
              </a:prstClr>
            </a:outerShdw>
          </a:effectLst>
        </p:spPr>
      </p:pic>
    </p:spTree>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1"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childTnLst>
                                </p:cTn>
                              </p:par>
                            </p:childTnLst>
                          </p:cTn>
                        </p:par>
                        <p:par>
                          <p:cTn id="9" fill="hold">
                            <p:stCondLst>
                              <p:cond delay="1000"/>
                            </p:stCondLst>
                            <p:childTnLst>
                              <p:par>
                                <p:cTn id="10" presetID="10"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644008" y="1203598"/>
            <a:ext cx="3960440" cy="3139321"/>
          </a:xfrm>
          <a:prstGeom prst="rect">
            <a:avLst/>
          </a:prstGeom>
        </p:spPr>
        <p:txBody>
          <a:bodyPr wrap="square">
            <a:spAutoFit/>
          </a:bodyPr>
          <a:lstStyle/>
          <a:p>
            <a:pPr>
              <a:lnSpc>
                <a:spcPct val="150000"/>
              </a:lnSpc>
            </a:pPr>
            <a:r>
              <a:rPr lang="en-US" altLang="zh-CN" sz="1200" dirty="0" smtClean="0">
                <a:solidFill>
                  <a:srgbClr val="FFFFCC"/>
                </a:solidFill>
                <a:latin typeface="黑体" pitchFamily="49" charset="-122"/>
                <a:ea typeface="黑体" pitchFamily="49" charset="-122"/>
              </a:rPr>
              <a:t>    1949</a:t>
            </a:r>
            <a:r>
              <a:rPr lang="zh-CN" altLang="zh-CN" sz="1200" dirty="0" smtClean="0">
                <a:solidFill>
                  <a:srgbClr val="FFFFCC"/>
                </a:solidFill>
                <a:latin typeface="黑体" pitchFamily="49" charset="-122"/>
                <a:ea typeface="黑体" pitchFamily="49" charset="-122"/>
              </a:rPr>
              <a:t>年南京解放。杨宪益被任命为市政协副秘书长。他为新政权勤奋工作，甚至连第三个孩子出生，也无暇顾及</a:t>
            </a:r>
            <a:r>
              <a:rPr lang="zh-CN" altLang="en-US" sz="1200" dirty="0" smtClean="0">
                <a:solidFill>
                  <a:srgbClr val="FFFFCC"/>
                </a:solidFill>
                <a:latin typeface="黑体" pitchFamily="49" charset="-122"/>
                <a:ea typeface="黑体" pitchFamily="49" charset="-122"/>
              </a:rPr>
              <a:t>。</a:t>
            </a:r>
            <a:r>
              <a:rPr lang="zh-CN" altLang="zh-CN" sz="1200" dirty="0" smtClean="0">
                <a:solidFill>
                  <a:srgbClr val="FFFFCC"/>
                </a:solidFill>
                <a:latin typeface="黑体" pitchFamily="49" charset="-122"/>
                <a:ea typeface="黑体" pitchFamily="49" charset="-122"/>
              </a:rPr>
              <a:t>照料</a:t>
            </a:r>
            <a:r>
              <a:rPr lang="en-US" altLang="zh-CN" sz="1200" dirty="0" smtClean="0">
                <a:solidFill>
                  <a:srgbClr val="FFFFCC"/>
                </a:solidFill>
                <a:latin typeface="黑体" pitchFamily="49" charset="-122"/>
                <a:ea typeface="黑体" pitchFamily="49" charset="-122"/>
              </a:rPr>
              <a:t>3</a:t>
            </a:r>
            <a:r>
              <a:rPr lang="zh-CN" altLang="zh-CN" sz="1200" dirty="0" smtClean="0">
                <a:solidFill>
                  <a:srgbClr val="FFFFCC"/>
                </a:solidFill>
                <a:latin typeface="黑体" pitchFamily="49" charset="-122"/>
                <a:ea typeface="黑体" pitchFamily="49" charset="-122"/>
              </a:rPr>
              <a:t>个孩子的重担全部压在戴乃迭的肩上。</a:t>
            </a:r>
            <a:endParaRPr lang="en-US" altLang="zh-CN" sz="1200" dirty="0" smtClean="0">
              <a:solidFill>
                <a:srgbClr val="FFFFCC"/>
              </a:solidFill>
              <a:latin typeface="黑体" pitchFamily="49" charset="-122"/>
              <a:ea typeface="黑体" pitchFamily="49" charset="-122"/>
            </a:endParaRPr>
          </a:p>
          <a:p>
            <a:pPr>
              <a:lnSpc>
                <a:spcPct val="150000"/>
              </a:lnSpc>
            </a:pPr>
            <a:r>
              <a:rPr lang="en-US" altLang="zh-CN" sz="1200" dirty="0" smtClean="0">
                <a:solidFill>
                  <a:srgbClr val="FFFF00"/>
                </a:solidFill>
                <a:latin typeface="黑体" pitchFamily="49" charset="-122"/>
                <a:ea typeface="黑体" pitchFamily="49" charset="-122"/>
              </a:rPr>
              <a:t>    </a:t>
            </a:r>
            <a:r>
              <a:rPr lang="zh-CN" altLang="zh-CN" sz="1200" dirty="0" smtClean="0">
                <a:solidFill>
                  <a:srgbClr val="663300"/>
                </a:solidFill>
                <a:latin typeface="黑体" pitchFamily="49" charset="-122"/>
                <a:ea typeface="黑体" pitchFamily="49" charset="-122"/>
              </a:rPr>
              <a:t>戴乃迭</a:t>
            </a:r>
            <a:r>
              <a:rPr lang="zh-CN" altLang="en-US" sz="1200" dirty="0" smtClean="0">
                <a:solidFill>
                  <a:srgbClr val="663300"/>
                </a:solidFill>
                <a:latin typeface="黑体" pitchFamily="49" charset="-122"/>
                <a:ea typeface="黑体" pitchFamily="49" charset="-122"/>
              </a:rPr>
              <a:t>这时在</a:t>
            </a:r>
            <a:r>
              <a:rPr lang="zh-CN" altLang="zh-CN" sz="1200" dirty="0" smtClean="0">
                <a:solidFill>
                  <a:srgbClr val="663300"/>
                </a:solidFill>
                <a:latin typeface="黑体" pitchFamily="49" charset="-122"/>
                <a:ea typeface="黑体" pitchFamily="49" charset="-122"/>
              </a:rPr>
              <a:t>南京大学外文系教书，正值抗美援朝，学校浓厚的反帝国主义氛围，使美、英籍人士在政治上感到压抑</a:t>
            </a:r>
            <a:r>
              <a:rPr lang="zh-CN" altLang="en-US" sz="1200" dirty="0" smtClean="0">
                <a:solidFill>
                  <a:srgbClr val="663300"/>
                </a:solidFill>
                <a:latin typeface="黑体" pitchFamily="49" charset="-122"/>
                <a:ea typeface="黑体" pitchFamily="49" charset="-122"/>
              </a:rPr>
              <a:t>，</a:t>
            </a:r>
            <a:r>
              <a:rPr lang="zh-CN" altLang="zh-CN" sz="1200" dirty="0" smtClean="0">
                <a:solidFill>
                  <a:srgbClr val="663300"/>
                </a:solidFill>
                <a:latin typeface="黑体" pitchFamily="49" charset="-122"/>
                <a:ea typeface="黑体" pitchFamily="49" charset="-122"/>
              </a:rPr>
              <a:t>这使背井离乡的戴乃迭多少感到有点寂寞。即令如此，在政府号召捐献飞机大炮抗美援朝时，戴乃迭仍积极参加。她与杨宪益共同捐了一架飞机，当钱不够时，戴乃迭变卖了自己的首饰。以至戴乃迭去世后，女儿在清点母亲遗物时竟没有发现一件</a:t>
            </a:r>
            <a:r>
              <a:rPr lang="en-US" altLang="zh-CN" sz="1200" dirty="0" smtClean="0">
                <a:solidFill>
                  <a:srgbClr val="663300"/>
                </a:solidFill>
                <a:latin typeface="黑体" pitchFamily="49" charset="-122"/>
                <a:ea typeface="黑体" pitchFamily="49" charset="-122"/>
              </a:rPr>
              <a:t>“</a:t>
            </a:r>
            <a:r>
              <a:rPr lang="zh-CN" altLang="zh-CN" sz="1200" dirty="0" smtClean="0">
                <a:solidFill>
                  <a:srgbClr val="663300"/>
                </a:solidFill>
                <a:latin typeface="黑体" pitchFamily="49" charset="-122"/>
                <a:ea typeface="黑体" pitchFamily="49" charset="-122"/>
              </a:rPr>
              <a:t>祖传饰物</a:t>
            </a:r>
            <a:r>
              <a:rPr lang="en-US" altLang="zh-CN" sz="1200" dirty="0" smtClean="0">
                <a:solidFill>
                  <a:srgbClr val="663300"/>
                </a:solidFill>
                <a:latin typeface="黑体" pitchFamily="49" charset="-122"/>
                <a:ea typeface="黑体" pitchFamily="49" charset="-122"/>
              </a:rPr>
              <a:t>”</a:t>
            </a:r>
            <a:r>
              <a:rPr lang="zh-CN" altLang="zh-CN" sz="1200" dirty="0" smtClean="0">
                <a:solidFill>
                  <a:srgbClr val="663300"/>
                </a:solidFill>
                <a:latin typeface="黑体" pitchFamily="49" charset="-122"/>
                <a:ea typeface="黑体" pitchFamily="49" charset="-122"/>
              </a:rPr>
              <a:t>，连一枚戒指也没有！</a:t>
            </a:r>
            <a:endParaRPr lang="zh-CN" altLang="en-US" sz="1200" dirty="0">
              <a:solidFill>
                <a:srgbClr val="663300"/>
              </a:solidFill>
              <a:latin typeface="黑体" pitchFamily="49" charset="-122"/>
              <a:ea typeface="黑体" pitchFamily="49" charset="-122"/>
            </a:endParaRPr>
          </a:p>
        </p:txBody>
      </p:sp>
      <p:pic>
        <p:nvPicPr>
          <p:cNvPr id="71682" name="Picture 2" descr="C:\Users\wl\AppData\Roaming\360se6\Application\User Data\temp\u=1940751969,1829667702&amp;fm=23&amp;gp=0.jpg"/>
          <p:cNvPicPr>
            <a:picLocks noChangeAspect="1" noChangeArrowheads="1"/>
          </p:cNvPicPr>
          <p:nvPr/>
        </p:nvPicPr>
        <p:blipFill>
          <a:blip r:embed="rId3" cstate="screen">
            <a:lum contrast="20000"/>
          </a:blip>
          <a:srcRect/>
          <a:stretch>
            <a:fillRect/>
          </a:stretch>
        </p:blipFill>
        <p:spPr bwMode="auto">
          <a:xfrm>
            <a:off x="395536" y="2270348"/>
            <a:ext cx="4233110" cy="2873152"/>
          </a:xfrm>
          <a:prstGeom prst="rect">
            <a:avLst/>
          </a:prstGeom>
          <a:noFill/>
          <a:effectLst>
            <a:softEdge rad="317500"/>
          </a:effectLst>
        </p:spPr>
      </p:pic>
      <p:sp>
        <p:nvSpPr>
          <p:cNvPr id="2" name="矩形 1"/>
          <p:cNvSpPr/>
          <p:nvPr/>
        </p:nvSpPr>
        <p:spPr>
          <a:xfrm>
            <a:off x="755576" y="339502"/>
            <a:ext cx="3240360" cy="3139321"/>
          </a:xfrm>
          <a:prstGeom prst="rect">
            <a:avLst/>
          </a:prstGeom>
        </p:spPr>
        <p:txBody>
          <a:bodyPr wrap="square">
            <a:spAutoFit/>
          </a:bodyPr>
          <a:lstStyle/>
          <a:p>
            <a:pPr>
              <a:lnSpc>
                <a:spcPct val="150000"/>
              </a:lnSpc>
            </a:pPr>
            <a:r>
              <a:rPr lang="en-US" altLang="zh-CN" sz="1200" dirty="0" smtClean="0">
                <a:latin typeface="黑体" pitchFamily="49" charset="-122"/>
                <a:ea typeface="黑体" pitchFamily="49" charset="-122"/>
              </a:rPr>
              <a:t>    </a:t>
            </a:r>
            <a:r>
              <a:rPr lang="en-US" altLang="zh-CN" sz="1200" dirty="0" smtClean="0">
                <a:solidFill>
                  <a:srgbClr val="FFFFCC"/>
                </a:solidFill>
                <a:latin typeface="黑体" pitchFamily="49" charset="-122"/>
                <a:ea typeface="黑体" pitchFamily="49" charset="-122"/>
              </a:rPr>
              <a:t>1945</a:t>
            </a:r>
            <a:r>
              <a:rPr lang="zh-CN" altLang="zh-CN" sz="1200" dirty="0" smtClean="0">
                <a:solidFill>
                  <a:srgbClr val="FFFFCC"/>
                </a:solidFill>
                <a:latin typeface="黑体" pitchFamily="49" charset="-122"/>
                <a:ea typeface="黑体" pitchFamily="49" charset="-122"/>
              </a:rPr>
              <a:t>年抗战胜利。</a:t>
            </a:r>
            <a:r>
              <a:rPr lang="en-US" altLang="zh-CN" sz="1200" dirty="0" smtClean="0">
                <a:solidFill>
                  <a:srgbClr val="FFFFCC"/>
                </a:solidFill>
                <a:latin typeface="黑体" pitchFamily="49" charset="-122"/>
                <a:ea typeface="黑体" pitchFamily="49" charset="-122"/>
              </a:rPr>
              <a:t>10</a:t>
            </a:r>
            <a:r>
              <a:rPr lang="zh-CN" altLang="zh-CN" sz="1200" dirty="0" smtClean="0">
                <a:solidFill>
                  <a:srgbClr val="FFFFCC"/>
                </a:solidFill>
                <a:latin typeface="黑体" pitchFamily="49" charset="-122"/>
                <a:ea typeface="黑体" pitchFamily="49" charset="-122"/>
              </a:rPr>
              <a:t>月，大女儿杨荧出生。</a:t>
            </a:r>
            <a:r>
              <a:rPr lang="en-US" altLang="zh-CN" sz="1200" dirty="0" smtClean="0">
                <a:solidFill>
                  <a:srgbClr val="FFFFCC"/>
                </a:solidFill>
                <a:latin typeface="黑体" pitchFamily="49" charset="-122"/>
                <a:ea typeface="黑体" pitchFamily="49" charset="-122"/>
              </a:rPr>
              <a:t>1946</a:t>
            </a:r>
            <a:r>
              <a:rPr lang="zh-CN" altLang="zh-CN" sz="1200" dirty="0" smtClean="0">
                <a:solidFill>
                  <a:srgbClr val="FFFFCC"/>
                </a:solidFill>
                <a:latin typeface="黑体" pitchFamily="49" charset="-122"/>
                <a:ea typeface="黑体" pitchFamily="49" charset="-122"/>
              </a:rPr>
              <a:t>年秋，杨宪益夫妇</a:t>
            </a:r>
            <a:r>
              <a:rPr lang="zh-CN" altLang="en-US" sz="1200" dirty="0" smtClean="0">
                <a:solidFill>
                  <a:srgbClr val="FFFFCC"/>
                </a:solidFill>
                <a:latin typeface="黑体" pitchFamily="49" charset="-122"/>
                <a:ea typeface="黑体" pitchFamily="49" charset="-122"/>
              </a:rPr>
              <a:t>带着两个幼小的孩子</a:t>
            </a:r>
            <a:r>
              <a:rPr lang="zh-CN" altLang="zh-CN" sz="1200" dirty="0" smtClean="0">
                <a:solidFill>
                  <a:srgbClr val="FFFFCC"/>
                </a:solidFill>
                <a:latin typeface="黑体" pitchFamily="49" charset="-122"/>
                <a:ea typeface="黑体" pitchFamily="49" charset="-122"/>
              </a:rPr>
              <a:t>随编译馆迁往南京。</a:t>
            </a:r>
            <a:r>
              <a:rPr lang="zh-CN" altLang="en-US" sz="1200" dirty="0" smtClean="0">
                <a:solidFill>
                  <a:srgbClr val="FFFFCC"/>
                </a:solidFill>
                <a:latin typeface="黑体" pitchFamily="49" charset="-122"/>
                <a:ea typeface="黑体" pitchFamily="49" charset="-122"/>
              </a:rPr>
              <a:t>船上很</a:t>
            </a:r>
            <a:r>
              <a:rPr lang="zh-CN" altLang="en-US" sz="1200" dirty="0" smtClean="0">
                <a:solidFill>
                  <a:srgbClr val="FFFFCC"/>
                </a:solidFill>
                <a:latin typeface="黑体" pitchFamily="49" charset="-122"/>
                <a:ea typeface="黑体" pitchFamily="49" charset="-122"/>
              </a:rPr>
              <a:t>挤，大家挤在一起动弹不得。</a:t>
            </a:r>
            <a:r>
              <a:rPr lang="zh-CN" altLang="zh-CN" sz="1200" dirty="0" smtClean="0">
                <a:solidFill>
                  <a:srgbClr val="663300"/>
                </a:solidFill>
                <a:latin typeface="黑体" pitchFamily="49" charset="-122"/>
                <a:ea typeface="黑体" pitchFamily="49" charset="-122"/>
              </a:rPr>
              <a:t>船过三峡，人倒安然，只是行李船翻船，他们的行李与七八箱由伦敦带到香港，又由香港辗转带到重庆的珍贵藏书，全部付之流水。</a:t>
            </a:r>
            <a:r>
              <a:rPr lang="zh-CN" altLang="en-US" sz="1200" dirty="0" smtClean="0">
                <a:solidFill>
                  <a:srgbClr val="FFFFCC"/>
                </a:solidFill>
                <a:latin typeface="黑体" pitchFamily="49" charset="-122"/>
                <a:ea typeface="黑体" pitchFamily="49" charset="-122"/>
              </a:rPr>
              <a:t>“这场梦魇般的旅程足有</a:t>
            </a:r>
            <a:r>
              <a:rPr lang="en-US" altLang="zh-CN" sz="1200" dirty="0" smtClean="0">
                <a:solidFill>
                  <a:srgbClr val="FFFFCC"/>
                </a:solidFill>
                <a:latin typeface="黑体" pitchFamily="49" charset="-122"/>
                <a:ea typeface="黑体" pitchFamily="49" charset="-122"/>
              </a:rPr>
              <a:t>17</a:t>
            </a:r>
            <a:r>
              <a:rPr lang="zh-CN" altLang="en-US" sz="1200" dirty="0" smtClean="0">
                <a:solidFill>
                  <a:srgbClr val="FFFFCC"/>
                </a:solidFill>
                <a:latin typeface="黑体" pitchFamily="49" charset="-122"/>
                <a:ea typeface="黑体" pitchFamily="49" charset="-122"/>
              </a:rPr>
              <a:t>天。不过我们还是憧憬美好的未来。”戴乃迭回忆说。</a:t>
            </a:r>
          </a:p>
          <a:p>
            <a:pPr>
              <a:lnSpc>
                <a:spcPct val="150000"/>
              </a:lnSpc>
            </a:pPr>
            <a:r>
              <a:rPr lang="zh-CN" altLang="zh-CN" sz="1200" dirty="0" smtClean="0">
                <a:solidFill>
                  <a:srgbClr val="FFFFCC"/>
                </a:solidFill>
                <a:latin typeface="黑体" pitchFamily="49" charset="-122"/>
                <a:ea typeface="黑体" pitchFamily="49" charset="-122"/>
              </a:rPr>
              <a:t>到南京</a:t>
            </a:r>
            <a:r>
              <a:rPr lang="zh-CN" altLang="en-US" sz="1200" dirty="0" smtClean="0">
                <a:solidFill>
                  <a:srgbClr val="FFFFCC"/>
                </a:solidFill>
                <a:latin typeface="黑体" pitchFamily="49" charset="-122"/>
                <a:ea typeface="黑体" pitchFamily="49" charset="-122"/>
              </a:rPr>
              <a:t>后，</a:t>
            </a:r>
            <a:r>
              <a:rPr lang="zh-CN" altLang="zh-CN" sz="1200" dirty="0" smtClean="0">
                <a:solidFill>
                  <a:srgbClr val="FFFFCC"/>
                </a:solidFill>
                <a:latin typeface="黑体" pitchFamily="49" charset="-122"/>
                <a:ea typeface="黑体" pitchFamily="49" charset="-122"/>
              </a:rPr>
              <a:t>杨宪益另在中英文化协</a:t>
            </a:r>
            <a:endParaRPr lang="en-US" altLang="zh-CN" sz="1200" dirty="0" smtClean="0">
              <a:solidFill>
                <a:srgbClr val="FFFFCC"/>
              </a:solidFill>
              <a:latin typeface="黑体" pitchFamily="49" charset="-122"/>
              <a:ea typeface="黑体" pitchFamily="49" charset="-122"/>
            </a:endParaRPr>
          </a:p>
          <a:p>
            <a:pPr>
              <a:lnSpc>
                <a:spcPct val="150000"/>
              </a:lnSpc>
            </a:pPr>
            <a:r>
              <a:rPr lang="zh-CN" altLang="zh-CN" sz="1200" dirty="0" smtClean="0">
                <a:solidFill>
                  <a:srgbClr val="FFFFCC"/>
                </a:solidFill>
                <a:latin typeface="黑体" pitchFamily="49" charset="-122"/>
                <a:ea typeface="黑体" pitchFamily="49" charset="-122"/>
              </a:rPr>
              <a:t>会兼差，同时为共产党做</a:t>
            </a:r>
            <a:r>
              <a:rPr lang="en-US" altLang="zh-CN" sz="1200" dirty="0" smtClean="0">
                <a:solidFill>
                  <a:srgbClr val="FFFFCC"/>
                </a:solidFill>
                <a:latin typeface="黑体" pitchFamily="49" charset="-122"/>
                <a:ea typeface="黑体" pitchFamily="49" charset="-122"/>
              </a:rPr>
              <a:t>“</a:t>
            </a:r>
            <a:r>
              <a:rPr lang="zh-CN" altLang="zh-CN" sz="1200" dirty="0" smtClean="0">
                <a:solidFill>
                  <a:srgbClr val="FFFFCC"/>
                </a:solidFill>
                <a:latin typeface="黑体" pitchFamily="49" charset="-122"/>
                <a:ea typeface="黑体" pitchFamily="49" charset="-122"/>
              </a:rPr>
              <a:t>地下工</a:t>
            </a:r>
            <a:endParaRPr lang="en-US" altLang="zh-CN" sz="1200" dirty="0" smtClean="0">
              <a:solidFill>
                <a:srgbClr val="FFFFCC"/>
              </a:solidFill>
              <a:latin typeface="黑体" pitchFamily="49" charset="-122"/>
              <a:ea typeface="黑体" pitchFamily="49" charset="-122"/>
            </a:endParaRPr>
          </a:p>
          <a:p>
            <a:pPr>
              <a:lnSpc>
                <a:spcPct val="150000"/>
              </a:lnSpc>
            </a:pPr>
            <a:r>
              <a:rPr lang="zh-CN" altLang="zh-CN" sz="1200" dirty="0" smtClean="0">
                <a:solidFill>
                  <a:srgbClr val="FFFFCC"/>
                </a:solidFill>
                <a:latin typeface="黑体" pitchFamily="49" charset="-122"/>
                <a:ea typeface="黑体" pitchFamily="49" charset="-122"/>
              </a:rPr>
              <a:t>作</a:t>
            </a:r>
            <a:r>
              <a:rPr lang="en-US" altLang="zh-CN" sz="1200" dirty="0" smtClean="0">
                <a:solidFill>
                  <a:srgbClr val="FFFFCC"/>
                </a:solidFill>
                <a:latin typeface="黑体" pitchFamily="49" charset="-122"/>
                <a:ea typeface="黑体" pitchFamily="49" charset="-122"/>
              </a:rPr>
              <a:t>”</a:t>
            </a:r>
            <a:r>
              <a:rPr lang="zh-CN" altLang="zh-CN" sz="1200" dirty="0" smtClean="0">
                <a:solidFill>
                  <a:srgbClr val="FFFFCC"/>
                </a:solidFill>
                <a:latin typeface="黑体" pitchFamily="49" charset="-122"/>
                <a:ea typeface="黑体" pitchFamily="49" charset="-122"/>
              </a:rPr>
              <a:t>。戴乃迭也兼职教书。</a:t>
            </a:r>
            <a:endParaRPr lang="zh-CN" altLang="en-US" sz="1200" dirty="0">
              <a:solidFill>
                <a:srgbClr val="FFFFCC"/>
              </a:solidFill>
              <a:latin typeface="黑体" pitchFamily="49" charset="-122"/>
              <a:ea typeface="黑体" pitchFamily="49" charset="-122"/>
            </a:endParaRPr>
          </a:p>
        </p:txBody>
      </p:sp>
      <p:pic>
        <p:nvPicPr>
          <p:cNvPr id="74755" name="Picture 3" descr="D:\雄\幻灯片练习\习作\英伦黛玉 绝代美女的中国劫\图片\07 (1).png"/>
          <p:cNvPicPr>
            <a:picLocks noChangeAspect="1" noChangeArrowheads="1"/>
          </p:cNvPicPr>
          <p:nvPr/>
        </p:nvPicPr>
        <p:blipFill>
          <a:blip r:embed="rId4" cstate="screen"/>
          <a:srcRect/>
          <a:stretch>
            <a:fillRect/>
          </a:stretch>
        </p:blipFill>
        <p:spPr bwMode="auto">
          <a:xfrm rot="1922036">
            <a:off x="6470110" y="4109819"/>
            <a:ext cx="517826" cy="517826"/>
          </a:xfrm>
          <a:prstGeom prst="rect">
            <a:avLst/>
          </a:prstGeom>
          <a:noFill/>
          <a:effectLst>
            <a:outerShdw blurRad="50800" dist="38100" dir="8100000" sx="102000" sy="102000" algn="tr" rotWithShape="0">
              <a:prstClr val="black">
                <a:alpha val="40000"/>
              </a:prstClr>
            </a:outerShdw>
          </a:effectLst>
        </p:spPr>
      </p:pic>
      <p:pic>
        <p:nvPicPr>
          <p:cNvPr id="74759" name="Picture 7" descr="C:\Users\wl\AppData\Roaming\360se6\Application\User Data\temp\1567346_163620153177_2.jpg"/>
          <p:cNvPicPr>
            <a:picLocks noChangeAspect="1" noChangeArrowheads="1"/>
          </p:cNvPicPr>
          <p:nvPr/>
        </p:nvPicPr>
        <p:blipFill>
          <a:blip r:embed="rId5" cstate="screen"/>
          <a:srcRect/>
          <a:stretch>
            <a:fillRect/>
          </a:stretch>
        </p:blipFill>
        <p:spPr bwMode="auto">
          <a:xfrm rot="267180">
            <a:off x="6426433" y="67631"/>
            <a:ext cx="2073830" cy="1296144"/>
          </a:xfrm>
          <a:prstGeom prst="snip2DiagRect">
            <a:avLst>
              <a:gd name="adj1" fmla="val 0"/>
              <a:gd name="adj2" fmla="val 50000"/>
            </a:avLst>
          </a:prstGeom>
          <a:noFill/>
          <a:effectLst>
            <a:softEdge rad="317500"/>
          </a:effectLst>
        </p:spPr>
      </p:pic>
      <p:pic>
        <p:nvPicPr>
          <p:cNvPr id="7" name="Picture 3" descr="D:\雄\幻灯片练习\习作\英伦黛玉 绝代美女的中国劫\图片\图片091.jpg.jpg"/>
          <p:cNvPicPr>
            <a:picLocks noChangeAspect="1" noChangeArrowheads="1"/>
          </p:cNvPicPr>
          <p:nvPr/>
        </p:nvPicPr>
        <p:blipFill>
          <a:blip r:embed="rId6" cstate="screen">
            <a:duotone>
              <a:prstClr val="black"/>
              <a:srgbClr val="D9C3A5">
                <a:tint val="50000"/>
                <a:satMod val="180000"/>
              </a:srgbClr>
            </a:duotone>
          </a:blip>
          <a:srcRect/>
          <a:stretch>
            <a:fillRect/>
          </a:stretch>
        </p:blipFill>
        <p:spPr bwMode="auto">
          <a:xfrm>
            <a:off x="3059832" y="2427734"/>
            <a:ext cx="1728191" cy="2451136"/>
          </a:xfrm>
          <a:prstGeom prst="roundRect">
            <a:avLst/>
          </a:prstGeom>
          <a:noFill/>
          <a:effectLst>
            <a:softEdge rad="127000"/>
          </a:effectLst>
        </p:spPr>
      </p:pic>
      <p:sp>
        <p:nvSpPr>
          <p:cNvPr id="8" name="TextBox 7"/>
          <p:cNvSpPr txBox="1"/>
          <p:nvPr/>
        </p:nvSpPr>
        <p:spPr>
          <a:xfrm>
            <a:off x="3059832" y="4443958"/>
            <a:ext cx="2492990" cy="276999"/>
          </a:xfrm>
          <a:prstGeom prst="rect">
            <a:avLst/>
          </a:prstGeom>
          <a:noFill/>
        </p:spPr>
        <p:txBody>
          <a:bodyPr wrap="none" rtlCol="0">
            <a:spAutoFit/>
          </a:bodyPr>
          <a:lstStyle/>
          <a:p>
            <a:r>
              <a:rPr lang="zh-CN" altLang="en-US" sz="1200" dirty="0" smtClean="0">
                <a:solidFill>
                  <a:srgbClr val="FFFF99"/>
                </a:solidFill>
                <a:latin typeface="黑体" pitchFamily="49" charset="-122"/>
                <a:ea typeface="黑体" pitchFamily="49" charset="-122"/>
              </a:rPr>
              <a:t>当时戴乃迭夫妇的两个幼小的孩子</a:t>
            </a:r>
            <a:endParaRPr lang="zh-CN" altLang="en-US" sz="1200" dirty="0">
              <a:solidFill>
                <a:srgbClr val="FFFF99"/>
              </a:solidFill>
              <a:latin typeface="黑体" pitchFamily="49" charset="-122"/>
              <a:ea typeface="黑体" pitchFamily="49" charset="-122"/>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lide(fromBottom)">
                                      <p:cBhvr>
                                        <p:cTn id="10" dur="2000"/>
                                        <p:tgtEl>
                                          <p:spTgt spid="8"/>
                                        </p:tgtEl>
                                      </p:cBhvr>
                                    </p:animEffect>
                                  </p:childTnLst>
                                </p:cTn>
                              </p:par>
                            </p:childTnLst>
                          </p:cTn>
                        </p:par>
                        <p:par>
                          <p:cTn id="11" fill="hold">
                            <p:stCondLst>
                              <p:cond delay="2000"/>
                            </p:stCondLst>
                            <p:childTnLst>
                              <p:par>
                                <p:cTn id="12" presetID="7" presetClass="entr" presetSubtype="4"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2000" fill="hold"/>
                                        <p:tgtEl>
                                          <p:spTgt spid="3"/>
                                        </p:tgtEl>
                                        <p:attrNameLst>
                                          <p:attrName>ppt_x</p:attrName>
                                        </p:attrNameLst>
                                      </p:cBhvr>
                                      <p:tavLst>
                                        <p:tav tm="0">
                                          <p:val>
                                            <p:strVal val="#ppt_x"/>
                                          </p:val>
                                        </p:tav>
                                        <p:tav tm="100000">
                                          <p:val>
                                            <p:strVal val="#ppt_x"/>
                                          </p:val>
                                        </p:tav>
                                      </p:tavLst>
                                    </p:anim>
                                    <p:anim calcmode="lin" valueType="num">
                                      <p:cBhvr additive="base">
                                        <p:cTn id="15" dur="2000" fill="hold"/>
                                        <p:tgtEl>
                                          <p:spTgt spid="3"/>
                                        </p:tgtEl>
                                        <p:attrNameLst>
                                          <p:attrName>ppt_y</p:attrName>
                                        </p:attrNameLst>
                                      </p:cBhvr>
                                      <p:tavLst>
                                        <p:tav tm="0">
                                          <p:val>
                                            <p:strVal val="1+#ppt_h/2"/>
                                          </p:val>
                                        </p:tav>
                                        <p:tav tm="100000">
                                          <p:val>
                                            <p:strVal val="#ppt_y"/>
                                          </p:val>
                                        </p:tav>
                                      </p:tavLst>
                                    </p:anim>
                                  </p:childTnLst>
                                </p:cTn>
                              </p:par>
                            </p:childTnLst>
                          </p:cTn>
                        </p:par>
                        <p:par>
                          <p:cTn id="16" fill="hold">
                            <p:stCondLst>
                              <p:cond delay="4000"/>
                            </p:stCondLst>
                            <p:childTnLst>
                              <p:par>
                                <p:cTn id="17" presetID="10" presetClass="entr" presetSubtype="0" fill="hold" nodeType="afterEffect">
                                  <p:stCondLst>
                                    <p:cond delay="0"/>
                                  </p:stCondLst>
                                  <p:childTnLst>
                                    <p:set>
                                      <p:cBhvr>
                                        <p:cTn id="18" dur="1" fill="hold">
                                          <p:stCondLst>
                                            <p:cond delay="0"/>
                                          </p:stCondLst>
                                        </p:cTn>
                                        <p:tgtEl>
                                          <p:spTgt spid="74759"/>
                                        </p:tgtEl>
                                        <p:attrNameLst>
                                          <p:attrName>style.visibility</p:attrName>
                                        </p:attrNameLst>
                                      </p:cBhvr>
                                      <p:to>
                                        <p:strVal val="visible"/>
                                      </p:to>
                                    </p:set>
                                    <p:animEffect transition="in" filter="fade">
                                      <p:cBhvr>
                                        <p:cTn id="19" dur="2000"/>
                                        <p:tgtEl>
                                          <p:spTgt spid="74759"/>
                                        </p:tgtEl>
                                      </p:cBhvr>
                                    </p:animEffect>
                                  </p:childTnLst>
                                </p:cTn>
                              </p:par>
                              <p:par>
                                <p:cTn id="20" presetID="10" presetClass="entr" presetSubtype="0" fill="hold" nodeType="withEffect">
                                  <p:stCondLst>
                                    <p:cond delay="0"/>
                                  </p:stCondLst>
                                  <p:childTnLst>
                                    <p:set>
                                      <p:cBhvr>
                                        <p:cTn id="21" dur="1" fill="hold">
                                          <p:stCondLst>
                                            <p:cond delay="0"/>
                                          </p:stCondLst>
                                        </p:cTn>
                                        <p:tgtEl>
                                          <p:spTgt spid="74755"/>
                                        </p:tgtEl>
                                        <p:attrNameLst>
                                          <p:attrName>style.visibility</p:attrName>
                                        </p:attrNameLst>
                                      </p:cBhvr>
                                      <p:to>
                                        <p:strVal val="visible"/>
                                      </p:to>
                                    </p:set>
                                    <p:animEffect transition="in" filter="fade">
                                      <p:cBhvr>
                                        <p:cTn id="22" dur="2000"/>
                                        <p:tgtEl>
                                          <p:spTgt spid="74755"/>
                                        </p:tgtEl>
                                      </p:cBhvr>
                                    </p:animEffect>
                                  </p:childTnLst>
                                </p:cTn>
                              </p:par>
                            </p:childTnLst>
                          </p:cTn>
                        </p:par>
                        <p:par>
                          <p:cTn id="23" fill="hold">
                            <p:stCondLst>
                              <p:cond delay="6000"/>
                            </p:stCondLst>
                            <p:childTnLst>
                              <p:par>
                                <p:cTn id="24" presetID="6" presetClass="emph" presetSubtype="0" fill="hold" nodeType="afterEffect">
                                  <p:stCondLst>
                                    <p:cond delay="2000"/>
                                  </p:stCondLst>
                                  <p:childTnLst>
                                    <p:animScale>
                                      <p:cBhvr>
                                        <p:cTn id="25" dur="2000" fill="hold"/>
                                        <p:tgtEl>
                                          <p:spTgt spid="7475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wl\AppData\Roaming\360se6\Application\User Data\temp\6078bkBa6X_b.jpg"/>
          <p:cNvPicPr>
            <a:picLocks noChangeAspect="1" noChangeArrowheads="1"/>
          </p:cNvPicPr>
          <p:nvPr/>
        </p:nvPicPr>
        <p:blipFill>
          <a:blip r:embed="rId3" cstate="screen">
            <a:duotone>
              <a:prstClr val="black"/>
              <a:srgbClr val="D9C3A5">
                <a:tint val="50000"/>
                <a:satMod val="180000"/>
              </a:srgbClr>
            </a:duotone>
          </a:blip>
          <a:srcRect/>
          <a:stretch>
            <a:fillRect/>
          </a:stretch>
        </p:blipFill>
        <p:spPr bwMode="auto">
          <a:xfrm>
            <a:off x="6012160" y="1059582"/>
            <a:ext cx="2160240" cy="2808312"/>
          </a:xfrm>
          <a:prstGeom prst="rect">
            <a:avLst/>
          </a:prstGeom>
          <a:ln w="92075" cmpd="dbl">
            <a:solidFill>
              <a:srgbClr val="FFFF99"/>
            </a:solidFill>
          </a:ln>
          <a:effectLst>
            <a:outerShdw blurRad="50800" dist="38100" dir="2700000" sx="103000" sy="103000" algn="tl" rotWithShape="0">
              <a:prstClr val="black">
                <a:alpha val="40000"/>
              </a:prstClr>
            </a:outerShdw>
          </a:effectLst>
        </p:spPr>
      </p:pic>
      <p:sp>
        <p:nvSpPr>
          <p:cNvPr id="2" name="矩形 1"/>
          <p:cNvSpPr/>
          <p:nvPr/>
        </p:nvSpPr>
        <p:spPr>
          <a:xfrm>
            <a:off x="1115616" y="2211710"/>
            <a:ext cx="4572000" cy="2354491"/>
          </a:xfrm>
          <a:prstGeom prst="rect">
            <a:avLst/>
          </a:prstGeom>
        </p:spPr>
        <p:txBody>
          <a:bodyPr>
            <a:spAutoFit/>
          </a:bodyPr>
          <a:lstStyle/>
          <a:p>
            <a:pPr>
              <a:lnSpc>
                <a:spcPct val="150000"/>
              </a:lnSpc>
            </a:pPr>
            <a:r>
              <a:rPr lang="en-US" altLang="zh-CN" sz="1400" dirty="0" smtClean="0">
                <a:solidFill>
                  <a:srgbClr val="FFFF99"/>
                </a:solidFill>
                <a:latin typeface="+mj-ea"/>
                <a:ea typeface="+mj-ea"/>
              </a:rPr>
              <a:t>    1951</a:t>
            </a:r>
            <a:r>
              <a:rPr lang="zh-CN" altLang="zh-CN" sz="1400" dirty="0" smtClean="0">
                <a:solidFill>
                  <a:srgbClr val="FFFF99"/>
                </a:solidFill>
                <a:latin typeface="+mj-ea"/>
                <a:ea typeface="+mj-ea"/>
              </a:rPr>
              <a:t>年杨宪益夫妇接到中国外文出版社的邀请来到北京，当时外文出版社（现中国外文局前身）刚刚创立英文版《中国文学》杂志，</a:t>
            </a:r>
            <a:r>
              <a:rPr lang="zh-CN" altLang="zh-CN" sz="1400" dirty="0" smtClean="0">
                <a:solidFill>
                  <a:srgbClr val="663300"/>
                </a:solidFill>
                <a:latin typeface="+mj-ea"/>
                <a:ea typeface="+mj-ea"/>
              </a:rPr>
              <a:t>这标志着向西方社会系统介绍中国文学作品的开始。</a:t>
            </a:r>
            <a:r>
              <a:rPr lang="zh-CN" altLang="en-US" sz="1400" dirty="0" smtClean="0">
                <a:solidFill>
                  <a:srgbClr val="FFFF99"/>
                </a:solidFill>
                <a:latin typeface="+mj-ea"/>
                <a:ea typeface="+mj-ea"/>
              </a:rPr>
              <a:t>他们在这里一干就是几十年直到退休。</a:t>
            </a:r>
            <a:r>
              <a:rPr lang="zh-CN" altLang="zh-CN" sz="1400" dirty="0" smtClean="0">
                <a:solidFill>
                  <a:srgbClr val="FFFF99"/>
                </a:solidFill>
                <a:latin typeface="+mj-ea"/>
                <a:ea typeface="+mj-ea"/>
              </a:rPr>
              <a:t>这一时期，</a:t>
            </a:r>
            <a:r>
              <a:rPr lang="zh-CN" altLang="en-US" sz="1400" dirty="0" smtClean="0">
                <a:solidFill>
                  <a:srgbClr val="FFFF99"/>
                </a:solidFill>
                <a:latin typeface="+mj-ea"/>
                <a:ea typeface="+mj-ea"/>
              </a:rPr>
              <a:t>戴乃迭杨宪益</a:t>
            </a:r>
            <a:r>
              <a:rPr lang="zh-CN" altLang="zh-CN" sz="1400" dirty="0" smtClean="0">
                <a:solidFill>
                  <a:srgbClr val="FFFF99"/>
                </a:solidFill>
                <a:latin typeface="+mj-ea"/>
                <a:ea typeface="+mj-ea"/>
              </a:rPr>
              <a:t>夫妇以惊人的速度翻译了大量中文作品</a:t>
            </a:r>
            <a:r>
              <a:rPr lang="zh-CN" altLang="en-US" sz="1400" dirty="0" smtClean="0">
                <a:solidFill>
                  <a:srgbClr val="FFFF99"/>
                </a:solidFill>
                <a:latin typeface="+mj-ea"/>
                <a:ea typeface="+mj-ea"/>
              </a:rPr>
              <a:t>，名副其实充当起中国文学走向世界的桥梁。</a:t>
            </a:r>
            <a:endParaRPr lang="zh-CN" altLang="en-US" sz="1400" dirty="0">
              <a:solidFill>
                <a:srgbClr val="FFFF99"/>
              </a:solidFill>
              <a:latin typeface="+mj-ea"/>
              <a:ea typeface="+mj-ea"/>
            </a:endParaRPr>
          </a:p>
        </p:txBody>
      </p:sp>
      <p:sp>
        <p:nvSpPr>
          <p:cNvPr id="3" name="矩形 2"/>
          <p:cNvSpPr/>
          <p:nvPr/>
        </p:nvSpPr>
        <p:spPr>
          <a:xfrm>
            <a:off x="1115616" y="915566"/>
            <a:ext cx="4572000" cy="1011367"/>
          </a:xfrm>
          <a:prstGeom prst="rect">
            <a:avLst/>
          </a:prstGeom>
        </p:spPr>
        <p:txBody>
          <a:bodyPr>
            <a:spAutoFit/>
          </a:bodyPr>
          <a:lstStyle/>
          <a:p>
            <a:pPr>
              <a:lnSpc>
                <a:spcPct val="150000"/>
              </a:lnSpc>
            </a:pPr>
            <a:r>
              <a:rPr lang="en-US" altLang="zh-CN" sz="1400" dirty="0" smtClean="0">
                <a:solidFill>
                  <a:srgbClr val="660033"/>
                </a:solidFill>
                <a:latin typeface="+mj-ea"/>
                <a:ea typeface="+mj-ea"/>
              </a:rPr>
              <a:t>    </a:t>
            </a:r>
            <a:r>
              <a:rPr lang="zh-CN" altLang="zh-CN" sz="1400" dirty="0" smtClean="0">
                <a:solidFill>
                  <a:srgbClr val="663300"/>
                </a:solidFill>
                <a:latin typeface="+mj-ea"/>
                <a:ea typeface="+mj-ea"/>
              </a:rPr>
              <a:t>新中国诞生</a:t>
            </a:r>
            <a:r>
              <a:rPr lang="zh-CN" altLang="en-US" sz="1400" dirty="0" smtClean="0">
                <a:solidFill>
                  <a:srgbClr val="663300"/>
                </a:solidFill>
                <a:latin typeface="+mj-ea"/>
                <a:ea typeface="+mj-ea"/>
              </a:rPr>
              <a:t>后</a:t>
            </a:r>
            <a:r>
              <a:rPr lang="zh-CN" altLang="zh-CN" sz="1400" dirty="0" smtClean="0">
                <a:solidFill>
                  <a:srgbClr val="663300"/>
                </a:solidFill>
                <a:latin typeface="+mj-ea"/>
                <a:ea typeface="+mj-ea"/>
              </a:rPr>
              <a:t>，从不侈谈革命的</a:t>
            </a:r>
            <a:r>
              <a:rPr lang="zh-CN" altLang="en-US" sz="1400" dirty="0" smtClean="0">
                <a:solidFill>
                  <a:srgbClr val="663300"/>
                </a:solidFill>
                <a:latin typeface="+mj-ea"/>
                <a:ea typeface="+mj-ea"/>
              </a:rPr>
              <a:t>戴</a:t>
            </a:r>
            <a:r>
              <a:rPr lang="zh-CN" altLang="zh-CN" sz="1400" dirty="0" smtClean="0">
                <a:solidFill>
                  <a:srgbClr val="663300"/>
                </a:solidFill>
                <a:latin typeface="+mj-ea"/>
                <a:ea typeface="+mj-ea"/>
              </a:rPr>
              <a:t>乃迭以一个真正的国际主义战士的形象出现在中国翻译界，全身心投入中西方文化交流的神圣事业中。</a:t>
            </a:r>
            <a:endParaRPr lang="zh-CN" altLang="en-US" sz="1400" dirty="0">
              <a:solidFill>
                <a:srgbClr val="663300"/>
              </a:solidFill>
              <a:latin typeface="+mj-ea"/>
              <a:ea typeface="+mj-ea"/>
            </a:endParaRPr>
          </a:p>
        </p:txBody>
      </p:sp>
      <p:pic>
        <p:nvPicPr>
          <p:cNvPr id="70659" name="Picture 3" descr="D:\雄\幻灯片练习\习作\英伦黛玉 绝代美女的中国劫\图片\u=1159063734,3849804997&amp;fm=116&amp;gp=0.jpg"/>
          <p:cNvPicPr>
            <a:picLocks noChangeAspect="1" noChangeArrowheads="1"/>
          </p:cNvPicPr>
          <p:nvPr/>
        </p:nvPicPr>
        <p:blipFill>
          <a:blip r:embed="rId4" cstate="screen">
            <a:lum contrast="20000"/>
          </a:blip>
          <a:srcRect/>
          <a:stretch>
            <a:fillRect/>
          </a:stretch>
        </p:blipFill>
        <p:spPr bwMode="auto">
          <a:xfrm rot="8240151">
            <a:off x="6975578" y="3106607"/>
            <a:ext cx="2095500" cy="1323975"/>
          </a:xfrm>
          <a:prstGeom prst="rect">
            <a:avLst/>
          </a:prstGeom>
          <a:noFill/>
          <a:effectLst>
            <a:outerShdw blurRad="50800" dist="38100" dir="2700000" sx="102000" sy="102000" algn="tl" rotWithShape="0">
              <a:prstClr val="black">
                <a:alpha val="40000"/>
              </a:prstClr>
            </a:outerShdw>
          </a:effectLst>
        </p:spPr>
      </p:pic>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雄\幻灯片练习\习作\英伦黛玉 绝代美女的中国劫\图片\24359452.jpg"/>
          <p:cNvPicPr>
            <a:picLocks noChangeAspect="1" noChangeArrowheads="1"/>
          </p:cNvPicPr>
          <p:nvPr/>
        </p:nvPicPr>
        <p:blipFill>
          <a:blip r:embed="rId2" cstate="screen">
            <a:duotone>
              <a:prstClr val="black"/>
              <a:srgbClr val="D9C3A5">
                <a:tint val="50000"/>
                <a:satMod val="180000"/>
              </a:srgbClr>
            </a:duotone>
          </a:blip>
          <a:srcRect/>
          <a:stretch>
            <a:fillRect/>
          </a:stretch>
        </p:blipFill>
        <p:spPr bwMode="auto">
          <a:xfrm>
            <a:off x="5724128" y="555526"/>
            <a:ext cx="2541661" cy="3821568"/>
          </a:xfrm>
          <a:prstGeom prst="ellipse">
            <a:avLst/>
          </a:prstGeom>
          <a:noFill/>
          <a:ln w="101600">
            <a:gradFill>
              <a:gsLst>
                <a:gs pos="0">
                  <a:srgbClr val="FBEAC7"/>
                </a:gs>
                <a:gs pos="17999">
                  <a:srgbClr val="FEE7F2"/>
                </a:gs>
                <a:gs pos="36000">
                  <a:srgbClr val="FAC77D"/>
                </a:gs>
                <a:gs pos="61000">
                  <a:srgbClr val="FBA97D"/>
                </a:gs>
                <a:gs pos="82001">
                  <a:srgbClr val="FBD49C"/>
                </a:gs>
                <a:gs pos="100000">
                  <a:srgbClr val="FEE7F2"/>
                </a:gs>
              </a:gsLst>
              <a:lin ang="8400000" scaled="0"/>
            </a:gradFill>
          </a:ln>
          <a:effectLst>
            <a:outerShdw blurRad="50800" dist="38100" dir="8100000" sx="104000" sy="104000" algn="tr" rotWithShape="0">
              <a:prstClr val="black">
                <a:alpha val="40000"/>
              </a:prstClr>
            </a:outerShdw>
          </a:effectLst>
        </p:spPr>
      </p:pic>
      <p:sp>
        <p:nvSpPr>
          <p:cNvPr id="3" name="矩形 2"/>
          <p:cNvSpPr/>
          <p:nvPr/>
        </p:nvSpPr>
        <p:spPr>
          <a:xfrm>
            <a:off x="755576" y="771550"/>
            <a:ext cx="4572000" cy="3539430"/>
          </a:xfrm>
          <a:prstGeom prst="rect">
            <a:avLst/>
          </a:prstGeom>
        </p:spPr>
        <p:txBody>
          <a:bodyPr>
            <a:spAutoFit/>
          </a:bodyPr>
          <a:lstStyle/>
          <a:p>
            <a:pPr>
              <a:lnSpc>
                <a:spcPct val="150000"/>
              </a:lnSpc>
            </a:pPr>
            <a:r>
              <a:rPr lang="en-US" altLang="zh-CN" sz="1400" dirty="0" smtClean="0">
                <a:latin typeface="+mj-ea"/>
                <a:ea typeface="+mj-ea"/>
              </a:rPr>
              <a:t>    </a:t>
            </a:r>
            <a:endParaRPr lang="en-US" altLang="zh-CN" sz="1400" dirty="0" smtClean="0">
              <a:solidFill>
                <a:srgbClr val="FFFF00"/>
              </a:solidFill>
              <a:latin typeface="+mj-ea"/>
              <a:ea typeface="+mj-ea"/>
            </a:endParaRPr>
          </a:p>
          <a:p>
            <a:pPr>
              <a:lnSpc>
                <a:spcPct val="150000"/>
              </a:lnSpc>
            </a:pPr>
            <a:r>
              <a:rPr lang="en-US" altLang="zh-CN" sz="1400" dirty="0" smtClean="0">
                <a:solidFill>
                  <a:srgbClr val="FFFFCC"/>
                </a:solidFill>
                <a:latin typeface="+mj-ea"/>
                <a:ea typeface="+mj-ea"/>
              </a:rPr>
              <a:t>    </a:t>
            </a:r>
            <a:r>
              <a:rPr lang="zh-CN" altLang="zh-CN" sz="1400" dirty="0" smtClean="0">
                <a:solidFill>
                  <a:srgbClr val="FFFFCC"/>
                </a:solidFill>
                <a:latin typeface="+mj-ea"/>
                <a:ea typeface="+mj-ea"/>
              </a:rPr>
              <a:t>周总理曾对她说：“我们一向把你当成中国人，就不必申请加入中国籍了，这样人的生活会宽裕些。”</a:t>
            </a:r>
            <a:r>
              <a:rPr lang="zh-CN" altLang="zh-CN" sz="1400" dirty="0" smtClean="0">
                <a:solidFill>
                  <a:srgbClr val="663300"/>
                </a:solidFill>
                <a:latin typeface="+mj-ea"/>
                <a:ea typeface="+mj-ea"/>
              </a:rPr>
              <a:t>虽然没有加入中国籍，戴乃迭却一直把中国当成自己的祖国。</a:t>
            </a:r>
            <a:r>
              <a:rPr lang="zh-CN" altLang="zh-CN" sz="1400" dirty="0" smtClean="0">
                <a:solidFill>
                  <a:srgbClr val="FFFFCC"/>
                </a:solidFill>
                <a:latin typeface="+mj-ea"/>
                <a:ea typeface="+mj-ea"/>
              </a:rPr>
              <a:t>戴乃迭会写一笔正楷小字，还能仿《唐人说荟》，用文言写小故事，文字娟秀。</a:t>
            </a:r>
            <a:endParaRPr lang="en-US" altLang="zh-CN" sz="1400" dirty="0" smtClean="0">
              <a:solidFill>
                <a:srgbClr val="FFFFCC"/>
              </a:solidFill>
              <a:latin typeface="+mj-ea"/>
              <a:ea typeface="+mj-ea"/>
            </a:endParaRPr>
          </a:p>
          <a:p>
            <a:pPr>
              <a:lnSpc>
                <a:spcPct val="150000"/>
              </a:lnSpc>
            </a:pPr>
            <a:r>
              <a:rPr lang="en-US" altLang="zh-CN" sz="1400" dirty="0" smtClean="0">
                <a:solidFill>
                  <a:srgbClr val="CC3300"/>
                </a:solidFill>
                <a:latin typeface="+mj-ea"/>
                <a:ea typeface="+mj-ea"/>
              </a:rPr>
              <a:t>    </a:t>
            </a:r>
            <a:r>
              <a:rPr lang="zh-CN" altLang="zh-CN" sz="1400" dirty="0" smtClean="0">
                <a:solidFill>
                  <a:srgbClr val="663300"/>
                </a:solidFill>
                <a:latin typeface="+mj-ea"/>
                <a:ea typeface="+mj-ea"/>
              </a:rPr>
              <a:t>戴乃迭努力把自己融进中国。</a:t>
            </a:r>
            <a:endParaRPr lang="en-US" altLang="zh-CN" sz="1400" dirty="0" smtClean="0">
              <a:solidFill>
                <a:srgbClr val="663300"/>
              </a:solidFill>
              <a:latin typeface="+mj-ea"/>
              <a:ea typeface="+mj-ea"/>
            </a:endParaRPr>
          </a:p>
          <a:p>
            <a:pPr>
              <a:lnSpc>
                <a:spcPct val="150000"/>
              </a:lnSpc>
            </a:pPr>
            <a:r>
              <a:rPr lang="en-US" altLang="zh-CN" sz="1400" dirty="0" smtClean="0">
                <a:solidFill>
                  <a:srgbClr val="663300"/>
                </a:solidFill>
                <a:latin typeface="+mj-ea"/>
                <a:ea typeface="+mj-ea"/>
              </a:rPr>
              <a:t>    </a:t>
            </a:r>
            <a:r>
              <a:rPr lang="zh-CN" altLang="zh-CN" sz="1400" dirty="0" smtClean="0">
                <a:solidFill>
                  <a:srgbClr val="663300"/>
                </a:solidFill>
                <a:latin typeface="+mj-ea"/>
                <a:ea typeface="+mj-ea"/>
              </a:rPr>
              <a:t>大跃进时代，</a:t>
            </a:r>
            <a:r>
              <a:rPr lang="zh-CN" altLang="en-US" sz="1400" dirty="0" smtClean="0">
                <a:solidFill>
                  <a:srgbClr val="663300"/>
                </a:solidFill>
                <a:latin typeface="+mj-ea"/>
                <a:ea typeface="+mj-ea"/>
              </a:rPr>
              <a:t>戴乃迭与丈夫</a:t>
            </a:r>
            <a:r>
              <a:rPr lang="zh-CN" altLang="zh-CN" sz="1400" dirty="0" smtClean="0">
                <a:solidFill>
                  <a:srgbClr val="663300"/>
                </a:solidFill>
                <a:latin typeface="+mj-ea"/>
                <a:ea typeface="+mj-ea"/>
              </a:rPr>
              <a:t>不喊苦战多少昼夜的口号，但在打字机前一干就是十几个小时，是真正的“大跃进”。两个人都觉得尽责任，做工作，就是快乐。</a:t>
            </a:r>
            <a:endParaRPr lang="zh-CN" altLang="en-US" sz="1400" dirty="0" smtClean="0">
              <a:solidFill>
                <a:srgbClr val="663300"/>
              </a:solidFill>
              <a:latin typeface="+mj-ea"/>
              <a:ea typeface="+mj-ea"/>
            </a:endParaRPr>
          </a:p>
          <a:p>
            <a:endParaRPr lang="zh-CN" altLang="en-US" sz="1400" dirty="0">
              <a:solidFill>
                <a:srgbClr val="663300"/>
              </a:solidFill>
            </a:endParaRPr>
          </a:p>
        </p:txBody>
      </p:sp>
      <p:pic>
        <p:nvPicPr>
          <p:cNvPr id="68610" name="Picture 2" descr="C:\Users\wl\AppData\Roaming\360se6\Application\User Data\temp\79.png"/>
          <p:cNvPicPr>
            <a:picLocks noChangeAspect="1" noChangeArrowheads="1"/>
          </p:cNvPicPr>
          <p:nvPr/>
        </p:nvPicPr>
        <p:blipFill>
          <a:blip r:embed="rId3" cstate="screen"/>
          <a:srcRect/>
          <a:stretch>
            <a:fillRect/>
          </a:stretch>
        </p:blipFill>
        <p:spPr bwMode="auto">
          <a:xfrm rot="1332371">
            <a:off x="6811052" y="2869230"/>
            <a:ext cx="1998505" cy="2162023"/>
          </a:xfrm>
          <a:prstGeom prst="rect">
            <a:avLst/>
          </a:prstGeom>
          <a:noFill/>
          <a:effectLst>
            <a:outerShdw blurRad="50800" dist="38100" dir="2700000" sx="103000" sy="103000" algn="tl" rotWithShape="0">
              <a:prstClr val="black">
                <a:alpha val="40000"/>
              </a:prstClr>
            </a:outerShdw>
          </a:effectLst>
        </p:spPr>
      </p:pic>
    </p:spTree>
  </p:cSld>
  <p:clrMapOvr>
    <a:masterClrMapping/>
  </p:clrMapOvr>
  <p:transition spd="slow">
    <p:checker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D:\雄\幻灯片练习\习作\英伦黛玉 绝代美女的中国劫\图片\u=845489486,3924126176&amp;fm=23&amp;gp=0.jpg"/>
          <p:cNvPicPr>
            <a:picLocks noChangeAspect="1" noChangeArrowheads="1"/>
          </p:cNvPicPr>
          <p:nvPr/>
        </p:nvPicPr>
        <p:blipFill>
          <a:blip r:embed="rId2" cstate="screen"/>
          <a:srcRect/>
          <a:stretch>
            <a:fillRect/>
          </a:stretch>
        </p:blipFill>
        <p:spPr bwMode="auto">
          <a:xfrm>
            <a:off x="6228184" y="627534"/>
            <a:ext cx="1893091" cy="3672409"/>
          </a:xfrm>
          <a:prstGeom prst="rect">
            <a:avLst/>
          </a:prstGeom>
          <a:noFill/>
          <a:effectLst>
            <a:outerShdw blurRad="50800" dist="38100" dir="2700000" sx="102000" sy="102000" algn="tl" rotWithShape="0">
              <a:prstClr val="black">
                <a:alpha val="40000"/>
              </a:prstClr>
            </a:outerShdw>
          </a:effectLst>
        </p:spPr>
      </p:pic>
      <p:pic>
        <p:nvPicPr>
          <p:cNvPr id="16386" name="Picture 2" descr="C:\Users\wl\AppData\Roaming\360se6\Application\User Data\temp\u=3600421498,3311433486&amp;fm=56.jpg"/>
          <p:cNvPicPr>
            <a:picLocks noChangeAspect="1" noChangeArrowheads="1"/>
          </p:cNvPicPr>
          <p:nvPr/>
        </p:nvPicPr>
        <p:blipFill>
          <a:blip r:embed="rId3" cstate="screen"/>
          <a:srcRect/>
          <a:stretch>
            <a:fillRect/>
          </a:stretch>
        </p:blipFill>
        <p:spPr bwMode="auto">
          <a:xfrm>
            <a:off x="755576" y="2139702"/>
            <a:ext cx="3744416" cy="2808313"/>
          </a:xfrm>
          <a:prstGeom prst="rect">
            <a:avLst/>
          </a:prstGeom>
          <a:noFill/>
          <a:effectLst>
            <a:softEdge rad="317500"/>
          </a:effectLst>
        </p:spPr>
      </p:pic>
      <p:sp>
        <p:nvSpPr>
          <p:cNvPr id="4" name="矩形 3"/>
          <p:cNvSpPr/>
          <p:nvPr/>
        </p:nvSpPr>
        <p:spPr>
          <a:xfrm>
            <a:off x="899592" y="483518"/>
            <a:ext cx="5040560" cy="2400657"/>
          </a:xfrm>
          <a:prstGeom prst="rect">
            <a:avLst/>
          </a:prstGeom>
        </p:spPr>
        <p:txBody>
          <a:bodyPr wrap="square">
            <a:spAutoFit/>
          </a:bodyPr>
          <a:lstStyle/>
          <a:p>
            <a:pPr>
              <a:lnSpc>
                <a:spcPct val="150000"/>
              </a:lnSpc>
            </a:pPr>
            <a:r>
              <a:rPr lang="en-US" altLang="zh-CN" sz="1200" dirty="0" smtClean="0">
                <a:solidFill>
                  <a:srgbClr val="660033"/>
                </a:solidFill>
                <a:latin typeface="黑体" pitchFamily="49" charset="-122"/>
                <a:ea typeface="黑体" pitchFamily="49" charset="-122"/>
              </a:rPr>
              <a:t>    </a:t>
            </a:r>
            <a:r>
              <a:rPr lang="zh-CN" altLang="zh-CN" sz="1600" dirty="0" smtClean="0">
                <a:solidFill>
                  <a:srgbClr val="663300"/>
                </a:solidFill>
                <a:latin typeface="黑体" pitchFamily="49" charset="-122"/>
                <a:ea typeface="黑体" pitchFamily="49" charset="-122"/>
              </a:rPr>
              <a:t>戴乃迭以翻译为主，兼及写作、编辑等其他方式，向英语世界介绍中国文学的活动始于</a:t>
            </a:r>
            <a:r>
              <a:rPr lang="en-US" altLang="zh-CN" sz="1600" dirty="0" smtClean="0">
                <a:solidFill>
                  <a:srgbClr val="663300"/>
                </a:solidFill>
                <a:latin typeface="黑体" pitchFamily="49" charset="-122"/>
                <a:ea typeface="黑体" pitchFamily="49" charset="-122"/>
              </a:rPr>
              <a:t>20</a:t>
            </a:r>
            <a:r>
              <a:rPr lang="zh-CN" altLang="zh-CN" sz="1600" dirty="0" smtClean="0">
                <a:solidFill>
                  <a:srgbClr val="663300"/>
                </a:solidFill>
                <a:latin typeface="黑体" pitchFamily="49" charset="-122"/>
                <a:ea typeface="黑体" pitchFamily="49" charset="-122"/>
              </a:rPr>
              <a:t>世纪</a:t>
            </a:r>
            <a:r>
              <a:rPr lang="en-US" altLang="zh-CN" sz="1600" dirty="0" smtClean="0">
                <a:solidFill>
                  <a:srgbClr val="663300"/>
                </a:solidFill>
                <a:latin typeface="黑体" pitchFamily="49" charset="-122"/>
                <a:ea typeface="黑体" pitchFamily="49" charset="-122"/>
              </a:rPr>
              <a:t>30</a:t>
            </a:r>
            <a:r>
              <a:rPr lang="zh-CN" altLang="zh-CN" sz="1600" dirty="0" smtClean="0">
                <a:solidFill>
                  <a:srgbClr val="663300"/>
                </a:solidFill>
                <a:latin typeface="黑体" pitchFamily="49" charset="-122"/>
                <a:ea typeface="黑体" pitchFamily="49" charset="-122"/>
              </a:rPr>
              <a:t>年代末，至</a:t>
            </a:r>
            <a:r>
              <a:rPr lang="en-US" altLang="zh-CN" sz="1600" dirty="0" smtClean="0">
                <a:solidFill>
                  <a:srgbClr val="663300"/>
                </a:solidFill>
                <a:latin typeface="黑体" pitchFamily="49" charset="-122"/>
                <a:ea typeface="黑体" pitchFamily="49" charset="-122"/>
              </a:rPr>
              <a:t>80</a:t>
            </a:r>
            <a:r>
              <a:rPr lang="zh-CN" altLang="zh-CN" sz="1600" dirty="0" smtClean="0">
                <a:solidFill>
                  <a:srgbClr val="663300"/>
                </a:solidFill>
                <a:latin typeface="黑体" pitchFamily="49" charset="-122"/>
                <a:ea typeface="黑体" pitchFamily="49" charset="-122"/>
              </a:rPr>
              <a:t>年代末为止，持续了半个世纪。</a:t>
            </a:r>
            <a:endParaRPr lang="en-US" altLang="zh-CN" sz="1600" dirty="0" smtClean="0">
              <a:solidFill>
                <a:srgbClr val="663300"/>
              </a:solidFill>
              <a:latin typeface="黑体" pitchFamily="49" charset="-122"/>
              <a:ea typeface="黑体" pitchFamily="49" charset="-122"/>
            </a:endParaRPr>
          </a:p>
          <a:p>
            <a:pPr lvl="0">
              <a:lnSpc>
                <a:spcPct val="150000"/>
              </a:lnSpc>
            </a:pPr>
            <a:r>
              <a:rPr lang="en-US" altLang="zh-CN" sz="1200" b="1" dirty="0" smtClean="0">
                <a:solidFill>
                  <a:srgbClr val="CC3300"/>
                </a:solidFill>
                <a:latin typeface="黑体" pitchFamily="49" charset="-122"/>
                <a:ea typeface="黑体" pitchFamily="49" charset="-122"/>
                <a:cs typeface="宋体" pitchFamily="2" charset="-122"/>
              </a:rPr>
              <a:t>    </a:t>
            </a:r>
            <a:r>
              <a:rPr lang="en-US" altLang="zh-CN" sz="1600" b="1" dirty="0" smtClean="0">
                <a:solidFill>
                  <a:srgbClr val="663300"/>
                </a:solidFill>
                <a:latin typeface="黑体" pitchFamily="49" charset="-122"/>
                <a:ea typeface="黑体" pitchFamily="49" charset="-122"/>
                <a:cs typeface="宋体" pitchFamily="2" charset="-122"/>
              </a:rPr>
              <a:t>30</a:t>
            </a:r>
            <a:r>
              <a:rPr lang="zh-CN" altLang="en-US" sz="1600" b="1" dirty="0" smtClean="0">
                <a:solidFill>
                  <a:srgbClr val="663300"/>
                </a:solidFill>
                <a:latin typeface="黑体" pitchFamily="49" charset="-122"/>
                <a:ea typeface="黑体" pitchFamily="49" charset="-122"/>
                <a:cs typeface="宋体" pitchFamily="2" charset="-122"/>
              </a:rPr>
              <a:t>年代末，</a:t>
            </a:r>
            <a:r>
              <a:rPr lang="zh-CN" altLang="en-US" sz="1200" dirty="0" smtClean="0">
                <a:solidFill>
                  <a:srgbClr val="FFFFCC"/>
                </a:solidFill>
                <a:latin typeface="黑体" pitchFamily="49" charset="-122"/>
                <a:ea typeface="黑体" pitchFamily="49" charset="-122"/>
                <a:cs typeface="宋体" pitchFamily="2" charset="-122"/>
              </a:rPr>
              <a:t>还在牛津求学时期，除了</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离骚</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，戴乃迭与杨宪益还译出了</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九歌</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与</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招魂</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。值得一提的是，他们这时还译出了</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阿</a:t>
            </a:r>
            <a:r>
              <a:rPr lang="en-US" altLang="zh-CN" sz="1200" dirty="0" smtClean="0">
                <a:solidFill>
                  <a:srgbClr val="FFFFCC"/>
                </a:solidFill>
                <a:latin typeface="黑体" pitchFamily="49" charset="-122"/>
                <a:ea typeface="黑体" pitchFamily="49" charset="-122"/>
                <a:cs typeface="宋体" pitchFamily="2" charset="-122"/>
              </a:rPr>
              <a:t>Q</a:t>
            </a:r>
            <a:r>
              <a:rPr lang="zh-CN" altLang="en-US" sz="1200" dirty="0" smtClean="0">
                <a:solidFill>
                  <a:srgbClr val="FFFFCC"/>
                </a:solidFill>
                <a:latin typeface="黑体" pitchFamily="49" charset="-122"/>
                <a:ea typeface="黑体" pitchFamily="49" charset="-122"/>
                <a:cs typeface="宋体" pitchFamily="2" charset="-122"/>
              </a:rPr>
              <a:t>正传</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与</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野草</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的部分篇章。这样，从最初的尝试起，他们</a:t>
            </a:r>
            <a:endParaRPr lang="en-US" altLang="zh-CN" sz="1200" dirty="0" smtClean="0">
              <a:solidFill>
                <a:srgbClr val="FFFFCC"/>
              </a:solidFill>
              <a:latin typeface="黑体" pitchFamily="49" charset="-122"/>
              <a:ea typeface="黑体" pitchFamily="49" charset="-122"/>
              <a:cs typeface="宋体" pitchFamily="2" charset="-122"/>
            </a:endParaRPr>
          </a:p>
          <a:p>
            <a:pPr lvl="0">
              <a:lnSpc>
                <a:spcPct val="150000"/>
              </a:lnSpc>
            </a:pPr>
            <a:r>
              <a:rPr lang="en-US" altLang="zh-CN" sz="1200" dirty="0" smtClean="0">
                <a:solidFill>
                  <a:srgbClr val="FFFFCC"/>
                </a:solidFill>
                <a:latin typeface="黑体" pitchFamily="49" charset="-122"/>
                <a:ea typeface="黑体" pitchFamily="49" charset="-122"/>
                <a:cs typeface="宋体" pitchFamily="2" charset="-122"/>
              </a:rPr>
              <a:t>                    </a:t>
            </a:r>
            <a:r>
              <a:rPr lang="zh-CN" altLang="en-US" sz="1200" dirty="0" smtClean="0">
                <a:solidFill>
                  <a:srgbClr val="FFFFCC"/>
                </a:solidFill>
                <a:latin typeface="黑体" pitchFamily="49" charset="-122"/>
                <a:ea typeface="黑体" pitchFamily="49" charset="-122"/>
                <a:cs typeface="宋体" pitchFamily="2" charset="-122"/>
              </a:rPr>
              <a:t>的译介对象即已带上古今兼备的特色。</a:t>
            </a:r>
            <a:endParaRPr lang="zh-CN" altLang="en-US" sz="1200" dirty="0">
              <a:solidFill>
                <a:srgbClr val="FFFFCC"/>
              </a:solidFill>
              <a:latin typeface="黑体" pitchFamily="49" charset="-122"/>
              <a:ea typeface="黑体" pitchFamily="49" charset="-122"/>
            </a:endParaRPr>
          </a:p>
        </p:txBody>
      </p:sp>
      <p:pic>
        <p:nvPicPr>
          <p:cNvPr id="5" name="Picture 2" descr="D:\雄\幻灯片练习\习作\英伦黛玉 绝代美女的中国劫\图片\27.png"/>
          <p:cNvPicPr>
            <a:picLocks noChangeAspect="1" noChangeArrowheads="1"/>
          </p:cNvPicPr>
          <p:nvPr/>
        </p:nvPicPr>
        <p:blipFill>
          <a:blip r:embed="rId4" cstate="screen"/>
          <a:srcRect/>
          <a:stretch>
            <a:fillRect/>
          </a:stretch>
        </p:blipFill>
        <p:spPr bwMode="auto">
          <a:xfrm rot="18857531">
            <a:off x="5307023" y="2778955"/>
            <a:ext cx="1370370" cy="2832512"/>
          </a:xfrm>
          <a:prstGeom prst="rect">
            <a:avLst/>
          </a:prstGeom>
          <a:noFill/>
          <a:effectLst>
            <a:outerShdw blurRad="50800" dist="38100" dir="8100000" sx="102000" sy="102000" algn="tr" rotWithShape="0">
              <a:prstClr val="black">
                <a:alpha val="40000"/>
              </a:prstClr>
            </a:outerShdw>
          </a:effectLst>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wedge">
                                      <p:cBhvr>
                                        <p:cTn id="7" dur="2000"/>
                                        <p:tgtEl>
                                          <p:spTgt spid="26626"/>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067944" y="1203598"/>
            <a:ext cx="3744416" cy="1431161"/>
          </a:xfrm>
          <a:prstGeom prst="rect">
            <a:avLst/>
          </a:prstGeom>
        </p:spPr>
        <p:txBody>
          <a:bodyPr wrap="square">
            <a:spAutoFit/>
          </a:bodyPr>
          <a:lstStyle/>
          <a:p>
            <a:pPr>
              <a:lnSpc>
                <a:spcPct val="150000"/>
              </a:lnSpc>
            </a:pPr>
            <a:r>
              <a:rPr lang="en-US" altLang="zh-CN" sz="1600" b="1" dirty="0" smtClean="0">
                <a:solidFill>
                  <a:srgbClr val="CC3300"/>
                </a:solidFill>
                <a:latin typeface="+mj-ea"/>
                <a:ea typeface="+mj-ea"/>
              </a:rPr>
              <a:t>    </a:t>
            </a:r>
            <a:r>
              <a:rPr lang="en-US" altLang="zh-CN" sz="1600" b="1" dirty="0" smtClean="0">
                <a:solidFill>
                  <a:srgbClr val="663300"/>
                </a:solidFill>
                <a:latin typeface="+mj-ea"/>
                <a:ea typeface="+mj-ea"/>
              </a:rPr>
              <a:t>40</a:t>
            </a:r>
            <a:r>
              <a:rPr lang="zh-CN" altLang="zh-CN" sz="1600" b="1" dirty="0" smtClean="0">
                <a:solidFill>
                  <a:srgbClr val="663300"/>
                </a:solidFill>
                <a:latin typeface="+mj-ea"/>
                <a:ea typeface="+mj-ea"/>
              </a:rPr>
              <a:t>年代初</a:t>
            </a:r>
            <a:r>
              <a:rPr lang="zh-CN" altLang="zh-CN" sz="1400" dirty="0" smtClean="0">
                <a:solidFill>
                  <a:srgbClr val="663300"/>
                </a:solidFill>
                <a:latin typeface="+mj-ea"/>
                <a:ea typeface="+mj-ea"/>
              </a:rPr>
              <a:t>，</a:t>
            </a:r>
            <a:r>
              <a:rPr lang="zh-CN" altLang="zh-CN" sz="1400" dirty="0" smtClean="0">
                <a:solidFill>
                  <a:srgbClr val="FFFFCC"/>
                </a:solidFill>
                <a:latin typeface="+mj-ea"/>
                <a:ea typeface="+mj-ea"/>
              </a:rPr>
              <a:t>戴乃迭到中国之后，先在几所高校执教。业余时间里，仍继续着将中国文学译为英文的努力。当时的主要译作是鲁迅与周作人的一些作品。</a:t>
            </a:r>
            <a:endParaRPr lang="zh-CN" altLang="en-US" sz="1400" dirty="0">
              <a:solidFill>
                <a:srgbClr val="FFFFCC"/>
              </a:solidFill>
              <a:latin typeface="+mj-ea"/>
              <a:ea typeface="+mj-ea"/>
            </a:endParaRPr>
          </a:p>
        </p:txBody>
      </p:sp>
      <p:pic>
        <p:nvPicPr>
          <p:cNvPr id="4" name="Picture 2" descr="C:\Users\wl\AppData\Roaming\360se6\Application\User Data\temp\u=3804518858,4180799065&amp;fm=23&amp;gp=0.jpg"/>
          <p:cNvPicPr>
            <a:picLocks noChangeAspect="1" noChangeArrowheads="1"/>
          </p:cNvPicPr>
          <p:nvPr/>
        </p:nvPicPr>
        <p:blipFill>
          <a:blip r:embed="rId2" cstate="screen">
            <a:duotone>
              <a:prstClr val="black"/>
              <a:srgbClr val="D9C3A5">
                <a:tint val="50000"/>
                <a:satMod val="180000"/>
              </a:srgbClr>
            </a:duotone>
          </a:blip>
          <a:srcRect/>
          <a:stretch>
            <a:fillRect/>
          </a:stretch>
        </p:blipFill>
        <p:spPr bwMode="auto">
          <a:xfrm>
            <a:off x="1331640" y="915566"/>
            <a:ext cx="2192016" cy="3079783"/>
          </a:xfrm>
          <a:prstGeom prst="rect">
            <a:avLst/>
          </a:prstGeom>
          <a:noFill/>
          <a:ln w="127000" cmpd="thickThin">
            <a:solidFill>
              <a:srgbClr val="FFFFCC"/>
            </a:solidFill>
            <a:miter lim="800000"/>
          </a:ln>
          <a:effectLst>
            <a:outerShdw blurRad="50800" dist="38100" dir="8100000" sx="103000" sy="103000" algn="tr" rotWithShape="0">
              <a:prstClr val="black">
                <a:alpha val="40000"/>
              </a:prstClr>
            </a:outerShdw>
          </a:effectLst>
        </p:spPr>
      </p:pic>
      <p:pic>
        <p:nvPicPr>
          <p:cNvPr id="68610" name="Picture 2" descr="D:\雄\幻灯片练习\习作\英伦黛玉 绝代美女的中国劫\图片\05.png"/>
          <p:cNvPicPr>
            <a:picLocks noChangeAspect="1" noChangeArrowheads="1"/>
          </p:cNvPicPr>
          <p:nvPr/>
        </p:nvPicPr>
        <p:blipFill>
          <a:blip r:embed="rId3" cstate="screen"/>
          <a:srcRect/>
          <a:stretch>
            <a:fillRect/>
          </a:stretch>
        </p:blipFill>
        <p:spPr bwMode="auto">
          <a:xfrm rot="2190368">
            <a:off x="487166" y="2626868"/>
            <a:ext cx="2443762" cy="2443762"/>
          </a:xfrm>
          <a:prstGeom prst="rect">
            <a:avLst/>
          </a:prstGeom>
          <a:noFill/>
          <a:effectLst>
            <a:outerShdw blurRad="50800" dist="38100" dir="8100000" sx="103000" sy="103000" algn="tr" rotWithShape="0">
              <a:prstClr val="black">
                <a:alpha val="40000"/>
              </a:prstClr>
            </a:outerShdw>
          </a:effectLst>
        </p:spPr>
      </p:pic>
    </p:spTree>
  </p:cSld>
  <p:clrMapOvr>
    <a:masterClrMapping/>
  </p:clrMapOvr>
  <p:transition spd="slow">
    <p:wheel spokes="2"/>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932040" y="915566"/>
            <a:ext cx="3312368" cy="3323987"/>
          </a:xfrm>
          <a:prstGeom prst="rect">
            <a:avLst/>
          </a:prstGeom>
        </p:spPr>
        <p:txBody>
          <a:bodyPr wrap="square">
            <a:spAutoFit/>
          </a:bodyPr>
          <a:lstStyle/>
          <a:p>
            <a:pPr>
              <a:lnSpc>
                <a:spcPct val="150000"/>
              </a:lnSpc>
            </a:pPr>
            <a:r>
              <a:rPr lang="en-US" altLang="zh-CN" sz="1400" dirty="0" smtClean="0">
                <a:solidFill>
                  <a:srgbClr val="002060"/>
                </a:solidFill>
                <a:latin typeface="+mj-ea"/>
                <a:ea typeface="+mj-ea"/>
              </a:rPr>
              <a:t>    </a:t>
            </a:r>
            <a:r>
              <a:rPr lang="zh-CN" altLang="zh-CN" sz="1400" dirty="0" smtClean="0">
                <a:solidFill>
                  <a:srgbClr val="FFFFCC"/>
                </a:solidFill>
                <a:latin typeface="+mj-ea"/>
                <a:ea typeface="+mj-ea"/>
              </a:rPr>
              <a:t>工作之余，他们还合力译出了</a:t>
            </a:r>
            <a:r>
              <a:rPr lang="zh-CN" altLang="zh-CN" sz="1400" dirty="0" smtClean="0">
                <a:solidFill>
                  <a:srgbClr val="663300"/>
                </a:solidFill>
                <a:latin typeface="+mj-ea"/>
                <a:ea typeface="+mj-ea"/>
              </a:rPr>
              <a:t>晚清小说《老残游记》，大部分陶渊明的诗</a:t>
            </a:r>
            <a:r>
              <a:rPr lang="en-US" altLang="zh-CN" sz="1400" dirty="0" smtClean="0">
                <a:solidFill>
                  <a:srgbClr val="663300"/>
                </a:solidFill>
                <a:latin typeface="+mj-ea"/>
                <a:ea typeface="+mj-ea"/>
              </a:rPr>
              <a:t>,</a:t>
            </a:r>
            <a:r>
              <a:rPr lang="zh-CN" altLang="zh-CN" sz="1400" dirty="0" smtClean="0">
                <a:solidFill>
                  <a:srgbClr val="663300"/>
                </a:solidFill>
                <a:latin typeface="+mj-ea"/>
                <a:ea typeface="+mj-ea"/>
              </a:rPr>
              <a:t>一些温庭筠的词，唐代敦煌变文《燕子赋》和《维摩诘所述经变文》</a:t>
            </a:r>
            <a:r>
              <a:rPr lang="zh-CN" altLang="en-US" sz="1400" dirty="0" smtClean="0">
                <a:solidFill>
                  <a:srgbClr val="663300"/>
                </a:solidFill>
                <a:latin typeface="+mj-ea"/>
                <a:ea typeface="+mj-ea"/>
              </a:rPr>
              <a:t>等。</a:t>
            </a:r>
            <a:r>
              <a:rPr lang="zh-CN" altLang="zh-CN" sz="1400" dirty="0" smtClean="0">
                <a:solidFill>
                  <a:srgbClr val="663300"/>
                </a:solidFill>
                <a:latin typeface="+mj-ea"/>
                <a:ea typeface="+mj-ea"/>
              </a:rPr>
              <a:t>还有一首苗族创世诗、一部中国戏剧简史。另外，他们还翻译了一些现代文学作品，其中包括</a:t>
            </a:r>
            <a:r>
              <a:rPr lang="en-US" altLang="zh-CN" sz="1400" dirty="0" smtClean="0">
                <a:solidFill>
                  <a:srgbClr val="663300"/>
                </a:solidFill>
                <a:latin typeface="+mj-ea"/>
                <a:ea typeface="+mj-ea"/>
              </a:rPr>
              <a:t>“</a:t>
            </a:r>
            <a:r>
              <a:rPr lang="zh-CN" altLang="zh-CN" sz="1400" dirty="0" smtClean="0">
                <a:solidFill>
                  <a:srgbClr val="663300"/>
                </a:solidFill>
                <a:latin typeface="+mj-ea"/>
                <a:ea typeface="+mj-ea"/>
              </a:rPr>
              <a:t>鲁迅的《朝花夕拾》、《呐喊》、《彷徨》，艾青与田间的一些诗作，郭沫若的剧本《屈原》</a:t>
            </a:r>
            <a:r>
              <a:rPr lang="en-US" altLang="zh-CN" sz="1400" dirty="0" smtClean="0">
                <a:solidFill>
                  <a:srgbClr val="663300"/>
                </a:solidFill>
                <a:latin typeface="+mj-ea"/>
                <a:ea typeface="+mj-ea"/>
              </a:rPr>
              <a:t>,</a:t>
            </a:r>
            <a:r>
              <a:rPr lang="zh-CN" altLang="zh-CN" sz="1400" dirty="0" smtClean="0">
                <a:solidFill>
                  <a:srgbClr val="663300"/>
                </a:solidFill>
                <a:latin typeface="+mj-ea"/>
                <a:ea typeface="+mj-ea"/>
              </a:rPr>
              <a:t>阳翰笙的剧本《天国春秋》等</a:t>
            </a:r>
            <a:endParaRPr lang="zh-CN" altLang="en-US" sz="1400" dirty="0">
              <a:solidFill>
                <a:srgbClr val="663300"/>
              </a:solidFill>
              <a:latin typeface="+mj-ea"/>
              <a:ea typeface="+mj-ea"/>
            </a:endParaRPr>
          </a:p>
        </p:txBody>
      </p:sp>
      <p:pic>
        <p:nvPicPr>
          <p:cNvPr id="49154" name="Picture 2" descr="C:\Users\wl\AppData\Roaming\360se6\Application\User Data\temp\u=3804518858,4180799065&amp;fm=23&amp;gp=0.jpg"/>
          <p:cNvPicPr>
            <a:picLocks noChangeAspect="1" noChangeArrowheads="1"/>
          </p:cNvPicPr>
          <p:nvPr/>
        </p:nvPicPr>
        <p:blipFill>
          <a:blip r:embed="rId2" cstate="screen">
            <a:duotone>
              <a:prstClr val="black"/>
              <a:srgbClr val="D9C3A5">
                <a:tint val="50000"/>
                <a:satMod val="180000"/>
              </a:srgbClr>
            </a:duotone>
          </a:blip>
          <a:srcRect/>
          <a:stretch>
            <a:fillRect/>
          </a:stretch>
        </p:blipFill>
        <p:spPr bwMode="auto">
          <a:xfrm>
            <a:off x="1115616" y="699542"/>
            <a:ext cx="3312368" cy="2326939"/>
          </a:xfrm>
          <a:prstGeom prst="rect">
            <a:avLst/>
          </a:prstGeom>
          <a:noFill/>
          <a:effectLst>
            <a:outerShdw blurRad="50800" dist="38100" dir="8100000" sx="103000" sy="103000" algn="tr" rotWithShape="0">
              <a:prstClr val="black">
                <a:alpha val="40000"/>
              </a:prstClr>
            </a:outerShdw>
            <a:reflection blurRad="6350" stA="50000" endA="275" endPos="40000" dist="101600" dir="5400000" sy="-100000" algn="bl" rotWithShape="0"/>
          </a:effectLst>
          <a:scene3d>
            <a:camera prst="perspectiveRight"/>
            <a:lightRig rig="threePt" dir="t"/>
          </a:scene3d>
          <a:sp3d>
            <a:bevelT prst="slope"/>
            <a:bevelB w="165100" prst="coolSlant"/>
          </a:sp3d>
        </p:spPr>
      </p:pic>
      <p:sp>
        <p:nvSpPr>
          <p:cNvPr id="4" name="矩形 3"/>
          <p:cNvSpPr/>
          <p:nvPr/>
        </p:nvSpPr>
        <p:spPr>
          <a:xfrm>
            <a:off x="1187624" y="3363838"/>
            <a:ext cx="3384376" cy="1431161"/>
          </a:xfrm>
          <a:prstGeom prst="rect">
            <a:avLst/>
          </a:prstGeom>
        </p:spPr>
        <p:txBody>
          <a:bodyPr wrap="square">
            <a:spAutoFit/>
          </a:bodyPr>
          <a:lstStyle/>
          <a:p>
            <a:pPr>
              <a:lnSpc>
                <a:spcPct val="150000"/>
              </a:lnSpc>
            </a:pPr>
            <a:r>
              <a:rPr lang="zh-CN" altLang="zh-CN" sz="1600" b="1" dirty="0" smtClean="0">
                <a:solidFill>
                  <a:srgbClr val="663300"/>
                </a:solidFill>
                <a:latin typeface="+mj-ea"/>
                <a:ea typeface="+mj-ea"/>
              </a:rPr>
              <a:t>在</a:t>
            </a:r>
            <a:r>
              <a:rPr lang="en-US" altLang="zh-CN" sz="1600" b="1" dirty="0" smtClean="0">
                <a:solidFill>
                  <a:srgbClr val="663300"/>
                </a:solidFill>
                <a:latin typeface="+mj-ea"/>
                <a:ea typeface="+mj-ea"/>
              </a:rPr>
              <a:t>40</a:t>
            </a:r>
            <a:r>
              <a:rPr lang="zh-CN" altLang="zh-CN" sz="1600" b="1" dirty="0" smtClean="0">
                <a:solidFill>
                  <a:srgbClr val="663300"/>
                </a:solidFill>
                <a:latin typeface="+mj-ea"/>
                <a:ea typeface="+mj-ea"/>
              </a:rPr>
              <a:t>年代中后期</a:t>
            </a:r>
            <a:r>
              <a:rPr lang="zh-CN" altLang="zh-CN" sz="1400" dirty="0" smtClean="0">
                <a:solidFill>
                  <a:srgbClr val="FFFFCC"/>
                </a:solidFill>
                <a:latin typeface="+mj-ea"/>
                <a:ea typeface="+mj-ea"/>
              </a:rPr>
              <a:t>战乱频仍的大环境下，戴乃迭与杨宪益经过七八年时间的努力，译出了《资治通鉴》从战国到西汉末期的部分。</a:t>
            </a:r>
            <a:endParaRPr lang="zh-CN" altLang="en-US" sz="1400" dirty="0">
              <a:solidFill>
                <a:srgbClr val="FFFFCC"/>
              </a:solidFill>
              <a:latin typeface="+mj-ea"/>
              <a:ea typeface="+mj-ea"/>
            </a:endParaRPr>
          </a:p>
        </p:txBody>
      </p:sp>
      <p:pic>
        <p:nvPicPr>
          <p:cNvPr id="65538" name="Picture 2" descr="D:\雄\幻灯片练习\习作\英伦黛玉 绝代美女的中国劫\图片\79.png"/>
          <p:cNvPicPr>
            <a:picLocks noChangeAspect="1" noChangeArrowheads="1"/>
          </p:cNvPicPr>
          <p:nvPr/>
        </p:nvPicPr>
        <p:blipFill>
          <a:blip r:embed="rId3" cstate="screen">
            <a:duotone>
              <a:prstClr val="black"/>
              <a:srgbClr val="D9C3A5">
                <a:tint val="50000"/>
                <a:satMod val="180000"/>
              </a:srgbClr>
            </a:duotone>
            <a:lum contrast="20000"/>
          </a:blip>
          <a:srcRect/>
          <a:stretch>
            <a:fillRect/>
          </a:stretch>
        </p:blipFill>
        <p:spPr bwMode="auto">
          <a:xfrm rot="6181196">
            <a:off x="357167" y="1885309"/>
            <a:ext cx="1780269" cy="1780269"/>
          </a:xfrm>
          <a:prstGeom prst="rect">
            <a:avLst/>
          </a:prstGeom>
          <a:noFill/>
          <a:effectLst>
            <a:outerShdw blurRad="50800" dist="38100" dir="8100000" sx="103000" sy="103000" algn="tr" rotWithShape="0">
              <a:prstClr val="black">
                <a:alpha val="40000"/>
              </a:prstClr>
            </a:outerShdw>
          </a:effectLst>
        </p:spPr>
      </p:pic>
    </p:spTree>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D:\雄\幻灯片练习\素材\花边\u=3440221677,582637071&amp;fm=23&amp;gp=0.jpg"/>
          <p:cNvPicPr>
            <a:picLocks noChangeAspect="1" noChangeArrowheads="1"/>
          </p:cNvPicPr>
          <p:nvPr/>
        </p:nvPicPr>
        <p:blipFill>
          <a:blip r:embed="rId2" cstate="screen"/>
          <a:srcRect/>
          <a:stretch>
            <a:fillRect/>
          </a:stretch>
        </p:blipFill>
        <p:spPr bwMode="auto">
          <a:xfrm rot="1305330">
            <a:off x="5761534" y="3666895"/>
            <a:ext cx="605440" cy="706739"/>
          </a:xfrm>
          <a:prstGeom prst="rect">
            <a:avLst/>
          </a:prstGeom>
          <a:noFill/>
          <a:effectLst>
            <a:outerShdw blurRad="50800" dist="38100" dir="8100000" sx="103000" sy="103000" algn="tr" rotWithShape="0">
              <a:prstClr val="black">
                <a:alpha val="40000"/>
              </a:prstClr>
            </a:outerShdw>
          </a:effectLst>
        </p:spPr>
      </p:pic>
      <p:pic>
        <p:nvPicPr>
          <p:cNvPr id="66561" name="Picture 1" descr="D:\雄\幻灯片练习\习作\英伦黛玉 绝代美女的中国劫\图片\20111124182044653750.png"/>
          <p:cNvPicPr>
            <a:picLocks noChangeAspect="1" noChangeArrowheads="1"/>
          </p:cNvPicPr>
          <p:nvPr/>
        </p:nvPicPr>
        <p:blipFill>
          <a:blip r:embed="rId3" cstate="screen"/>
          <a:srcRect/>
          <a:stretch>
            <a:fillRect/>
          </a:stretch>
        </p:blipFill>
        <p:spPr bwMode="auto">
          <a:xfrm>
            <a:off x="4499992" y="3795886"/>
            <a:ext cx="720080" cy="720080"/>
          </a:xfrm>
          <a:prstGeom prst="rect">
            <a:avLst/>
          </a:prstGeom>
          <a:noFill/>
        </p:spPr>
      </p:pic>
      <p:pic>
        <p:nvPicPr>
          <p:cNvPr id="66566" name="Picture 6" descr="D:\雄\幻灯片练习\习作\英伦黛玉 绝代美女的中国劫\图片\20111124182041885970.png"/>
          <p:cNvPicPr>
            <a:picLocks noChangeAspect="1" noChangeArrowheads="1"/>
          </p:cNvPicPr>
          <p:nvPr/>
        </p:nvPicPr>
        <p:blipFill>
          <a:blip r:embed="rId4" cstate="screen"/>
          <a:srcRect/>
          <a:stretch>
            <a:fillRect/>
          </a:stretch>
        </p:blipFill>
        <p:spPr bwMode="auto">
          <a:xfrm rot="444260">
            <a:off x="5148064" y="3651870"/>
            <a:ext cx="576064" cy="576064"/>
          </a:xfrm>
          <a:prstGeom prst="rect">
            <a:avLst/>
          </a:prstGeom>
          <a:noFill/>
          <a:effectLst>
            <a:outerShdw blurRad="50800" dist="38100" dir="8100000" sx="103000" sy="103000" algn="tr" rotWithShape="0">
              <a:prstClr val="black">
                <a:alpha val="40000"/>
              </a:prstClr>
            </a:outerShdw>
          </a:effectLst>
        </p:spPr>
      </p:pic>
      <p:pic>
        <p:nvPicPr>
          <p:cNvPr id="66567" name="Picture 7" descr="D:\雄\幻灯片练习\习作\英伦黛玉 绝代美女的中国劫\图片\20111124182042097190.png"/>
          <p:cNvPicPr>
            <a:picLocks noChangeAspect="1" noChangeArrowheads="1"/>
          </p:cNvPicPr>
          <p:nvPr/>
        </p:nvPicPr>
        <p:blipFill>
          <a:blip r:embed="rId5" cstate="screen"/>
          <a:srcRect/>
          <a:stretch>
            <a:fillRect/>
          </a:stretch>
        </p:blipFill>
        <p:spPr bwMode="auto">
          <a:xfrm>
            <a:off x="3779912" y="3579862"/>
            <a:ext cx="648072" cy="648072"/>
          </a:xfrm>
          <a:prstGeom prst="rect">
            <a:avLst/>
          </a:prstGeom>
          <a:noFill/>
        </p:spPr>
      </p:pic>
      <p:pic>
        <p:nvPicPr>
          <p:cNvPr id="66562" name="Picture 2" descr="D:\雄\幻灯片练习\习作\英伦黛玉 绝代美女的中国劫\图片\20111124182036219310.png"/>
          <p:cNvPicPr>
            <a:picLocks noChangeAspect="1" noChangeArrowheads="1"/>
          </p:cNvPicPr>
          <p:nvPr/>
        </p:nvPicPr>
        <p:blipFill>
          <a:blip r:embed="rId6" cstate="screen"/>
          <a:srcRect/>
          <a:stretch>
            <a:fillRect/>
          </a:stretch>
        </p:blipFill>
        <p:spPr bwMode="auto">
          <a:xfrm>
            <a:off x="7092280" y="3579862"/>
            <a:ext cx="432048" cy="432048"/>
          </a:xfrm>
          <a:prstGeom prst="rect">
            <a:avLst/>
          </a:prstGeom>
          <a:noFill/>
          <a:effectLst>
            <a:outerShdw blurRad="50800" dist="38100" dir="2700000" sx="103000" sy="103000" algn="tl" rotWithShape="0">
              <a:prstClr val="black">
                <a:alpha val="40000"/>
              </a:prstClr>
            </a:outerShdw>
          </a:effectLst>
        </p:spPr>
      </p:pic>
      <p:sp>
        <p:nvSpPr>
          <p:cNvPr id="2" name="矩形 1"/>
          <p:cNvSpPr/>
          <p:nvPr/>
        </p:nvSpPr>
        <p:spPr>
          <a:xfrm>
            <a:off x="3707904" y="1131590"/>
            <a:ext cx="4572000" cy="2400657"/>
          </a:xfrm>
          <a:prstGeom prst="rect">
            <a:avLst/>
          </a:prstGeom>
        </p:spPr>
        <p:txBody>
          <a:bodyPr>
            <a:spAutoFit/>
          </a:bodyPr>
          <a:lstStyle/>
          <a:p>
            <a:pPr fontAlgn="base">
              <a:lnSpc>
                <a:spcPct val="150000"/>
              </a:lnSpc>
              <a:spcBef>
                <a:spcPct val="0"/>
              </a:spcBef>
              <a:spcAft>
                <a:spcPct val="0"/>
              </a:spcAft>
            </a:pPr>
            <a:r>
              <a:rPr lang="en-US" altLang="zh-CN" sz="1400" b="1" dirty="0" smtClean="0">
                <a:solidFill>
                  <a:srgbClr val="660033"/>
                </a:solidFill>
                <a:latin typeface="+mj-ea"/>
                <a:ea typeface="+mj-ea"/>
                <a:cs typeface="宋体" pitchFamily="2" charset="-122"/>
              </a:rPr>
              <a:t>    </a:t>
            </a:r>
            <a:r>
              <a:rPr lang="en-US" altLang="zh-CN" sz="1600" b="1" dirty="0" smtClean="0">
                <a:solidFill>
                  <a:srgbClr val="663300"/>
                </a:solidFill>
                <a:latin typeface="+mj-ea"/>
                <a:ea typeface="+mj-ea"/>
                <a:cs typeface="宋体" pitchFamily="2" charset="-122"/>
              </a:rPr>
              <a:t>50</a:t>
            </a:r>
            <a:r>
              <a:rPr lang="zh-CN" altLang="en-US" sz="1600" b="1" dirty="0" smtClean="0">
                <a:solidFill>
                  <a:srgbClr val="663300"/>
                </a:solidFill>
                <a:latin typeface="+mj-ea"/>
                <a:ea typeface="+mj-ea"/>
                <a:cs typeface="宋体" pitchFamily="2" charset="-122"/>
              </a:rPr>
              <a:t>年代初至</a:t>
            </a:r>
            <a:r>
              <a:rPr lang="en-US" altLang="zh-CN" sz="1600" b="1" dirty="0" smtClean="0">
                <a:solidFill>
                  <a:srgbClr val="663300"/>
                </a:solidFill>
                <a:latin typeface="+mj-ea"/>
                <a:ea typeface="+mj-ea"/>
                <a:cs typeface="宋体" pitchFamily="2" charset="-122"/>
              </a:rPr>
              <a:t>60</a:t>
            </a:r>
            <a:r>
              <a:rPr lang="zh-CN" altLang="en-US" sz="1600" b="1" dirty="0" smtClean="0">
                <a:solidFill>
                  <a:srgbClr val="663300"/>
                </a:solidFill>
                <a:latin typeface="+mj-ea"/>
                <a:ea typeface="+mj-ea"/>
                <a:cs typeface="宋体" pitchFamily="2" charset="-122"/>
              </a:rPr>
              <a:t>年代中期，</a:t>
            </a:r>
            <a:r>
              <a:rPr lang="zh-CN" altLang="en-US" sz="1400" dirty="0" smtClean="0">
                <a:solidFill>
                  <a:srgbClr val="663300"/>
                </a:solidFill>
                <a:latin typeface="+mj-ea"/>
                <a:ea typeface="+mj-ea"/>
                <a:cs typeface="宋体" pitchFamily="2" charset="-122"/>
              </a:rPr>
              <a:t>戴乃迭的译介活动正式走上职业化道路。</a:t>
            </a:r>
            <a:r>
              <a:rPr lang="zh-CN" altLang="en-US" sz="1400" dirty="0" smtClean="0">
                <a:solidFill>
                  <a:srgbClr val="FFFFCC"/>
                </a:solidFill>
                <a:latin typeface="+mj-ea"/>
                <a:ea typeface="+mj-ea"/>
                <a:cs typeface="宋体" pitchFamily="2" charset="-122"/>
              </a:rPr>
              <a:t>这一时期仍以翻译为主，但已经加入了编辑、写作等其他介绍方式，</a:t>
            </a:r>
            <a:r>
              <a:rPr lang="zh-CN" altLang="en-US" sz="1400" dirty="0" smtClean="0">
                <a:solidFill>
                  <a:srgbClr val="663300"/>
                </a:solidFill>
                <a:latin typeface="+mj-ea"/>
                <a:ea typeface="+mj-ea"/>
                <a:cs typeface="宋体" pitchFamily="2" charset="-122"/>
              </a:rPr>
              <a:t>出现了译介并重的特点。这一时期也是她翻译作品成果迭出的事业高峰期。</a:t>
            </a:r>
            <a:r>
              <a:rPr lang="zh-CN" altLang="zh-CN" sz="1400" dirty="0" smtClean="0">
                <a:solidFill>
                  <a:srgbClr val="663300"/>
                </a:solidFill>
                <a:latin typeface="+mj-ea"/>
                <a:ea typeface="+mj-ea"/>
              </a:rPr>
              <a:t>仅就成书出版来看，已经涉及古典诗词、传奇、评话、小说、戏曲，现代小说、诗歌、散文、戏剧，古今文学史，古典文论，中外文化交流史，以及其他门类的作品</a:t>
            </a:r>
            <a:r>
              <a:rPr lang="zh-CN" altLang="zh-CN" sz="1400" dirty="0" smtClean="0">
                <a:solidFill>
                  <a:srgbClr val="660033"/>
                </a:solidFill>
                <a:latin typeface="+mj-ea"/>
                <a:ea typeface="+mj-ea"/>
              </a:rPr>
              <a:t>。</a:t>
            </a:r>
          </a:p>
        </p:txBody>
      </p:sp>
      <p:pic>
        <p:nvPicPr>
          <p:cNvPr id="66569" name="Picture 9" descr="D:\雄\幻灯片练习\习作\英伦黛玉 绝代美女的中国劫\图片\u=1615999335,986516908&amp;fm=116&amp;gp=0.jpg"/>
          <p:cNvPicPr>
            <a:picLocks noChangeAspect="1" noChangeArrowheads="1"/>
          </p:cNvPicPr>
          <p:nvPr/>
        </p:nvPicPr>
        <p:blipFill>
          <a:blip r:embed="rId7" cstate="screen"/>
          <a:srcRect/>
          <a:stretch>
            <a:fillRect/>
          </a:stretch>
        </p:blipFill>
        <p:spPr bwMode="auto">
          <a:xfrm rot="738117">
            <a:off x="6486284" y="3838931"/>
            <a:ext cx="451882" cy="443666"/>
          </a:xfrm>
          <a:prstGeom prst="rect">
            <a:avLst/>
          </a:prstGeom>
          <a:noFill/>
          <a:effectLst>
            <a:outerShdw blurRad="50800" dist="38100" dir="2700000" sx="102000" sy="102000" algn="tl" rotWithShape="0">
              <a:prstClr val="black">
                <a:alpha val="40000"/>
              </a:prstClr>
            </a:outerShdw>
          </a:effectLst>
        </p:spPr>
      </p:pic>
      <p:pic>
        <p:nvPicPr>
          <p:cNvPr id="66570" name="Picture 10" descr="D:\雄\幻灯片练习\习作\英伦黛玉 绝代美女的中国劫\图片\u=742679012,3966262267&amp;fm=116&amp;gp=0.jpg"/>
          <p:cNvPicPr>
            <a:picLocks noChangeAspect="1" noChangeArrowheads="1"/>
          </p:cNvPicPr>
          <p:nvPr/>
        </p:nvPicPr>
        <p:blipFill>
          <a:blip r:embed="rId8" cstate="screen"/>
          <a:srcRect/>
          <a:stretch>
            <a:fillRect/>
          </a:stretch>
        </p:blipFill>
        <p:spPr bwMode="auto">
          <a:xfrm rot="1071406">
            <a:off x="7593500" y="3649033"/>
            <a:ext cx="535247" cy="535247"/>
          </a:xfrm>
          <a:prstGeom prst="rect">
            <a:avLst/>
          </a:prstGeom>
          <a:noFill/>
          <a:effectLst>
            <a:outerShdw blurRad="50800" dist="38100" dir="8100000" sx="103000" sy="103000" algn="tr" rotWithShape="0">
              <a:prstClr val="black">
                <a:alpha val="40000"/>
              </a:prstClr>
            </a:outerShdw>
          </a:effectLst>
        </p:spPr>
      </p:pic>
      <p:pic>
        <p:nvPicPr>
          <p:cNvPr id="11" name="Picture 5" descr="D:\雄\幻灯片练习\习作\英伦黛玉 绝代美女的中国劫\图片\图片103.jpg012.jpg"/>
          <p:cNvPicPr>
            <a:picLocks noChangeAspect="1" noChangeArrowheads="1"/>
          </p:cNvPicPr>
          <p:nvPr/>
        </p:nvPicPr>
        <p:blipFill>
          <a:blip r:embed="rId9" cstate="screen"/>
          <a:srcRect/>
          <a:stretch>
            <a:fillRect/>
          </a:stretch>
        </p:blipFill>
        <p:spPr bwMode="auto">
          <a:xfrm>
            <a:off x="899592" y="627534"/>
            <a:ext cx="2479042" cy="2592288"/>
          </a:xfrm>
          <a:prstGeom prst="rect">
            <a:avLst/>
          </a:prstGeom>
          <a:noFill/>
          <a:effectLst>
            <a:reflection blurRad="6350" stA="50000" endA="300" endPos="90000" dist="50800" dir="5400000" sy="-100000" algn="bl" rotWithShape="0"/>
            <a:softEdge rad="317500"/>
          </a:effectLst>
        </p:spPr>
      </p:pic>
    </p:spTree>
  </p:cSld>
  <p:clrMapOvr>
    <a:masterClrMapping/>
  </p:clrMapOvr>
  <p:transition spd="slow">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afterEffect">
                                  <p:stCondLst>
                                    <p:cond delay="0"/>
                                  </p:stCondLst>
                                  <p:endCondLst>
                                    <p:cond evt="onNext" delay="0">
                                      <p:tgtEl>
                                        <p:sldTgt/>
                                      </p:tgtEl>
                                    </p:cond>
                                  </p:endCondLst>
                                  <p:childTnLst>
                                    <p:animRot by="21600000">
                                      <p:cBhvr>
                                        <p:cTn id="6" dur="5000" fill="hold"/>
                                        <p:tgtEl>
                                          <p:spTgt spid="66567"/>
                                        </p:tgtEl>
                                        <p:attrNameLst>
                                          <p:attrName>r</p:attrName>
                                        </p:attrNameLst>
                                      </p:cBhvr>
                                    </p:animRot>
                                  </p:childTnLst>
                                </p:cTn>
                              </p:par>
                              <p:par>
                                <p:cTn id="7" presetID="8" presetClass="emph" presetSubtype="0" repeatCount="indefinite" fill="hold" nodeType="withEffect">
                                  <p:stCondLst>
                                    <p:cond delay="0"/>
                                  </p:stCondLst>
                                  <p:endCondLst>
                                    <p:cond evt="onNext" delay="0">
                                      <p:tgtEl>
                                        <p:sldTgt/>
                                      </p:tgtEl>
                                    </p:cond>
                                  </p:endCondLst>
                                  <p:childTnLst>
                                    <p:animRot by="-21600000">
                                      <p:cBhvr>
                                        <p:cTn id="8" dur="5000" fill="hold"/>
                                        <p:tgtEl>
                                          <p:spTgt spid="66561"/>
                                        </p:tgtEl>
                                        <p:attrNameLst>
                                          <p:attrName>r</p:attrName>
                                        </p:attrNameLst>
                                      </p:cBhvr>
                                    </p:animRot>
                                  </p:childTnLst>
                                </p:cTn>
                              </p:par>
                              <p:par>
                                <p:cTn id="9" presetID="8" presetClass="emph" presetSubtype="0" repeatCount="indefinite" fill="hold" nodeType="withEffect">
                                  <p:stCondLst>
                                    <p:cond delay="0"/>
                                  </p:stCondLst>
                                  <p:endCondLst>
                                    <p:cond evt="onNext" delay="0">
                                      <p:tgtEl>
                                        <p:sldTgt/>
                                      </p:tgtEl>
                                    </p:cond>
                                  </p:endCondLst>
                                  <p:childTnLst>
                                    <p:animRot by="21600000">
                                      <p:cBhvr>
                                        <p:cTn id="10" dur="5000" fill="hold"/>
                                        <p:tgtEl>
                                          <p:spTgt spid="66566"/>
                                        </p:tgtEl>
                                        <p:attrNameLst>
                                          <p:attrName>r</p:attrName>
                                        </p:attrNameLst>
                                      </p:cBhvr>
                                    </p:animRot>
                                  </p:childTnLst>
                                </p:cTn>
                              </p:par>
                              <p:par>
                                <p:cTn id="11" presetID="8" presetClass="emph" presetSubtype="0" repeatCount="indefinite" fill="hold" nodeType="withEffect">
                                  <p:stCondLst>
                                    <p:cond delay="0"/>
                                  </p:stCondLst>
                                  <p:endCondLst>
                                    <p:cond evt="onNext" delay="0">
                                      <p:tgtEl>
                                        <p:sldTgt/>
                                      </p:tgtEl>
                                    </p:cond>
                                  </p:endCondLst>
                                  <p:childTnLst>
                                    <p:animRot by="-21600000">
                                      <p:cBhvr>
                                        <p:cTn id="12" dur="5000" fill="hold"/>
                                        <p:tgtEl>
                                          <p:spTgt spid="4"/>
                                        </p:tgtEl>
                                        <p:attrNameLst>
                                          <p:attrName>r</p:attrName>
                                        </p:attrNameLst>
                                      </p:cBhvr>
                                    </p:animRot>
                                  </p:childTnLst>
                                </p:cTn>
                              </p:par>
                              <p:par>
                                <p:cTn id="13" presetID="8" presetClass="emph" presetSubtype="0" repeatCount="indefinite" fill="hold" nodeType="withEffect">
                                  <p:stCondLst>
                                    <p:cond delay="0"/>
                                  </p:stCondLst>
                                  <p:endCondLst>
                                    <p:cond evt="onNext" delay="0">
                                      <p:tgtEl>
                                        <p:sldTgt/>
                                      </p:tgtEl>
                                    </p:cond>
                                  </p:endCondLst>
                                  <p:childTnLst>
                                    <p:animRot by="21600000">
                                      <p:cBhvr>
                                        <p:cTn id="14" dur="5000" fill="hold"/>
                                        <p:tgtEl>
                                          <p:spTgt spid="66569"/>
                                        </p:tgtEl>
                                        <p:attrNameLst>
                                          <p:attrName>r</p:attrName>
                                        </p:attrNameLst>
                                      </p:cBhvr>
                                    </p:animRot>
                                  </p:childTnLst>
                                </p:cTn>
                              </p:par>
                              <p:par>
                                <p:cTn id="15" presetID="8" presetClass="emph" presetSubtype="0" repeatCount="indefinite" fill="hold" nodeType="withEffect">
                                  <p:stCondLst>
                                    <p:cond delay="0"/>
                                  </p:stCondLst>
                                  <p:endCondLst>
                                    <p:cond evt="onNext" delay="0">
                                      <p:tgtEl>
                                        <p:sldTgt/>
                                      </p:tgtEl>
                                    </p:cond>
                                  </p:endCondLst>
                                  <p:childTnLst>
                                    <p:animRot by="-21600000">
                                      <p:cBhvr>
                                        <p:cTn id="16" dur="5000" fill="hold"/>
                                        <p:tgtEl>
                                          <p:spTgt spid="66562"/>
                                        </p:tgtEl>
                                        <p:attrNameLst>
                                          <p:attrName>r</p:attrName>
                                        </p:attrNameLst>
                                      </p:cBhvr>
                                    </p:animRot>
                                  </p:childTnLst>
                                </p:cTn>
                              </p:par>
                              <p:par>
                                <p:cTn id="17" presetID="8" presetClass="emph" presetSubtype="0" repeatCount="indefinite" fill="hold" nodeType="withEffect">
                                  <p:stCondLst>
                                    <p:cond delay="0"/>
                                  </p:stCondLst>
                                  <p:endCondLst>
                                    <p:cond evt="onNext" delay="0">
                                      <p:tgtEl>
                                        <p:sldTgt/>
                                      </p:tgtEl>
                                    </p:cond>
                                  </p:endCondLst>
                                  <p:childTnLst>
                                    <p:animRot by="21600000">
                                      <p:cBhvr>
                                        <p:cTn id="18" dur="5000" fill="hold"/>
                                        <p:tgtEl>
                                          <p:spTgt spid="6657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D:\雄\幻灯片练习\习作\英伦黛玉 绝代美女的中国劫\图片\27.png"/>
          <p:cNvPicPr>
            <a:picLocks noChangeAspect="1" noChangeArrowheads="1"/>
          </p:cNvPicPr>
          <p:nvPr/>
        </p:nvPicPr>
        <p:blipFill>
          <a:blip r:embed="rId2" cstate="screen"/>
          <a:srcRect/>
          <a:stretch>
            <a:fillRect/>
          </a:stretch>
        </p:blipFill>
        <p:spPr bwMode="auto">
          <a:xfrm rot="3977241">
            <a:off x="206981" y="2836459"/>
            <a:ext cx="1370370" cy="2832512"/>
          </a:xfrm>
          <a:prstGeom prst="rect">
            <a:avLst/>
          </a:prstGeom>
          <a:noFill/>
        </p:spPr>
      </p:pic>
      <p:sp>
        <p:nvSpPr>
          <p:cNvPr id="78849" name="Rectangle 1"/>
          <p:cNvSpPr>
            <a:spLocks noChangeArrowheads="1"/>
          </p:cNvSpPr>
          <p:nvPr/>
        </p:nvSpPr>
        <p:spPr bwMode="auto">
          <a:xfrm>
            <a:off x="4139952" y="2714025"/>
            <a:ext cx="4067944" cy="3736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lnSpc>
                <a:spcPct val="150000"/>
              </a:lnSpc>
              <a:spcBef>
                <a:spcPct val="0"/>
              </a:spcBef>
              <a:spcAft>
                <a:spcPct val="0"/>
              </a:spcAft>
            </a:pPr>
            <a:r>
              <a:rPr kumimoji="0" lang="zh-CN" altLang="en-US" sz="1400" b="0" i="0" u="none" strike="noStrike" cap="none" normalizeH="0" baseline="0" dirty="0" smtClean="0">
                <a:ln>
                  <a:noFill/>
                </a:ln>
                <a:solidFill>
                  <a:srgbClr val="000000"/>
                </a:solidFill>
                <a:effectLst/>
                <a:latin typeface="+mj-ea"/>
                <a:ea typeface="+mj-ea"/>
                <a:cs typeface="宋体" pitchFamily="2" charset="-122"/>
              </a:rPr>
              <a:t>    </a:t>
            </a:r>
            <a:endParaRPr kumimoji="0" lang="zh-CN" altLang="en-US"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47105" name="Rectangle 1"/>
          <p:cNvSpPr>
            <a:spLocks noChangeArrowheads="1"/>
          </p:cNvSpPr>
          <p:nvPr/>
        </p:nvSpPr>
        <p:spPr bwMode="auto">
          <a:xfrm>
            <a:off x="899592" y="521409"/>
            <a:ext cx="3888432" cy="40164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lnSpc>
                <a:spcPct val="150000"/>
              </a:lnSpc>
              <a:spcBef>
                <a:spcPct val="0"/>
              </a:spcBef>
              <a:spcAft>
                <a:spcPct val="0"/>
              </a:spcAft>
            </a:pPr>
            <a:endParaRPr lang="en-US" altLang="zh-CN" sz="1000" b="1" dirty="0" smtClean="0">
              <a:solidFill>
                <a:srgbClr val="FFFF00"/>
              </a:solidFill>
              <a:latin typeface="+mj-ea"/>
              <a:cs typeface="宋体" pitchFamily="2" charset="-122"/>
            </a:endParaRPr>
          </a:p>
          <a:p>
            <a:pPr fontAlgn="base">
              <a:lnSpc>
                <a:spcPct val="150000"/>
              </a:lnSpc>
              <a:spcBef>
                <a:spcPct val="0"/>
              </a:spcBef>
              <a:spcAft>
                <a:spcPct val="0"/>
              </a:spcAft>
            </a:pPr>
            <a:r>
              <a:rPr lang="en-US" altLang="zh-CN" sz="1000" b="1" dirty="0" smtClean="0">
                <a:solidFill>
                  <a:srgbClr val="663300"/>
                </a:solidFill>
                <a:latin typeface="+mj-ea"/>
                <a:cs typeface="宋体" pitchFamily="2" charset="-122"/>
              </a:rPr>
              <a:t>            </a:t>
            </a:r>
            <a:r>
              <a:rPr lang="en-US" altLang="zh-CN" sz="1400" dirty="0" smtClean="0">
                <a:solidFill>
                  <a:srgbClr val="663300"/>
                </a:solidFill>
                <a:latin typeface="+mj-ea"/>
                <a:ea typeface="+mj-ea"/>
                <a:cs typeface="宋体" pitchFamily="2" charset="-122"/>
              </a:rPr>
              <a:t>50</a:t>
            </a:r>
            <a:r>
              <a:rPr lang="zh-CN" altLang="en-US" sz="1400" dirty="0" smtClean="0">
                <a:solidFill>
                  <a:srgbClr val="663300"/>
                </a:solidFill>
                <a:latin typeface="+mj-ea"/>
                <a:ea typeface="+mj-ea"/>
                <a:cs typeface="宋体" pitchFamily="2" charset="-122"/>
              </a:rPr>
              <a:t>年代初至</a:t>
            </a:r>
            <a:r>
              <a:rPr lang="en-US" altLang="zh-CN" sz="1400" dirty="0" smtClean="0">
                <a:solidFill>
                  <a:srgbClr val="663300"/>
                </a:solidFill>
                <a:latin typeface="+mj-ea"/>
                <a:ea typeface="+mj-ea"/>
                <a:cs typeface="宋体" pitchFamily="2" charset="-122"/>
              </a:rPr>
              <a:t>60</a:t>
            </a:r>
            <a:r>
              <a:rPr lang="zh-CN" altLang="en-US" sz="1400" dirty="0" smtClean="0">
                <a:solidFill>
                  <a:srgbClr val="663300"/>
                </a:solidFill>
                <a:latin typeface="+mj-ea"/>
                <a:ea typeface="+mj-ea"/>
                <a:cs typeface="宋体" pitchFamily="2" charset="-122"/>
              </a:rPr>
              <a:t>年代中期译著</a:t>
            </a:r>
            <a:endParaRPr lang="en-US" altLang="zh-CN" sz="1400" dirty="0" smtClean="0">
              <a:solidFill>
                <a:srgbClr val="663300"/>
              </a:solidFill>
              <a:latin typeface="+mj-ea"/>
              <a:ea typeface="+mj-ea"/>
              <a:cs typeface="宋体" pitchFamily="2" charset="-122"/>
            </a:endParaRPr>
          </a:p>
          <a:p>
            <a:pPr algn="ctr" fontAlgn="base">
              <a:lnSpc>
                <a:spcPct val="150000"/>
              </a:lnSpc>
              <a:spcBef>
                <a:spcPct val="0"/>
              </a:spcBef>
              <a:spcAft>
                <a:spcPct val="0"/>
              </a:spcAft>
            </a:pPr>
            <a:r>
              <a:rPr lang="zh-CN" altLang="zh-CN" sz="1400" dirty="0" smtClean="0">
                <a:solidFill>
                  <a:srgbClr val="663300"/>
                </a:solidFill>
                <a:latin typeface="+mj-ea"/>
                <a:ea typeface="+mj-ea"/>
                <a:cs typeface="宋体" pitchFamily="2" charset="-122"/>
              </a:rPr>
              <a:t>主要包含以下四个方面：</a:t>
            </a:r>
            <a:endParaRPr lang="en-US" altLang="zh-CN" sz="1400" dirty="0" smtClean="0">
              <a:solidFill>
                <a:srgbClr val="663300"/>
              </a:solidFill>
              <a:latin typeface="+mj-ea"/>
              <a:ea typeface="+mj-ea"/>
              <a:cs typeface="宋体" pitchFamily="2" charset="-122"/>
            </a:endParaRPr>
          </a:p>
          <a:p>
            <a:pPr fontAlgn="base">
              <a:lnSpc>
                <a:spcPct val="150000"/>
              </a:lnSpc>
              <a:spcBef>
                <a:spcPct val="0"/>
              </a:spcBef>
              <a:spcAft>
                <a:spcPct val="0"/>
              </a:spcAft>
            </a:pPr>
            <a:r>
              <a:rPr kumimoji="0" lang="en-US" altLang="zh-CN" sz="1200" b="1" i="0" u="none" strike="noStrike" cap="none" normalizeH="0" dirty="0" smtClean="0">
                <a:ln>
                  <a:noFill/>
                </a:ln>
                <a:solidFill>
                  <a:srgbClr val="663300"/>
                </a:solidFill>
                <a:effectLst/>
                <a:latin typeface="+mj-ea"/>
                <a:ea typeface="+mj-ea"/>
                <a:cs typeface="宋体" pitchFamily="2" charset="-122"/>
              </a:rPr>
              <a:t>    </a:t>
            </a:r>
            <a:r>
              <a:rPr kumimoji="0" lang="zh-CN" sz="1400" i="0" u="none" strike="noStrike" cap="none" normalizeH="0" baseline="0" dirty="0" smtClean="0">
                <a:ln>
                  <a:noFill/>
                </a:ln>
                <a:solidFill>
                  <a:srgbClr val="663300"/>
                </a:solidFill>
                <a:effectLst/>
                <a:latin typeface="+mj-ea"/>
                <a:ea typeface="+mj-ea"/>
                <a:cs typeface="宋体" pitchFamily="2" charset="-122"/>
              </a:rPr>
              <a:t>首先，是我国现当代文学作品</a:t>
            </a:r>
            <a:r>
              <a:rPr kumimoji="0" lang="en-US" altLang="zh-CN" sz="1400" i="0" u="none" strike="noStrike" cap="none" normalizeH="0" baseline="0" dirty="0" smtClean="0">
                <a:ln>
                  <a:noFill/>
                </a:ln>
                <a:solidFill>
                  <a:srgbClr val="663300"/>
                </a:solidFill>
                <a:effectLst/>
                <a:latin typeface="+mj-ea"/>
                <a:ea typeface="+mj-ea"/>
                <a:cs typeface="宋体" pitchFamily="2" charset="-122"/>
              </a:rPr>
              <a:t>:</a:t>
            </a:r>
          </a:p>
          <a:p>
            <a:pPr fontAlgn="base">
              <a:lnSpc>
                <a:spcPct val="150000"/>
              </a:lnSpc>
              <a:spcBef>
                <a:spcPct val="0"/>
              </a:spcBef>
              <a:spcAft>
                <a:spcPct val="0"/>
              </a:spcAft>
            </a:pPr>
            <a:r>
              <a:rPr kumimoji="0" lang="en-US" altLang="zh-CN" sz="1200" b="0" i="0" u="none" strike="noStrike" cap="none" normalizeH="0" baseline="0" dirty="0" smtClean="0">
                <a:ln>
                  <a:noFill/>
                </a:ln>
                <a:solidFill>
                  <a:srgbClr val="000000"/>
                </a:solidFill>
                <a:effectLst/>
                <a:latin typeface="+mj-ea"/>
                <a:ea typeface="+mj-ea"/>
                <a:cs typeface="宋体" pitchFamily="2" charset="-122"/>
              </a:rPr>
              <a:t>    </a:t>
            </a:r>
            <a:r>
              <a:rPr kumimoji="0" lang="zh-CN" sz="1200" b="0" i="0" u="none" strike="noStrike" cap="none" normalizeH="0" baseline="0" dirty="0" smtClean="0">
                <a:ln>
                  <a:noFill/>
                </a:ln>
                <a:solidFill>
                  <a:srgbClr val="FFFFCC"/>
                </a:solidFill>
                <a:effectLst/>
                <a:latin typeface="+mj-ea"/>
                <a:ea typeface="+mj-ea"/>
                <a:cs typeface="宋体" pitchFamily="2" charset="-122"/>
              </a:rPr>
              <a:t>四卷本</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鲁迅选集</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等多部鲁迅作品集</a:t>
            </a:r>
            <a:r>
              <a:rPr kumimoji="0" lang="en-US"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赵树理的</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李家庄的变迁</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三里湾</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灵泉峪</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kumimoji="0" lang="en-US"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丁玲的</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太阳照在桑干河上</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lang="en-US" altLang="zh-CN" sz="1200" dirty="0" smtClean="0">
                <a:solidFill>
                  <a:srgbClr val="FFFFCC"/>
                </a:solidFill>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冯雪峰的</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雪峰寓言</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lang="en-US" altLang="zh-CN" sz="1200" dirty="0" smtClean="0">
                <a:solidFill>
                  <a:srgbClr val="FFFFCC"/>
                </a:solidFill>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张天翼的</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大林和小林</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宝葫芦的秘密</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lang="en-US" altLang="zh-CN" sz="1200" dirty="0" smtClean="0">
                <a:solidFill>
                  <a:srgbClr val="FFFFCC"/>
                </a:solidFill>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李季的长诗</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王贵与李香香</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lang="en-US" altLang="zh-CN" sz="1200" dirty="0" smtClean="0">
                <a:solidFill>
                  <a:srgbClr val="FFFFCC"/>
                </a:solidFill>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郭沫若的话剧</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屈原</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lang="en-US" altLang="zh-CN" sz="1200" dirty="0" smtClean="0">
                <a:solidFill>
                  <a:srgbClr val="FFFFCC"/>
                </a:solidFill>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大型歌剧</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白毛女</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lang="en-US" altLang="zh-CN" sz="1200" dirty="0" smtClean="0">
                <a:solidFill>
                  <a:srgbClr val="FFFFCC"/>
                </a:solidFill>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李广田整理的撒尼长诗</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sz="1200" b="0" i="0" u="none" strike="noStrike" cap="none" normalizeH="0" baseline="0" dirty="0" smtClean="0">
                <a:ln>
                  <a:noFill/>
                </a:ln>
                <a:solidFill>
                  <a:srgbClr val="FFFFCC"/>
                </a:solidFill>
                <a:effectLst/>
                <a:latin typeface="+mj-ea"/>
                <a:ea typeface="+mj-ea"/>
                <a:cs typeface="宋体" pitchFamily="2" charset="-122"/>
              </a:rPr>
              <a:t>阿诗玛</a:t>
            </a:r>
            <a:r>
              <a:rPr kumimoji="0" lang="zh-CN" altLang="zh-CN" sz="1200" b="0" i="0" u="none" strike="noStrike" cap="none" normalizeH="0" baseline="0" dirty="0" smtClean="0">
                <a:ln>
                  <a:noFill/>
                </a:ln>
                <a:solidFill>
                  <a:srgbClr val="FFFFCC"/>
                </a:solidFill>
                <a:effectLst/>
                <a:latin typeface="+mj-ea"/>
                <a:ea typeface="+mj-ea"/>
                <a:cs typeface="宋体" pitchFamily="2" charset="-122"/>
              </a:rPr>
              <a:t>》</a:t>
            </a:r>
            <a:r>
              <a:rPr lang="en-US" altLang="zh-CN" sz="1200" dirty="0" smtClean="0">
                <a:solidFill>
                  <a:srgbClr val="FFFFCC"/>
                </a:solidFill>
                <a:latin typeface="+mj-ea"/>
                <a:ea typeface="+mj-ea"/>
                <a:cs typeface="宋体" pitchFamily="2" charset="-122"/>
              </a:rPr>
              <a:t>;</a:t>
            </a:r>
            <a:r>
              <a:rPr kumimoji="0" lang="zh-CN" altLang="en-US" sz="1200" b="0" i="0" u="none" strike="noStrike" cap="none" normalizeH="0" baseline="0" dirty="0" smtClean="0">
                <a:ln>
                  <a:noFill/>
                </a:ln>
                <a:solidFill>
                  <a:srgbClr val="FFFFCC"/>
                </a:solidFill>
                <a:effectLst/>
                <a:latin typeface="+mj-ea"/>
                <a:ea typeface="+mj-ea"/>
                <a:cs typeface="宋体" pitchFamily="2" charset="-122"/>
              </a:rPr>
              <a:t>梁斌的</a:t>
            </a:r>
            <a:r>
              <a:rPr kumimoji="0" lang="en-US"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altLang="en-US" sz="1200" b="0" i="0" u="none" strike="noStrike" cap="none" normalizeH="0" baseline="0" dirty="0" smtClean="0">
                <a:ln>
                  <a:noFill/>
                </a:ln>
                <a:solidFill>
                  <a:srgbClr val="FFFFCC"/>
                </a:solidFill>
                <a:effectLst/>
                <a:latin typeface="+mj-ea"/>
                <a:ea typeface="+mj-ea"/>
                <a:cs typeface="宋体" pitchFamily="2" charset="-122"/>
              </a:rPr>
              <a:t>红旗谱</a:t>
            </a:r>
            <a:r>
              <a:rPr kumimoji="0" lang="en-US" altLang="zh-CN" sz="1200" b="0" i="0" u="none" strike="noStrike" cap="none" normalizeH="0" baseline="0" dirty="0" smtClean="0">
                <a:ln>
                  <a:noFill/>
                </a:ln>
                <a:solidFill>
                  <a:srgbClr val="FFFFCC"/>
                </a:solidFill>
                <a:effectLst/>
                <a:latin typeface="+mj-ea"/>
                <a:ea typeface="+mj-ea"/>
                <a:cs typeface="宋体" pitchFamily="2" charset="-122"/>
              </a:rPr>
              <a:t>》</a:t>
            </a:r>
            <a:r>
              <a:rPr lang="en-US" altLang="zh-CN" sz="1200" dirty="0" smtClean="0">
                <a:solidFill>
                  <a:srgbClr val="FFFFCC"/>
                </a:solidFill>
                <a:latin typeface="+mj-ea"/>
                <a:ea typeface="+mj-ea"/>
                <a:cs typeface="宋体" pitchFamily="2" charset="-122"/>
              </a:rPr>
              <a:t>;</a:t>
            </a:r>
            <a:r>
              <a:rPr kumimoji="0" lang="zh-CN" altLang="en-US" sz="1200" b="0" i="0" u="none" strike="noStrike" cap="none" normalizeH="0" baseline="0" dirty="0" smtClean="0">
                <a:ln>
                  <a:noFill/>
                </a:ln>
                <a:solidFill>
                  <a:srgbClr val="FFFFCC"/>
                </a:solidFill>
                <a:effectLst/>
                <a:latin typeface="+mj-ea"/>
                <a:ea typeface="+mj-ea"/>
                <a:cs typeface="宋体" pitchFamily="2" charset="-122"/>
              </a:rPr>
              <a:t>白危的</a:t>
            </a:r>
            <a:r>
              <a:rPr kumimoji="0" lang="en-US"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altLang="en-US" sz="1200" b="0" i="0" u="none" strike="noStrike" cap="none" normalizeH="0" baseline="0" dirty="0" smtClean="0">
                <a:ln>
                  <a:noFill/>
                </a:ln>
                <a:solidFill>
                  <a:srgbClr val="FFFFCC"/>
                </a:solidFill>
                <a:effectLst/>
                <a:latin typeface="+mj-ea"/>
                <a:ea typeface="+mj-ea"/>
                <a:cs typeface="宋体" pitchFamily="2" charset="-122"/>
              </a:rPr>
              <a:t>度荒</a:t>
            </a:r>
            <a:r>
              <a:rPr kumimoji="0" lang="en-US" altLang="zh-CN" sz="1200" b="0" i="0" u="none" strike="noStrike" cap="none" normalizeH="0" baseline="0" dirty="0" smtClean="0">
                <a:ln>
                  <a:noFill/>
                </a:ln>
                <a:solidFill>
                  <a:srgbClr val="FFFFCC"/>
                </a:solidFill>
                <a:effectLst/>
                <a:latin typeface="+mj-ea"/>
                <a:ea typeface="+mj-ea"/>
                <a:cs typeface="宋体" pitchFamily="2" charset="-122"/>
              </a:rPr>
              <a:t>》</a:t>
            </a:r>
            <a:r>
              <a:rPr lang="en-US" altLang="zh-CN" sz="1200" dirty="0" smtClean="0">
                <a:solidFill>
                  <a:srgbClr val="FFFFCC"/>
                </a:solidFill>
                <a:latin typeface="+mj-ea"/>
                <a:ea typeface="+mj-ea"/>
                <a:cs typeface="宋体" pitchFamily="2" charset="-122"/>
              </a:rPr>
              <a:t>;</a:t>
            </a:r>
            <a:r>
              <a:rPr kumimoji="0" lang="zh-CN" altLang="en-US" sz="1200" b="0" i="0" u="none" strike="noStrike" cap="none" normalizeH="0" baseline="0" dirty="0" smtClean="0">
                <a:ln>
                  <a:noFill/>
                </a:ln>
                <a:solidFill>
                  <a:srgbClr val="FFFFCC"/>
                </a:solidFill>
                <a:effectLst/>
                <a:latin typeface="+mj-ea"/>
                <a:ea typeface="+mj-ea"/>
                <a:cs typeface="宋体" pitchFamily="2" charset="-122"/>
              </a:rPr>
              <a:t>现代歌剧</a:t>
            </a:r>
            <a:r>
              <a:rPr kumimoji="0" lang="en-US"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altLang="en-US" sz="1200" b="0" i="0" u="none" strike="noStrike" cap="none" normalizeH="0" baseline="0" dirty="0" smtClean="0">
                <a:ln>
                  <a:noFill/>
                </a:ln>
                <a:solidFill>
                  <a:srgbClr val="FFFFCC"/>
                </a:solidFill>
                <a:effectLst/>
                <a:latin typeface="+mj-ea"/>
                <a:ea typeface="+mj-ea"/>
                <a:cs typeface="宋体" pitchFamily="2" charset="-122"/>
              </a:rPr>
              <a:t>赤壁战鼓</a:t>
            </a:r>
            <a:r>
              <a:rPr kumimoji="0" lang="en-US"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altLang="en-US" sz="1200" b="0" i="0" u="none" strike="noStrike" cap="none" normalizeH="0" baseline="0" dirty="0" smtClean="0">
                <a:ln>
                  <a:noFill/>
                </a:ln>
                <a:solidFill>
                  <a:srgbClr val="FFFFCC"/>
                </a:solidFill>
                <a:effectLst/>
                <a:latin typeface="+mj-ea"/>
                <a:ea typeface="+mj-ea"/>
                <a:cs typeface="宋体" pitchFamily="2" charset="-122"/>
              </a:rPr>
              <a:t>、</a:t>
            </a:r>
            <a:r>
              <a:rPr kumimoji="0" lang="en-US"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altLang="en-US" sz="1200" b="0" i="0" u="none" strike="noStrike" cap="none" normalizeH="0" baseline="0" dirty="0" smtClean="0">
                <a:ln>
                  <a:noFill/>
                </a:ln>
                <a:solidFill>
                  <a:srgbClr val="FFFFCC"/>
                </a:solidFill>
                <a:effectLst/>
                <a:latin typeface="+mj-ea"/>
                <a:ea typeface="+mj-ea"/>
                <a:cs typeface="宋体" pitchFamily="2" charset="-122"/>
              </a:rPr>
              <a:t>刘三姐</a:t>
            </a:r>
            <a:r>
              <a:rPr kumimoji="0" lang="en-US"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altLang="en-US" sz="1200" b="0" i="0" u="none" strike="noStrike" cap="none" normalizeH="0" baseline="0" dirty="0" smtClean="0">
                <a:ln>
                  <a:noFill/>
                </a:ln>
                <a:solidFill>
                  <a:srgbClr val="FFFFCC"/>
                </a:solidFill>
                <a:effectLst/>
                <a:latin typeface="+mj-ea"/>
                <a:ea typeface="+mj-ea"/>
                <a:cs typeface="宋体" pitchFamily="2" charset="-122"/>
              </a:rPr>
              <a:t>等</a:t>
            </a:r>
            <a:r>
              <a:rPr kumimoji="0" lang="en-US"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altLang="en-US" sz="1200" b="0" i="0" u="none" strike="noStrike" cap="none" normalizeH="0" baseline="0" dirty="0" smtClean="0">
                <a:ln>
                  <a:noFill/>
                </a:ln>
                <a:solidFill>
                  <a:srgbClr val="FFFFCC"/>
                </a:solidFill>
                <a:effectLst/>
                <a:latin typeface="+mj-ea"/>
                <a:ea typeface="+mj-ea"/>
                <a:cs typeface="宋体" pitchFamily="2" charset="-122"/>
              </a:rPr>
              <a:t>红灯记</a:t>
            </a:r>
            <a:r>
              <a:rPr kumimoji="0" lang="en-US"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altLang="en-US" sz="1200" b="0" i="0" u="none" strike="noStrike" cap="none" normalizeH="0" baseline="0" dirty="0" smtClean="0">
                <a:ln>
                  <a:noFill/>
                </a:ln>
                <a:solidFill>
                  <a:srgbClr val="FFFFCC"/>
                </a:solidFill>
                <a:effectLst/>
                <a:latin typeface="+mj-ea"/>
                <a:ea typeface="+mj-ea"/>
                <a:cs typeface="宋体" pitchFamily="2" charset="-122"/>
              </a:rPr>
              <a:t>、</a:t>
            </a:r>
            <a:r>
              <a:rPr kumimoji="0" lang="en-US"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altLang="en-US" sz="1200" b="0" i="0" u="none" strike="noStrike" cap="none" normalizeH="0" baseline="0" dirty="0" smtClean="0">
                <a:ln>
                  <a:noFill/>
                </a:ln>
                <a:solidFill>
                  <a:srgbClr val="FFFFCC"/>
                </a:solidFill>
                <a:effectLst/>
                <a:latin typeface="+mj-ea"/>
                <a:ea typeface="+mj-ea"/>
                <a:cs typeface="宋体" pitchFamily="2" charset="-122"/>
              </a:rPr>
              <a:t>沙家浜</a:t>
            </a:r>
            <a:r>
              <a:rPr kumimoji="0" lang="en-US"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altLang="en-US" sz="1200" b="0" i="0" u="none" strike="noStrike" cap="none" normalizeH="0" baseline="0" dirty="0" smtClean="0">
                <a:ln>
                  <a:noFill/>
                </a:ln>
                <a:solidFill>
                  <a:srgbClr val="FFFFCC"/>
                </a:solidFill>
                <a:effectLst/>
                <a:latin typeface="+mj-ea"/>
                <a:ea typeface="+mj-ea"/>
                <a:cs typeface="宋体" pitchFamily="2" charset="-122"/>
              </a:rPr>
              <a:t>、</a:t>
            </a:r>
            <a:r>
              <a:rPr kumimoji="0" lang="en-US"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altLang="en-US" sz="1200" b="0" i="0" u="none" strike="noStrike" cap="none" normalizeH="0" baseline="0" dirty="0" smtClean="0">
                <a:ln>
                  <a:noFill/>
                </a:ln>
                <a:solidFill>
                  <a:srgbClr val="FFFFCC"/>
                </a:solidFill>
                <a:effectLst/>
                <a:latin typeface="+mj-ea"/>
                <a:ea typeface="+mj-ea"/>
                <a:cs typeface="宋体" pitchFamily="2" charset="-122"/>
              </a:rPr>
              <a:t>智取威虎山</a:t>
            </a:r>
            <a:r>
              <a:rPr kumimoji="0" lang="en-US"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altLang="en-US" sz="1200" b="0" i="0" u="none" strike="noStrike" cap="none" normalizeH="0" baseline="0" dirty="0" smtClean="0">
                <a:ln>
                  <a:noFill/>
                </a:ln>
                <a:solidFill>
                  <a:srgbClr val="FFFFCC"/>
                </a:solidFill>
                <a:effectLst/>
                <a:latin typeface="+mj-ea"/>
                <a:ea typeface="+mj-ea"/>
                <a:cs typeface="宋体" pitchFamily="2" charset="-122"/>
              </a:rPr>
              <a:t>、</a:t>
            </a:r>
            <a:r>
              <a:rPr kumimoji="0" lang="en-US"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altLang="en-US" sz="1200" b="0" i="0" u="none" strike="noStrike" cap="none" normalizeH="0" baseline="0" dirty="0" smtClean="0">
                <a:ln>
                  <a:noFill/>
                </a:ln>
                <a:solidFill>
                  <a:srgbClr val="FFFFCC"/>
                </a:solidFill>
                <a:effectLst/>
                <a:latin typeface="+mj-ea"/>
                <a:ea typeface="+mj-ea"/>
                <a:cs typeface="宋体" pitchFamily="2" charset="-122"/>
              </a:rPr>
              <a:t>海港</a:t>
            </a:r>
            <a:r>
              <a:rPr kumimoji="0" lang="en-US" altLang="zh-CN" sz="1200" b="0" i="0" u="none" strike="noStrike" cap="none" normalizeH="0" baseline="0" dirty="0" smtClean="0">
                <a:ln>
                  <a:noFill/>
                </a:ln>
                <a:solidFill>
                  <a:srgbClr val="FFFFCC"/>
                </a:solidFill>
                <a:effectLst/>
                <a:latin typeface="+mj-ea"/>
                <a:ea typeface="+mj-ea"/>
                <a:cs typeface="宋体" pitchFamily="2" charset="-122"/>
              </a:rPr>
              <a:t>》</a:t>
            </a:r>
            <a:r>
              <a:rPr kumimoji="0" lang="zh-CN" altLang="en-US" sz="1200" b="0" i="0" u="none" strike="noStrike" cap="none" normalizeH="0" baseline="0" dirty="0" smtClean="0">
                <a:ln>
                  <a:noFill/>
                </a:ln>
                <a:solidFill>
                  <a:srgbClr val="FFFFCC"/>
                </a:solidFill>
                <a:effectLst/>
                <a:latin typeface="+mj-ea"/>
                <a:ea typeface="+mj-ea"/>
                <a:cs typeface="宋体" pitchFamily="2" charset="-122"/>
              </a:rPr>
              <a:t>等样板戏（样板戏译本均无译者署名）。</a:t>
            </a:r>
            <a:endParaRPr kumimoji="0" lang="zh-CN" altLang="en-US" sz="1000" b="1" i="0" u="none" strike="noStrike" cap="none" normalizeH="0" baseline="0" dirty="0" smtClean="0">
              <a:ln>
                <a:noFill/>
              </a:ln>
              <a:solidFill>
                <a:srgbClr val="FFFFCC"/>
              </a:solidFill>
              <a:effectLst/>
              <a:latin typeface="+mj-ea"/>
              <a:ea typeface="+mj-ea"/>
              <a:cs typeface="宋体" pitchFamily="2" charset="-122"/>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zh-CN" altLang="en-US" sz="1000" b="1" i="0" u="none" strike="noStrike" cap="none" normalizeH="0" baseline="0" dirty="0" smtClean="0">
                <a:ln>
                  <a:noFill/>
                </a:ln>
                <a:solidFill>
                  <a:srgbClr val="FFFFCC"/>
                </a:solidFill>
                <a:effectLst/>
                <a:latin typeface="+mj-ea"/>
                <a:ea typeface="+mj-ea"/>
                <a:cs typeface="宋体" pitchFamily="2" charset="-122"/>
              </a:rPr>
              <a:t>　　</a:t>
            </a:r>
            <a:endParaRPr kumimoji="0" lang="zh-CN" altLang="en-US" sz="1000" b="0" i="0" u="none" strike="noStrike" cap="none" normalizeH="0" baseline="0" dirty="0" smtClean="0">
              <a:ln>
                <a:noFill/>
              </a:ln>
              <a:solidFill>
                <a:srgbClr val="FFFFCC"/>
              </a:solidFill>
              <a:effectLst/>
              <a:latin typeface="+mj-ea"/>
              <a:ea typeface="+mj-ea"/>
              <a:cs typeface="宋体" pitchFamily="2" charset="-122"/>
            </a:endParaRPr>
          </a:p>
        </p:txBody>
      </p:sp>
      <p:pic>
        <p:nvPicPr>
          <p:cNvPr id="65538" name="Picture 2" descr="C:\Users\wl\AppData\Roaming\360se6\Application\User Data\temp\136817pS4Mh_b.jpg"/>
          <p:cNvPicPr>
            <a:picLocks noChangeAspect="1" noChangeArrowheads="1"/>
          </p:cNvPicPr>
          <p:nvPr/>
        </p:nvPicPr>
        <p:blipFill>
          <a:blip r:embed="rId3" cstate="screen">
            <a:lum contrast="20000"/>
          </a:blip>
          <a:srcRect/>
          <a:stretch>
            <a:fillRect/>
          </a:stretch>
        </p:blipFill>
        <p:spPr bwMode="auto">
          <a:xfrm rot="20870621">
            <a:off x="5678092" y="2693356"/>
            <a:ext cx="2725599" cy="1904701"/>
          </a:xfrm>
          <a:prstGeom prst="rect">
            <a:avLst/>
          </a:prstGeom>
          <a:noFill/>
          <a:effectLst>
            <a:outerShdw blurRad="50800" dist="38100" dir="8100000" sx="103000" sy="103000" algn="tr" rotWithShape="0">
              <a:prstClr val="black">
                <a:alpha val="40000"/>
              </a:prstClr>
            </a:outerShdw>
          </a:effectLst>
        </p:spPr>
      </p:pic>
      <p:sp>
        <p:nvSpPr>
          <p:cNvPr id="5" name="矩形 4"/>
          <p:cNvSpPr/>
          <p:nvPr/>
        </p:nvSpPr>
        <p:spPr>
          <a:xfrm>
            <a:off x="6732240" y="4443958"/>
            <a:ext cx="2031325" cy="461665"/>
          </a:xfrm>
          <a:prstGeom prst="rect">
            <a:avLst/>
          </a:prstGeom>
        </p:spPr>
        <p:txBody>
          <a:bodyPr wrap="none">
            <a:spAutoFit/>
          </a:bodyPr>
          <a:lstStyle/>
          <a:p>
            <a:r>
              <a:rPr lang="zh-CN" altLang="en-US" sz="1200" dirty="0" smtClean="0">
                <a:solidFill>
                  <a:srgbClr val="FFFFCC"/>
                </a:solidFill>
                <a:latin typeface="黑体" pitchFamily="49" charset="-122"/>
                <a:ea typeface="黑体" pitchFamily="49" charset="-122"/>
              </a:rPr>
              <a:t>戴乃迭和杨宪益翻译的</a:t>
            </a:r>
            <a:endParaRPr lang="en-US" altLang="zh-CN" sz="1200" dirty="0" smtClean="0">
              <a:solidFill>
                <a:srgbClr val="FFFFCC"/>
              </a:solidFill>
              <a:latin typeface="黑体" pitchFamily="49" charset="-122"/>
              <a:ea typeface="黑体" pitchFamily="49" charset="-122"/>
            </a:endParaRPr>
          </a:p>
          <a:p>
            <a:r>
              <a:rPr lang="zh-CN" altLang="zh-CN" sz="1200" dirty="0" smtClean="0">
                <a:solidFill>
                  <a:srgbClr val="FFFFCC"/>
                </a:solidFill>
                <a:latin typeface="黑体" pitchFamily="49" charset="-122"/>
                <a:ea typeface="黑体" pitchFamily="49" charset="-122"/>
                <a:cs typeface="宋体" pitchFamily="2" charset="-122"/>
              </a:rPr>
              <a:t>四卷本</a:t>
            </a:r>
            <a:r>
              <a:rPr lang="zh-CN" altLang="en-US" sz="1200" dirty="0" smtClean="0">
                <a:solidFill>
                  <a:srgbClr val="FFFFCC"/>
                </a:solidFill>
                <a:latin typeface="黑体" pitchFamily="49" charset="-122"/>
                <a:ea typeface="黑体" pitchFamily="49" charset="-122"/>
                <a:cs typeface="宋体" pitchFamily="2" charset="-122"/>
              </a:rPr>
              <a:t>英文版</a:t>
            </a:r>
            <a:r>
              <a:rPr lang="zh-CN" altLang="zh-CN" sz="1200" dirty="0" smtClean="0">
                <a:solidFill>
                  <a:srgbClr val="FFFFCC"/>
                </a:solidFill>
                <a:latin typeface="黑体" pitchFamily="49" charset="-122"/>
                <a:ea typeface="黑体" pitchFamily="49" charset="-122"/>
                <a:cs typeface="宋体" pitchFamily="2" charset="-122"/>
              </a:rPr>
              <a:t>《鲁迅选集》</a:t>
            </a:r>
            <a:endParaRPr lang="zh-CN" altLang="en-US" sz="1200" dirty="0">
              <a:solidFill>
                <a:srgbClr val="FFFFCC"/>
              </a:solidFill>
              <a:latin typeface="黑体" pitchFamily="49" charset="-122"/>
              <a:ea typeface="黑体" pitchFamily="49" charset="-122"/>
            </a:endParaRPr>
          </a:p>
        </p:txBody>
      </p:sp>
      <p:pic>
        <p:nvPicPr>
          <p:cNvPr id="6" name="Picture 2" descr="D:\雄\幻灯片练习\习作\英伦黛玉 绝代美女的中国劫\图片\图片107.jpg016.jpg"/>
          <p:cNvPicPr>
            <a:picLocks noChangeAspect="1" noChangeArrowheads="1"/>
          </p:cNvPicPr>
          <p:nvPr/>
        </p:nvPicPr>
        <p:blipFill>
          <a:blip r:embed="rId4" cstate="screen">
            <a:duotone>
              <a:prstClr val="black"/>
              <a:srgbClr val="D9C3A5">
                <a:tint val="50000"/>
                <a:satMod val="180000"/>
              </a:srgbClr>
            </a:duotone>
            <a:lum bright="10000" contrast="10000"/>
          </a:blip>
          <a:srcRect/>
          <a:stretch>
            <a:fillRect/>
          </a:stretch>
        </p:blipFill>
        <p:spPr bwMode="auto">
          <a:xfrm>
            <a:off x="4716016" y="555526"/>
            <a:ext cx="2160240" cy="2419105"/>
          </a:xfrm>
          <a:prstGeom prst="roundRect">
            <a:avLst>
              <a:gd name="adj" fmla="val 25471"/>
            </a:avLst>
          </a:prstGeom>
          <a:noFill/>
          <a:ln w="88900" cmpd="thinThick">
            <a:solidFill>
              <a:srgbClr val="FFC000">
                <a:alpha val="51000"/>
              </a:srgbClr>
            </a:solidFill>
          </a:ln>
          <a:effectLst>
            <a:outerShdw blurRad="50800" dist="38100" dir="8100000" sx="103000" sy="103000" algn="tr" rotWithShape="0">
              <a:prstClr val="black">
                <a:alpha val="40000"/>
              </a:prstClr>
            </a:outerShdw>
          </a:effectLst>
          <a:scene3d>
            <a:camera prst="isometricOffAxis2Left"/>
            <a:lightRig rig="threePt" dir="t"/>
          </a:scene3d>
        </p:spPr>
      </p:pic>
    </p:spTree>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2000"/>
                                        <p:tgtEl>
                                          <p:spTgt spid="6"/>
                                        </p:tgtEl>
                                      </p:cBhvr>
                                    </p:animEffect>
                                  </p:childTnLst>
                                </p:cTn>
                              </p:par>
                            </p:childTnLst>
                          </p:cTn>
                        </p:par>
                        <p:par>
                          <p:cTn id="8" fill="hold">
                            <p:stCondLst>
                              <p:cond delay="2000"/>
                            </p:stCondLst>
                            <p:childTnLst>
                              <p:par>
                                <p:cTn id="9" presetID="17" presetClass="entr" presetSubtype="10" fill="hold" nodeType="afterEffect">
                                  <p:stCondLst>
                                    <p:cond delay="0"/>
                                  </p:stCondLst>
                                  <p:childTnLst>
                                    <p:set>
                                      <p:cBhvr>
                                        <p:cTn id="10" dur="1" fill="hold">
                                          <p:stCondLst>
                                            <p:cond delay="0"/>
                                          </p:stCondLst>
                                        </p:cTn>
                                        <p:tgtEl>
                                          <p:spTgt spid="65538"/>
                                        </p:tgtEl>
                                        <p:attrNameLst>
                                          <p:attrName>style.visibility</p:attrName>
                                        </p:attrNameLst>
                                      </p:cBhvr>
                                      <p:to>
                                        <p:strVal val="visible"/>
                                      </p:to>
                                    </p:set>
                                    <p:anim calcmode="lin" valueType="num">
                                      <p:cBhvr>
                                        <p:cTn id="11" dur="500" fill="hold"/>
                                        <p:tgtEl>
                                          <p:spTgt spid="65538"/>
                                        </p:tgtEl>
                                        <p:attrNameLst>
                                          <p:attrName>ppt_w</p:attrName>
                                        </p:attrNameLst>
                                      </p:cBhvr>
                                      <p:tavLst>
                                        <p:tav tm="0">
                                          <p:val>
                                            <p:fltVal val="0"/>
                                          </p:val>
                                        </p:tav>
                                        <p:tav tm="100000">
                                          <p:val>
                                            <p:strVal val="#ppt_w"/>
                                          </p:val>
                                        </p:tav>
                                      </p:tavLst>
                                    </p:anim>
                                    <p:anim calcmode="lin" valueType="num">
                                      <p:cBhvr>
                                        <p:cTn id="12" dur="500" fill="hold"/>
                                        <p:tgtEl>
                                          <p:spTgt spid="65538"/>
                                        </p:tgtEl>
                                        <p:attrNameLst>
                                          <p:attrName>ppt_h</p:attrName>
                                        </p:attrNameLst>
                                      </p:cBhvr>
                                      <p:tavLst>
                                        <p:tav tm="0">
                                          <p:val>
                                            <p:strVal val="#ppt_h"/>
                                          </p:val>
                                        </p:tav>
                                        <p:tav tm="100000">
                                          <p:val>
                                            <p:strVal val="#ppt_h"/>
                                          </p:val>
                                        </p:tav>
                                      </p:tavLst>
                                    </p:anim>
                                  </p:childTnLst>
                                </p:cTn>
                              </p:par>
                              <p:par>
                                <p:cTn id="13" presetID="12" presetClass="entr" presetSubtype="4"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lide(fromBottom)">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5" name="Picture 1" descr="D:\雄\幻灯片练习\习作\英伦黛玉 绝代美女的中国劫\图片\237b3f2890760c98511e48bb4c6bb157.jpg"/>
          <p:cNvPicPr>
            <a:picLocks noChangeAspect="1" noChangeArrowheads="1"/>
          </p:cNvPicPr>
          <p:nvPr/>
        </p:nvPicPr>
        <p:blipFill>
          <a:blip r:embed="rId2" cstate="screen">
            <a:lum bright="-10000"/>
          </a:blip>
          <a:srcRect/>
          <a:stretch>
            <a:fillRect/>
          </a:stretch>
        </p:blipFill>
        <p:spPr bwMode="auto">
          <a:xfrm rot="770161">
            <a:off x="4947136" y="1748463"/>
            <a:ext cx="3235368" cy="2444577"/>
          </a:xfrm>
          <a:prstGeom prst="rect">
            <a:avLst/>
          </a:prstGeom>
          <a:noFill/>
          <a:effectLst>
            <a:outerShdw blurRad="50800" dist="38100" dir="18900000" sx="103000" sy="103000" algn="bl" rotWithShape="0">
              <a:prstClr val="black">
                <a:alpha val="40000"/>
              </a:prstClr>
            </a:outerShdw>
          </a:effectLst>
        </p:spPr>
      </p:pic>
      <p:sp>
        <p:nvSpPr>
          <p:cNvPr id="2" name="矩形 1"/>
          <p:cNvSpPr/>
          <p:nvPr/>
        </p:nvSpPr>
        <p:spPr>
          <a:xfrm>
            <a:off x="899592" y="627534"/>
            <a:ext cx="3456384" cy="4062651"/>
          </a:xfrm>
          <a:prstGeom prst="rect">
            <a:avLst/>
          </a:prstGeom>
        </p:spPr>
        <p:txBody>
          <a:bodyPr wrap="square">
            <a:spAutoFit/>
          </a:bodyPr>
          <a:lstStyle/>
          <a:p>
            <a:pPr lvl="0" eaLnBrk="0" fontAlgn="base" hangingPunct="0">
              <a:lnSpc>
                <a:spcPct val="150000"/>
              </a:lnSpc>
              <a:spcBef>
                <a:spcPct val="0"/>
              </a:spcBef>
              <a:spcAft>
                <a:spcPct val="0"/>
              </a:spcAft>
            </a:pPr>
            <a:r>
              <a:rPr lang="zh-CN" altLang="en-US" sz="1200" b="1" dirty="0" smtClean="0">
                <a:solidFill>
                  <a:srgbClr val="CC3300"/>
                </a:solidFill>
                <a:latin typeface="黑体" pitchFamily="49" charset="-122"/>
                <a:ea typeface="黑体" pitchFamily="49" charset="-122"/>
                <a:cs typeface="宋体" pitchFamily="2" charset="-122"/>
              </a:rPr>
              <a:t>    </a:t>
            </a:r>
            <a:r>
              <a:rPr lang="zh-CN" altLang="en-US" sz="1400" dirty="0" smtClean="0">
                <a:solidFill>
                  <a:srgbClr val="663300"/>
                </a:solidFill>
                <a:latin typeface="黑体" pitchFamily="49" charset="-122"/>
                <a:ea typeface="黑体" pitchFamily="49" charset="-122"/>
                <a:cs typeface="宋体" pitchFamily="2" charset="-122"/>
              </a:rPr>
              <a:t>其次，是我国古典文学中的叙事文学</a:t>
            </a:r>
            <a:r>
              <a:rPr lang="en-US" altLang="zh-CN" sz="1400" dirty="0" smtClean="0">
                <a:solidFill>
                  <a:srgbClr val="663300"/>
                </a:solidFill>
                <a:latin typeface="黑体" pitchFamily="49" charset="-122"/>
                <a:ea typeface="黑体" pitchFamily="49" charset="-122"/>
                <a:cs typeface="宋体" pitchFamily="2" charset="-122"/>
              </a:rPr>
              <a:t>:</a:t>
            </a:r>
          </a:p>
          <a:p>
            <a:pPr lvl="0" eaLnBrk="0" fontAlgn="base" hangingPunct="0">
              <a:lnSpc>
                <a:spcPct val="150000"/>
              </a:lnSpc>
              <a:spcBef>
                <a:spcPct val="0"/>
              </a:spcBef>
              <a:spcAft>
                <a:spcPct val="0"/>
              </a:spcAft>
            </a:pPr>
            <a:r>
              <a:rPr lang="en-US" altLang="zh-CN" sz="1200" dirty="0" smtClean="0">
                <a:solidFill>
                  <a:srgbClr val="002060"/>
                </a:solidFill>
                <a:latin typeface="黑体" pitchFamily="49" charset="-122"/>
                <a:ea typeface="黑体" pitchFamily="49" charset="-122"/>
                <a:cs typeface="宋体" pitchFamily="2" charset="-122"/>
              </a:rPr>
              <a:t>   </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柳毅传：唐代传奇选</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中国古代寓言选</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杜十娘怒沉百宝箱</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宋明评话选</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汉魏六朝小说选</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不怕鬼的故事</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（六朝至清代志怪小说）等，另外还有我国古典小说名著</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儒林外史</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等。</a:t>
            </a:r>
            <a:endParaRPr lang="zh-CN" altLang="en-US" sz="1200" b="1" dirty="0" smtClean="0">
              <a:solidFill>
                <a:srgbClr val="FFFFCC"/>
              </a:solidFill>
              <a:latin typeface="黑体" pitchFamily="49" charset="-122"/>
              <a:ea typeface="黑体" pitchFamily="49" charset="-122"/>
              <a:cs typeface="宋体" pitchFamily="2" charset="-122"/>
            </a:endParaRPr>
          </a:p>
          <a:p>
            <a:pPr lvl="0" eaLnBrk="0" fontAlgn="base" hangingPunct="0">
              <a:lnSpc>
                <a:spcPct val="150000"/>
              </a:lnSpc>
              <a:spcBef>
                <a:spcPct val="0"/>
              </a:spcBef>
              <a:spcAft>
                <a:spcPct val="0"/>
              </a:spcAft>
            </a:pPr>
            <a:r>
              <a:rPr lang="zh-CN" altLang="en-US" sz="1200" b="1" dirty="0" smtClean="0">
                <a:solidFill>
                  <a:srgbClr val="000000"/>
                </a:solidFill>
                <a:latin typeface="黑体" pitchFamily="49" charset="-122"/>
                <a:ea typeface="黑体" pitchFamily="49" charset="-122"/>
                <a:cs typeface="宋体" pitchFamily="2" charset="-122"/>
              </a:rPr>
              <a:t>　　</a:t>
            </a:r>
            <a:r>
              <a:rPr lang="zh-CN" altLang="en-US" sz="1400" dirty="0" smtClean="0">
                <a:solidFill>
                  <a:srgbClr val="663300"/>
                </a:solidFill>
                <a:latin typeface="黑体" pitchFamily="49" charset="-122"/>
                <a:ea typeface="黑体" pitchFamily="49" charset="-122"/>
                <a:cs typeface="宋体" pitchFamily="2" charset="-122"/>
              </a:rPr>
              <a:t>再次，是我国传统戏曲的各种剧本</a:t>
            </a:r>
            <a:r>
              <a:rPr lang="en-US" altLang="zh-CN" sz="1400" dirty="0" smtClean="0">
                <a:solidFill>
                  <a:srgbClr val="663300"/>
                </a:solidFill>
                <a:latin typeface="黑体" pitchFamily="49" charset="-122"/>
                <a:ea typeface="黑体" pitchFamily="49" charset="-122"/>
                <a:cs typeface="宋体" pitchFamily="2" charset="-122"/>
              </a:rPr>
              <a:t>:</a:t>
            </a:r>
          </a:p>
          <a:p>
            <a:pPr lvl="0" eaLnBrk="0" fontAlgn="base" hangingPunct="0">
              <a:lnSpc>
                <a:spcPct val="150000"/>
              </a:lnSpc>
              <a:spcBef>
                <a:spcPct val="0"/>
              </a:spcBef>
              <a:spcAft>
                <a:spcPct val="0"/>
              </a:spcAft>
            </a:pPr>
            <a:r>
              <a:rPr lang="en-US" altLang="zh-CN" sz="1200" b="1" dirty="0" smtClean="0">
                <a:solidFill>
                  <a:srgbClr val="002060"/>
                </a:solidFill>
                <a:latin typeface="黑体" pitchFamily="49" charset="-122"/>
                <a:ea typeface="黑体" pitchFamily="49" charset="-122"/>
                <a:cs typeface="宋体" pitchFamily="2" charset="-122"/>
              </a:rPr>
              <a:t>    </a:t>
            </a:r>
            <a:r>
              <a:rPr lang="zh-CN" altLang="en-US" sz="1200" dirty="0" smtClean="0">
                <a:solidFill>
                  <a:srgbClr val="FFFFCC"/>
                </a:solidFill>
                <a:latin typeface="黑体" pitchFamily="49" charset="-122"/>
                <a:ea typeface="黑体" pitchFamily="49" charset="-122"/>
                <a:cs typeface="宋体" pitchFamily="2" charset="-122"/>
              </a:rPr>
              <a:t>古代戏剧有明代洪的</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长生殿</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，元代的</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关汉卿杂剧选</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。近代各剧种有京剧</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打渔杀家</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白蛇传</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，川剧</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柳荫记</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临江亭</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拉郎配</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，昆曲</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十五贯</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，评剧</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秦香莲</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，晋剧</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打金枝</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，闽剧</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炼印</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，粤剧</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搜书院</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等。　　</a:t>
            </a:r>
            <a:endParaRPr lang="en-US" altLang="zh-CN" sz="1200" dirty="0" smtClean="0">
              <a:solidFill>
                <a:srgbClr val="FFFFCC"/>
              </a:solidFill>
              <a:latin typeface="黑体" pitchFamily="49" charset="-122"/>
              <a:ea typeface="黑体" pitchFamily="49" charset="-122"/>
              <a:cs typeface="宋体" pitchFamily="2" charset="-122"/>
            </a:endParaRPr>
          </a:p>
          <a:p>
            <a:pPr lvl="0" eaLnBrk="0" fontAlgn="base" hangingPunct="0">
              <a:lnSpc>
                <a:spcPct val="150000"/>
              </a:lnSpc>
              <a:spcBef>
                <a:spcPct val="0"/>
              </a:spcBef>
              <a:spcAft>
                <a:spcPct val="0"/>
              </a:spcAft>
            </a:pPr>
            <a:r>
              <a:rPr lang="en-US" altLang="zh-CN" sz="1200" dirty="0" smtClean="0">
                <a:solidFill>
                  <a:srgbClr val="000000"/>
                </a:solidFill>
                <a:latin typeface="黑体" pitchFamily="49" charset="-122"/>
                <a:ea typeface="黑体" pitchFamily="49" charset="-122"/>
                <a:cs typeface="宋体" pitchFamily="2" charset="-122"/>
              </a:rPr>
              <a:t>    </a:t>
            </a:r>
            <a:endParaRPr lang="zh-CN" altLang="en-US" sz="1200" dirty="0" smtClean="0">
              <a:latin typeface="黑体" pitchFamily="49" charset="-122"/>
              <a:ea typeface="黑体" pitchFamily="49" charset="-122"/>
              <a:cs typeface="宋体" pitchFamily="2" charset="-122"/>
            </a:endParaRPr>
          </a:p>
        </p:txBody>
      </p:sp>
      <p:sp>
        <p:nvSpPr>
          <p:cNvPr id="6" name="矩形 5"/>
          <p:cNvSpPr/>
          <p:nvPr/>
        </p:nvSpPr>
        <p:spPr>
          <a:xfrm>
            <a:off x="5580112" y="4299942"/>
            <a:ext cx="1723549" cy="461665"/>
          </a:xfrm>
          <a:prstGeom prst="rect">
            <a:avLst/>
          </a:prstGeom>
        </p:spPr>
        <p:txBody>
          <a:bodyPr wrap="none">
            <a:spAutoFit/>
          </a:bodyPr>
          <a:lstStyle/>
          <a:p>
            <a:r>
              <a:rPr lang="zh-CN" altLang="en-US" sz="1200" dirty="0" smtClean="0">
                <a:solidFill>
                  <a:srgbClr val="FFFFCC"/>
                </a:solidFill>
                <a:latin typeface="+mj-ea"/>
                <a:ea typeface="+mj-ea"/>
              </a:rPr>
              <a:t>戴乃迭和杨宪益翻译的</a:t>
            </a:r>
            <a:endParaRPr lang="en-US" altLang="zh-CN" sz="1200" dirty="0" smtClean="0">
              <a:solidFill>
                <a:srgbClr val="FFFFCC"/>
              </a:solidFill>
              <a:latin typeface="+mj-ea"/>
              <a:ea typeface="+mj-ea"/>
            </a:endParaRPr>
          </a:p>
          <a:p>
            <a:r>
              <a:rPr lang="zh-CN" altLang="en-US" sz="1200" dirty="0" smtClean="0">
                <a:solidFill>
                  <a:srgbClr val="FFFFCC"/>
                </a:solidFill>
                <a:latin typeface="+mj-ea"/>
                <a:ea typeface="+mj-ea"/>
              </a:rPr>
              <a:t>英文版儒林外史</a:t>
            </a:r>
            <a:endParaRPr lang="zh-CN" altLang="en-US" sz="1200" dirty="0">
              <a:solidFill>
                <a:srgbClr val="FFFFCC"/>
              </a:solidFill>
              <a:latin typeface="+mj-ea"/>
              <a:ea typeface="+mj-ea"/>
            </a:endParaRPr>
          </a:p>
        </p:txBody>
      </p:sp>
    </p:spTree>
  </p:cSld>
  <p:clrMapOvr>
    <a:masterClrMapping/>
  </p:clrMapOvr>
  <p:transition spd="slow">
    <p:pull di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D:\雄\幻灯片练习\习作\英伦黛玉 绝代美女的中国劫\图片\oYYBAFN386SAZdG-AAFB_mPngog846_b.jpg"/>
          <p:cNvPicPr>
            <a:picLocks noChangeAspect="1" noChangeArrowheads="1"/>
          </p:cNvPicPr>
          <p:nvPr/>
        </p:nvPicPr>
        <p:blipFill>
          <a:blip r:embed="rId2" cstate="screen"/>
          <a:srcRect/>
          <a:stretch>
            <a:fillRect/>
          </a:stretch>
        </p:blipFill>
        <p:spPr bwMode="auto">
          <a:xfrm rot="439736">
            <a:off x="1114914" y="2741782"/>
            <a:ext cx="1976253" cy="1715840"/>
          </a:xfrm>
          <a:prstGeom prst="rect">
            <a:avLst/>
          </a:prstGeom>
          <a:noFill/>
          <a:effectLst>
            <a:outerShdw blurRad="50800" dist="38100" dir="8100000" sx="103000" sy="103000" algn="tr" rotWithShape="0">
              <a:prstClr val="black">
                <a:alpha val="40000"/>
              </a:prstClr>
            </a:outerShdw>
          </a:effectLst>
        </p:spPr>
      </p:pic>
      <p:sp>
        <p:nvSpPr>
          <p:cNvPr id="5" name="TextBox 4"/>
          <p:cNvSpPr txBox="1"/>
          <p:nvPr/>
        </p:nvSpPr>
        <p:spPr>
          <a:xfrm>
            <a:off x="1331640" y="4587974"/>
            <a:ext cx="1261884" cy="276999"/>
          </a:xfrm>
          <a:prstGeom prst="rect">
            <a:avLst/>
          </a:prstGeom>
          <a:noFill/>
        </p:spPr>
        <p:txBody>
          <a:bodyPr wrap="none" rtlCol="0">
            <a:spAutoFit/>
          </a:bodyPr>
          <a:lstStyle/>
          <a:p>
            <a:r>
              <a:rPr lang="zh-CN" altLang="en-US" sz="1200" dirty="0" smtClean="0">
                <a:solidFill>
                  <a:srgbClr val="663300"/>
                </a:solidFill>
                <a:latin typeface="+mj-ea"/>
                <a:ea typeface="+mj-ea"/>
              </a:rPr>
              <a:t>英文版中国文学</a:t>
            </a:r>
            <a:endParaRPr lang="zh-CN" altLang="en-US" sz="1200" dirty="0">
              <a:solidFill>
                <a:srgbClr val="663300"/>
              </a:solidFill>
              <a:latin typeface="+mj-ea"/>
              <a:ea typeface="+mj-ea"/>
            </a:endParaRPr>
          </a:p>
        </p:txBody>
      </p:sp>
      <p:pic>
        <p:nvPicPr>
          <p:cNvPr id="1030" name="Picture 6" descr="D:\雄\幻灯片练习\习作\英伦黛玉 绝代美女的中国劫\图片\1290969epiXW0_b.jpg"/>
          <p:cNvPicPr>
            <a:picLocks noChangeAspect="1" noChangeArrowheads="1"/>
          </p:cNvPicPr>
          <p:nvPr/>
        </p:nvPicPr>
        <p:blipFill>
          <a:blip r:embed="rId3" cstate="screen">
            <a:lum contrast="20000"/>
          </a:blip>
          <a:srcRect/>
          <a:stretch>
            <a:fillRect/>
          </a:stretch>
        </p:blipFill>
        <p:spPr bwMode="auto">
          <a:xfrm rot="1280421">
            <a:off x="4035121" y="2666514"/>
            <a:ext cx="1299506" cy="1804225"/>
          </a:xfrm>
          <a:prstGeom prst="rect">
            <a:avLst/>
          </a:prstGeom>
          <a:noFill/>
          <a:effectLst>
            <a:outerShdw blurRad="50800" dist="38100" dir="8100000" sx="103000" sy="103000" algn="tr" rotWithShape="0">
              <a:prstClr val="black">
                <a:alpha val="40000"/>
              </a:prstClr>
            </a:outerShdw>
          </a:effectLst>
        </p:spPr>
      </p:pic>
      <p:pic>
        <p:nvPicPr>
          <p:cNvPr id="7" name="Picture 5" descr="D:\雄\幻灯片练习\习作\英伦黛玉 绝代美女的中国劫\图片\图片125.jpg026.jpg008.jpg"/>
          <p:cNvPicPr>
            <a:picLocks noChangeAspect="1" noChangeArrowheads="1"/>
          </p:cNvPicPr>
          <p:nvPr/>
        </p:nvPicPr>
        <p:blipFill>
          <a:blip r:embed="rId4" cstate="screen">
            <a:duotone>
              <a:prstClr val="black"/>
              <a:srgbClr val="996633">
                <a:tint val="45000"/>
                <a:satMod val="400000"/>
              </a:srgbClr>
            </a:duotone>
            <a:lum contrast="-30000"/>
          </a:blip>
          <a:srcRect/>
          <a:stretch>
            <a:fillRect/>
          </a:stretch>
        </p:blipFill>
        <p:spPr bwMode="auto">
          <a:xfrm>
            <a:off x="6012160" y="699542"/>
            <a:ext cx="2188598" cy="3359083"/>
          </a:xfrm>
          <a:prstGeom prst="roundRect">
            <a:avLst>
              <a:gd name="adj" fmla="val 14325"/>
            </a:avLst>
          </a:prstGeom>
          <a:solidFill>
            <a:srgbClr val="FFFFFF">
              <a:shade val="85000"/>
            </a:srgbClr>
          </a:solidFill>
          <a:ln>
            <a:noFill/>
          </a:ln>
          <a:effectLst>
            <a:reflection blurRad="12700" stA="38000" endPos="28000" dist="5000" dir="5400000" sy="-100000" algn="bl" rotWithShape="0"/>
            <a:softEdge rad="635000"/>
          </a:effectLst>
          <a:scene3d>
            <a:camera prst="isometricOffAxis2Left"/>
            <a:lightRig rig="threePt" dir="t"/>
          </a:scene3d>
          <a:sp3d>
            <a:bevelT w="152400" h="50800" prst="softRound"/>
          </a:sp3d>
        </p:spPr>
      </p:pic>
      <p:sp>
        <p:nvSpPr>
          <p:cNvPr id="2" name="矩形 1"/>
          <p:cNvSpPr/>
          <p:nvPr/>
        </p:nvSpPr>
        <p:spPr>
          <a:xfrm>
            <a:off x="683568" y="339502"/>
            <a:ext cx="4536504" cy="2354491"/>
          </a:xfrm>
          <a:prstGeom prst="rect">
            <a:avLst/>
          </a:prstGeom>
        </p:spPr>
        <p:txBody>
          <a:bodyPr wrap="square">
            <a:spAutoFit/>
          </a:bodyPr>
          <a:lstStyle/>
          <a:p>
            <a:pPr lvl="0" eaLnBrk="0" fontAlgn="base" hangingPunct="0">
              <a:lnSpc>
                <a:spcPct val="150000"/>
              </a:lnSpc>
              <a:spcBef>
                <a:spcPct val="0"/>
              </a:spcBef>
              <a:spcAft>
                <a:spcPct val="0"/>
              </a:spcAft>
            </a:pPr>
            <a:r>
              <a:rPr lang="zh-CN" altLang="en-US" sz="1400" dirty="0" smtClean="0">
                <a:solidFill>
                  <a:srgbClr val="FFFF66"/>
                </a:solidFill>
                <a:latin typeface="黑体" pitchFamily="49" charset="-122"/>
                <a:ea typeface="黑体" pitchFamily="49" charset="-122"/>
                <a:cs typeface="宋体" pitchFamily="2" charset="-122"/>
              </a:rPr>
              <a:t>    </a:t>
            </a:r>
            <a:r>
              <a:rPr lang="zh-CN" altLang="en-US" sz="1400" dirty="0" smtClean="0">
                <a:solidFill>
                  <a:srgbClr val="663300"/>
                </a:solidFill>
                <a:latin typeface="黑体" pitchFamily="49" charset="-122"/>
                <a:ea typeface="黑体" pitchFamily="49" charset="-122"/>
                <a:cs typeface="宋体" pitchFamily="2" charset="-122"/>
              </a:rPr>
              <a:t>最后，是古典诗文与我国古代文论及文学史作品：</a:t>
            </a:r>
            <a:endParaRPr lang="en-US" altLang="zh-CN" sz="1400" dirty="0" smtClean="0">
              <a:solidFill>
                <a:srgbClr val="663300"/>
              </a:solidFill>
              <a:latin typeface="黑体" pitchFamily="49" charset="-122"/>
              <a:ea typeface="黑体" pitchFamily="49" charset="-122"/>
              <a:cs typeface="宋体" pitchFamily="2" charset="-122"/>
            </a:endParaRPr>
          </a:p>
          <a:p>
            <a:pPr lvl="0" eaLnBrk="0" fontAlgn="base" hangingPunct="0">
              <a:lnSpc>
                <a:spcPct val="150000"/>
              </a:lnSpc>
              <a:spcBef>
                <a:spcPct val="0"/>
              </a:spcBef>
              <a:spcAft>
                <a:spcPct val="0"/>
              </a:spcAft>
            </a:pPr>
            <a:r>
              <a:rPr lang="en-US" altLang="zh-CN" sz="1200" b="1" dirty="0" smtClean="0">
                <a:solidFill>
                  <a:srgbClr val="FFFF66"/>
                </a:solidFill>
                <a:latin typeface="黑体" pitchFamily="49" charset="-122"/>
                <a:ea typeface="黑体" pitchFamily="49" charset="-122"/>
                <a:cs typeface="宋体" pitchFamily="2" charset="-122"/>
              </a:rPr>
              <a:t>    </a:t>
            </a:r>
            <a:r>
              <a:rPr lang="zh-CN" altLang="en-US" sz="1200" dirty="0" smtClean="0">
                <a:solidFill>
                  <a:srgbClr val="FFFFCC"/>
                </a:solidFill>
                <a:latin typeface="黑体" pitchFamily="49" charset="-122"/>
                <a:ea typeface="黑体" pitchFamily="49" charset="-122"/>
                <a:cs typeface="宋体" pitchFamily="2" charset="-122"/>
              </a:rPr>
              <a:t>主要有</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离骚</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及屈原的其他诗作</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、冯沅君、陆侃如合著的</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中国古典文学简史</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、鲁迅的</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中国小说史略</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等。</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文心雕龙</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节选（</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神思</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风骨</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情采</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夸饰</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和</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知音</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）。这一时期的</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中国文学</a:t>
            </a:r>
            <a:r>
              <a:rPr lang="en-US" altLang="zh-CN" sz="1200" dirty="0" smtClean="0">
                <a:solidFill>
                  <a:srgbClr val="FFFFCC"/>
                </a:solidFill>
                <a:latin typeface="黑体" pitchFamily="49" charset="-122"/>
                <a:ea typeface="黑体" pitchFamily="49" charset="-122"/>
                <a:cs typeface="宋体" pitchFamily="2" charset="-122"/>
              </a:rPr>
              <a:t>》</a:t>
            </a:r>
            <a:r>
              <a:rPr lang="zh-CN" altLang="en-US" sz="1200" dirty="0" smtClean="0">
                <a:solidFill>
                  <a:srgbClr val="FFFFCC"/>
                </a:solidFill>
                <a:latin typeface="黑体" pitchFamily="49" charset="-122"/>
                <a:ea typeface="黑体" pitchFamily="49" charset="-122"/>
                <a:cs typeface="宋体" pitchFamily="2" charset="-122"/>
              </a:rPr>
              <a:t>上还陆续发表了他们合译的李白、杜甫、王维、温庭筠、李贺、苏轼、陆游、范成大等人的诗词，韩愈、柳宗元等人的散文，以及戴乃迭翻译的大量现当代作品。其中小说、诗歌、散文、剧本均有，尤以前两类为重。</a:t>
            </a:r>
          </a:p>
        </p:txBody>
      </p:sp>
      <p:sp>
        <p:nvSpPr>
          <p:cNvPr id="10" name="矩形 9"/>
          <p:cNvSpPr/>
          <p:nvPr/>
        </p:nvSpPr>
        <p:spPr>
          <a:xfrm>
            <a:off x="3203848" y="4443958"/>
            <a:ext cx="2185214" cy="461665"/>
          </a:xfrm>
          <a:prstGeom prst="rect">
            <a:avLst/>
          </a:prstGeom>
        </p:spPr>
        <p:txBody>
          <a:bodyPr wrap="none">
            <a:spAutoFit/>
          </a:bodyPr>
          <a:lstStyle/>
          <a:p>
            <a:r>
              <a:rPr lang="zh-CN" altLang="en-US" sz="1200" dirty="0" smtClean="0">
                <a:solidFill>
                  <a:srgbClr val="663300"/>
                </a:solidFill>
                <a:latin typeface="黑体" pitchFamily="49" charset="-122"/>
                <a:ea typeface="黑体" pitchFamily="49" charset="-122"/>
              </a:rPr>
              <a:t>戴乃迭和杨宪益翻译的</a:t>
            </a:r>
          </a:p>
          <a:p>
            <a:r>
              <a:rPr lang="zh-CN" altLang="en-US" sz="1200" dirty="0" smtClean="0">
                <a:solidFill>
                  <a:srgbClr val="663300"/>
                </a:solidFill>
                <a:latin typeface="黑体" pitchFamily="49" charset="-122"/>
                <a:ea typeface="黑体" pitchFamily="49" charset="-122"/>
                <a:cs typeface="宋体" pitchFamily="2" charset="-122"/>
              </a:rPr>
              <a:t>英文版</a:t>
            </a:r>
            <a:r>
              <a:rPr lang="en-US" altLang="zh-CN" sz="1200" dirty="0" smtClean="0">
                <a:solidFill>
                  <a:srgbClr val="663300"/>
                </a:solidFill>
                <a:latin typeface="黑体" pitchFamily="49" charset="-122"/>
                <a:ea typeface="黑体" pitchFamily="49" charset="-122"/>
                <a:cs typeface="宋体" pitchFamily="2" charset="-122"/>
              </a:rPr>
              <a:t>《</a:t>
            </a:r>
            <a:r>
              <a:rPr lang="zh-CN" altLang="en-US" sz="1200" dirty="0" smtClean="0">
                <a:solidFill>
                  <a:srgbClr val="663300"/>
                </a:solidFill>
                <a:latin typeface="黑体" pitchFamily="49" charset="-122"/>
                <a:ea typeface="黑体" pitchFamily="49" charset="-122"/>
                <a:cs typeface="宋体" pitchFamily="2" charset="-122"/>
              </a:rPr>
              <a:t>中国古典文学简史</a:t>
            </a:r>
            <a:r>
              <a:rPr lang="en-US" altLang="zh-CN" sz="1200" dirty="0" smtClean="0">
                <a:solidFill>
                  <a:srgbClr val="663300"/>
                </a:solidFill>
                <a:latin typeface="黑体" pitchFamily="49" charset="-122"/>
                <a:ea typeface="黑体" pitchFamily="49" charset="-122"/>
                <a:cs typeface="宋体" pitchFamily="2" charset="-122"/>
              </a:rPr>
              <a:t>》</a:t>
            </a:r>
            <a:endParaRPr lang="zh-CN" altLang="en-US" sz="1200" dirty="0">
              <a:solidFill>
                <a:srgbClr val="663300"/>
              </a:solidFill>
            </a:endParaRPr>
          </a:p>
        </p:txBody>
      </p:sp>
      <p:pic>
        <p:nvPicPr>
          <p:cNvPr id="61443" name="Picture 3" descr="D:\雄\幻灯片练习\习作\英伦黛玉 绝代美女的中国劫\图片\22.png"/>
          <p:cNvPicPr>
            <a:picLocks noChangeAspect="1" noChangeArrowheads="1"/>
          </p:cNvPicPr>
          <p:nvPr/>
        </p:nvPicPr>
        <p:blipFill>
          <a:blip r:embed="rId5" cstate="screen"/>
          <a:srcRect/>
          <a:stretch>
            <a:fillRect/>
          </a:stretch>
        </p:blipFill>
        <p:spPr bwMode="auto">
          <a:xfrm rot="3514344">
            <a:off x="6844873" y="2900408"/>
            <a:ext cx="1754149" cy="1754149"/>
          </a:xfrm>
          <a:prstGeom prst="rect">
            <a:avLst/>
          </a:prstGeom>
          <a:noFill/>
          <a:effectLst>
            <a:outerShdw blurRad="50800" dist="38100" dir="8100000" sx="102000" sy="102000" algn="tr" rotWithShape="0">
              <a:prstClr val="black">
                <a:alpha val="40000"/>
              </a:prstClr>
            </a:outerShdw>
          </a:effectLst>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randombar(horizontal)">
                                      <p:cBhvr>
                                        <p:cTn id="7" dur="2000"/>
                                        <p:tgtEl>
                                          <p:spTgt spid="1028"/>
                                        </p:tgtEl>
                                      </p:cBhvr>
                                    </p:animEffect>
                                  </p:childTnLst>
                                </p:cTn>
                              </p:par>
                              <p:par>
                                <p:cTn id="8" presetID="14" presetClass="entr" presetSubtype="10" fill="hold" nodeType="withEffect">
                                  <p:stCondLst>
                                    <p:cond delay="0"/>
                                  </p:stCondLst>
                                  <p:childTnLst>
                                    <p:set>
                                      <p:cBhvr>
                                        <p:cTn id="9" dur="1" fill="hold">
                                          <p:stCondLst>
                                            <p:cond delay="0"/>
                                          </p:stCondLst>
                                        </p:cTn>
                                        <p:tgtEl>
                                          <p:spTgt spid="1030"/>
                                        </p:tgtEl>
                                        <p:attrNameLst>
                                          <p:attrName>style.visibility</p:attrName>
                                        </p:attrNameLst>
                                      </p:cBhvr>
                                      <p:to>
                                        <p:strVal val="visible"/>
                                      </p:to>
                                    </p:set>
                                    <p:animEffect transition="in" filter="randombar(horizontal)">
                                      <p:cBhvr>
                                        <p:cTn id="10" dur="2000"/>
                                        <p:tgtEl>
                                          <p:spTgt spid="1030"/>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2000"/>
                                        <p:tgtEl>
                                          <p:spTgt spid="5"/>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randombar(horizontal)">
                                      <p:cBhvr>
                                        <p:cTn id="1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788024" y="483518"/>
            <a:ext cx="3528392" cy="1434047"/>
          </a:xfrm>
          <a:prstGeom prst="rect">
            <a:avLst/>
          </a:prstGeom>
        </p:spPr>
        <p:txBody>
          <a:bodyPr wrap="square">
            <a:spAutoFit/>
          </a:bodyPr>
          <a:lstStyle/>
          <a:p>
            <a:pPr>
              <a:lnSpc>
                <a:spcPct val="150000"/>
              </a:lnSpc>
            </a:pPr>
            <a:r>
              <a:rPr lang="en-US" altLang="zh-CN" sz="1200" dirty="0" smtClean="0">
                <a:solidFill>
                  <a:srgbClr val="FFFFCC"/>
                </a:solidFill>
                <a:latin typeface="黑体" pitchFamily="49" charset="-122"/>
                <a:ea typeface="黑体" pitchFamily="49" charset="-122"/>
              </a:rPr>
              <a:t>    </a:t>
            </a:r>
            <a:r>
              <a:rPr lang="zh-CN" altLang="zh-CN" sz="1200" dirty="0" smtClean="0">
                <a:solidFill>
                  <a:srgbClr val="FFFFCC"/>
                </a:solidFill>
                <a:latin typeface="黑体" pitchFamily="49" charset="-122"/>
                <a:ea typeface="黑体" pitchFamily="49" charset="-122"/>
              </a:rPr>
              <a:t>值得一提的是出版于</a:t>
            </a:r>
            <a:r>
              <a:rPr lang="en-US" altLang="zh-CN" sz="1200" dirty="0" smtClean="0">
                <a:solidFill>
                  <a:srgbClr val="FFFFCC"/>
                </a:solidFill>
                <a:latin typeface="黑体" pitchFamily="49" charset="-122"/>
                <a:ea typeface="黑体" pitchFamily="49" charset="-122"/>
              </a:rPr>
              <a:t>70</a:t>
            </a:r>
            <a:r>
              <a:rPr lang="zh-CN" altLang="zh-CN" sz="1200" dirty="0" smtClean="0">
                <a:solidFill>
                  <a:srgbClr val="FFFFCC"/>
                </a:solidFill>
                <a:latin typeface="黑体" pitchFamily="49" charset="-122"/>
                <a:ea typeface="黑体" pitchFamily="49" charset="-122"/>
              </a:rPr>
              <a:t>年代末</a:t>
            </a:r>
            <a:r>
              <a:rPr lang="en-US" altLang="zh-CN" sz="1200" dirty="0" smtClean="0">
                <a:solidFill>
                  <a:srgbClr val="FFFFCC"/>
                </a:solidFill>
                <a:latin typeface="黑体" pitchFamily="49" charset="-122"/>
                <a:ea typeface="黑体" pitchFamily="49" charset="-122"/>
              </a:rPr>
              <a:t>80</a:t>
            </a:r>
            <a:r>
              <a:rPr lang="zh-CN" altLang="zh-CN" sz="1200" dirty="0" smtClean="0">
                <a:solidFill>
                  <a:srgbClr val="FFFFCC"/>
                </a:solidFill>
                <a:latin typeface="黑体" pitchFamily="49" charset="-122"/>
                <a:ea typeface="黑体" pitchFamily="49" charset="-122"/>
              </a:rPr>
              <a:t>年代初的《红楼梦》，其翻译工作实际于</a:t>
            </a:r>
            <a:r>
              <a:rPr lang="en-US" altLang="zh-CN" sz="1200" dirty="0" smtClean="0">
                <a:solidFill>
                  <a:srgbClr val="FFFFCC"/>
                </a:solidFill>
                <a:latin typeface="黑体" pitchFamily="49" charset="-122"/>
                <a:ea typeface="黑体" pitchFamily="49" charset="-122"/>
              </a:rPr>
              <a:t>60</a:t>
            </a:r>
            <a:r>
              <a:rPr lang="zh-CN" altLang="zh-CN" sz="1200" dirty="0" smtClean="0">
                <a:solidFill>
                  <a:srgbClr val="FFFFCC"/>
                </a:solidFill>
                <a:latin typeface="黑体" pitchFamily="49" charset="-122"/>
                <a:ea typeface="黑体" pitchFamily="49" charset="-122"/>
              </a:rPr>
              <a:t>年代初就已开始了</a:t>
            </a:r>
            <a:r>
              <a:rPr lang="zh-CN" altLang="en-US" sz="1200" dirty="0" smtClean="0">
                <a:solidFill>
                  <a:srgbClr val="FFFFCC"/>
                </a:solidFill>
                <a:latin typeface="黑体" pitchFamily="49" charset="-122"/>
                <a:ea typeface="黑体" pitchFamily="49" charset="-122"/>
              </a:rPr>
              <a:t>，后来由于文革和两人入狱</a:t>
            </a:r>
            <a:r>
              <a:rPr lang="en-US" altLang="zh-CN" sz="1200" dirty="0" smtClean="0">
                <a:solidFill>
                  <a:srgbClr val="FFFFCC"/>
                </a:solidFill>
                <a:latin typeface="黑体" pitchFamily="49" charset="-122"/>
                <a:ea typeface="黑体" pitchFamily="49" charset="-122"/>
              </a:rPr>
              <a:t>4</a:t>
            </a:r>
            <a:r>
              <a:rPr lang="zh-CN" altLang="en-US" sz="1200" dirty="0" smtClean="0">
                <a:solidFill>
                  <a:srgbClr val="FFFFCC"/>
                </a:solidFill>
                <a:latin typeface="黑体" pitchFamily="49" charset="-122"/>
                <a:ea typeface="黑体" pitchFamily="49" charset="-122"/>
              </a:rPr>
              <a:t>年而中断。</a:t>
            </a:r>
            <a:r>
              <a:rPr lang="zh-CN" altLang="zh-CN" sz="1200" dirty="0" smtClean="0">
                <a:solidFill>
                  <a:srgbClr val="FFFFCC"/>
                </a:solidFill>
                <a:latin typeface="黑体" pitchFamily="49" charset="-122"/>
                <a:ea typeface="黑体" pitchFamily="49" charset="-122"/>
              </a:rPr>
              <a:t>直至</a:t>
            </a:r>
            <a:r>
              <a:rPr lang="en-US" altLang="zh-CN" sz="1200" dirty="0" smtClean="0">
                <a:solidFill>
                  <a:srgbClr val="FFFFCC"/>
                </a:solidFill>
                <a:latin typeface="黑体" pitchFamily="49" charset="-122"/>
                <a:ea typeface="黑体" pitchFamily="49" charset="-122"/>
              </a:rPr>
              <a:t>1972</a:t>
            </a:r>
            <a:r>
              <a:rPr lang="zh-CN" altLang="zh-CN" sz="1200" dirty="0" smtClean="0">
                <a:solidFill>
                  <a:srgbClr val="FFFFCC"/>
                </a:solidFill>
                <a:latin typeface="黑体" pitchFamily="49" charset="-122"/>
                <a:ea typeface="黑体" pitchFamily="49" charset="-122"/>
              </a:rPr>
              <a:t>年杨宪益与戴乃迭先后释放出狱，重新开始工作时，这一巨著的译稿才得以修改完成</a:t>
            </a:r>
            <a:r>
              <a:rPr lang="zh-CN" altLang="en-US" sz="1200" dirty="0" smtClean="0">
                <a:solidFill>
                  <a:srgbClr val="FFFFCC"/>
                </a:solidFill>
                <a:latin typeface="黑体" pitchFamily="49" charset="-122"/>
                <a:ea typeface="黑体" pitchFamily="49" charset="-122"/>
              </a:rPr>
              <a:t>。</a:t>
            </a:r>
            <a:endParaRPr lang="zh-CN" altLang="zh-CN" sz="1200" dirty="0">
              <a:solidFill>
                <a:srgbClr val="FFFFCC"/>
              </a:solidFill>
              <a:latin typeface="黑体" pitchFamily="49" charset="-122"/>
              <a:ea typeface="黑体" pitchFamily="49" charset="-122"/>
            </a:endParaRPr>
          </a:p>
        </p:txBody>
      </p:sp>
      <p:pic>
        <p:nvPicPr>
          <p:cNvPr id="7" name="Picture 1" descr="D:\雄\幻灯片练习\习作\英伦黛玉 绝代美女的中国劫\图片\3e0190911047aea289646a421498aa21.jpg"/>
          <p:cNvPicPr>
            <a:picLocks noChangeAspect="1" noChangeArrowheads="1"/>
          </p:cNvPicPr>
          <p:nvPr/>
        </p:nvPicPr>
        <p:blipFill>
          <a:blip r:embed="rId2" cstate="screen"/>
          <a:srcRect/>
          <a:stretch>
            <a:fillRect/>
          </a:stretch>
        </p:blipFill>
        <p:spPr bwMode="auto">
          <a:xfrm rot="21071628">
            <a:off x="892860" y="744108"/>
            <a:ext cx="3636444" cy="3014208"/>
          </a:xfrm>
          <a:prstGeom prst="rect">
            <a:avLst/>
          </a:prstGeom>
          <a:noFill/>
          <a:effectLst>
            <a:outerShdw blurRad="50800" dist="38100" dir="8100000" sx="103000" sy="103000" algn="tr" rotWithShape="0">
              <a:prstClr val="black">
                <a:alpha val="40000"/>
              </a:prstClr>
            </a:outerShdw>
          </a:effectLst>
        </p:spPr>
      </p:pic>
      <p:sp>
        <p:nvSpPr>
          <p:cNvPr id="3" name="矩形 2"/>
          <p:cNvSpPr/>
          <p:nvPr/>
        </p:nvSpPr>
        <p:spPr>
          <a:xfrm>
            <a:off x="4644008" y="1923678"/>
            <a:ext cx="3888432" cy="2908489"/>
          </a:xfrm>
          <a:prstGeom prst="rect">
            <a:avLst/>
          </a:prstGeom>
        </p:spPr>
        <p:txBody>
          <a:bodyPr wrap="square">
            <a:spAutoFit/>
          </a:bodyPr>
          <a:lstStyle/>
          <a:p>
            <a:pPr>
              <a:lnSpc>
                <a:spcPct val="150000"/>
              </a:lnSpc>
            </a:pPr>
            <a:r>
              <a:rPr lang="en-US" altLang="zh-CN" sz="1400" dirty="0" smtClean="0">
                <a:latin typeface="+mj-ea"/>
                <a:ea typeface="+mj-ea"/>
              </a:rPr>
              <a:t>    </a:t>
            </a:r>
            <a:r>
              <a:rPr lang="zh-CN" altLang="zh-CN" sz="1200" dirty="0" smtClean="0">
                <a:solidFill>
                  <a:srgbClr val="FFFFCC"/>
                </a:solidFill>
                <a:latin typeface="黑体" pitchFamily="49" charset="-122"/>
                <a:ea typeface="黑体" pitchFamily="49" charset="-122"/>
              </a:rPr>
              <a:t>《红楼梦》中那么多民俗、宗教和诗词典故，根本无法对应英译，翻译之难可想而知。</a:t>
            </a:r>
            <a:r>
              <a:rPr lang="zh-CN" altLang="en-US" sz="1200" dirty="0" smtClean="0">
                <a:solidFill>
                  <a:srgbClr val="663300"/>
                </a:solidFill>
                <a:latin typeface="黑体" pitchFamily="49" charset="-122"/>
                <a:ea typeface="黑体" pitchFamily="49" charset="-122"/>
              </a:rPr>
              <a:t>戴</a:t>
            </a:r>
            <a:r>
              <a:rPr lang="zh-CN" altLang="zh-CN" sz="1200" dirty="0" smtClean="0">
                <a:solidFill>
                  <a:srgbClr val="663300"/>
                </a:solidFill>
                <a:latin typeface="黑体" pitchFamily="49" charset="-122"/>
                <a:ea typeface="黑体" pitchFamily="49" charset="-122"/>
              </a:rPr>
              <a:t>杨夫妇正是凭着对翻译事业的共同痴情，发挥各自母语的优势，做到知识互补，难题共解，终于在对外传播中国文化上做出了卓越的贡献。</a:t>
            </a:r>
            <a:endParaRPr lang="en-US" altLang="zh-CN" sz="1200" dirty="0" smtClean="0">
              <a:solidFill>
                <a:srgbClr val="663300"/>
              </a:solidFill>
              <a:latin typeface="黑体" pitchFamily="49" charset="-122"/>
              <a:ea typeface="黑体" pitchFamily="49" charset="-122"/>
            </a:endParaRPr>
          </a:p>
          <a:p>
            <a:pPr>
              <a:lnSpc>
                <a:spcPct val="150000"/>
              </a:lnSpc>
            </a:pPr>
            <a:r>
              <a:rPr lang="zh-CN" altLang="en-US" sz="1200" dirty="0" smtClean="0">
                <a:solidFill>
                  <a:srgbClr val="663300"/>
                </a:solidFill>
                <a:latin typeface="黑体" pitchFamily="49" charset="-122"/>
                <a:ea typeface="黑体" pitchFamily="49" charset="-122"/>
              </a:rPr>
              <a:t>“我们合译中国文学名著时</a:t>
            </a:r>
            <a:r>
              <a:rPr lang="en-US" altLang="zh-CN" sz="1200" dirty="0" smtClean="0">
                <a:solidFill>
                  <a:srgbClr val="663300"/>
                </a:solidFill>
                <a:latin typeface="黑体" pitchFamily="49" charset="-122"/>
                <a:ea typeface="黑体" pitchFamily="49" charset="-122"/>
              </a:rPr>
              <a:t>, </a:t>
            </a:r>
            <a:r>
              <a:rPr lang="zh-CN" altLang="en-US" sz="1200" dirty="0" smtClean="0">
                <a:solidFill>
                  <a:srgbClr val="663300"/>
                </a:solidFill>
                <a:latin typeface="黑体" pitchFamily="49" charset="-122"/>
                <a:ea typeface="黑体" pitchFamily="49" charset="-122"/>
              </a:rPr>
              <a:t>一般是由我翻译初稿</a:t>
            </a:r>
            <a:r>
              <a:rPr lang="en-US" altLang="zh-CN" sz="1200" dirty="0" smtClean="0">
                <a:solidFill>
                  <a:srgbClr val="663300"/>
                </a:solidFill>
                <a:latin typeface="黑体" pitchFamily="49" charset="-122"/>
                <a:ea typeface="黑体" pitchFamily="49" charset="-122"/>
              </a:rPr>
              <a:t>, </a:t>
            </a:r>
            <a:r>
              <a:rPr lang="zh-CN" altLang="en-US" sz="1200" dirty="0" smtClean="0">
                <a:solidFill>
                  <a:srgbClr val="663300"/>
                </a:solidFill>
                <a:latin typeface="黑体" pitchFamily="49" charset="-122"/>
                <a:ea typeface="黑体" pitchFamily="49" charset="-122"/>
              </a:rPr>
              <a:t>然后由乃迭修改英文</a:t>
            </a:r>
            <a:r>
              <a:rPr lang="en-US" altLang="zh-CN" sz="1200" dirty="0" smtClean="0">
                <a:solidFill>
                  <a:srgbClr val="663300"/>
                </a:solidFill>
                <a:latin typeface="黑体" pitchFamily="49" charset="-122"/>
                <a:ea typeface="黑体" pitchFamily="49" charset="-122"/>
              </a:rPr>
              <a:t>, </a:t>
            </a:r>
            <a:r>
              <a:rPr lang="zh-CN" altLang="en-US" sz="1200" dirty="0" smtClean="0">
                <a:solidFill>
                  <a:srgbClr val="663300"/>
                </a:solidFill>
                <a:latin typeface="黑体" pitchFamily="49" charset="-122"/>
                <a:ea typeface="黑体" pitchFamily="49" charset="-122"/>
              </a:rPr>
              <a:t>成为定稿。我翻译初稿大致都是在打字机上译一遍</a:t>
            </a:r>
            <a:r>
              <a:rPr lang="en-US" altLang="zh-CN" sz="1200" dirty="0" smtClean="0">
                <a:solidFill>
                  <a:srgbClr val="663300"/>
                </a:solidFill>
                <a:latin typeface="黑体" pitchFamily="49" charset="-122"/>
                <a:ea typeface="黑体" pitchFamily="49" charset="-122"/>
              </a:rPr>
              <a:t>, </a:t>
            </a:r>
            <a:r>
              <a:rPr lang="zh-CN" altLang="en-US" sz="1200" dirty="0" smtClean="0">
                <a:solidFill>
                  <a:srgbClr val="663300"/>
                </a:solidFill>
                <a:latin typeface="黑体" pitchFamily="49" charset="-122"/>
                <a:ea typeface="黑体" pitchFamily="49" charset="-122"/>
              </a:rPr>
              <a:t>乃迭修改则常常要打两三遍</a:t>
            </a:r>
            <a:r>
              <a:rPr lang="en-US" altLang="zh-CN" sz="1200" dirty="0" smtClean="0">
                <a:solidFill>
                  <a:srgbClr val="663300"/>
                </a:solidFill>
                <a:latin typeface="黑体" pitchFamily="49" charset="-122"/>
                <a:ea typeface="黑体" pitchFamily="49" charset="-122"/>
              </a:rPr>
              <a:t>, </a:t>
            </a:r>
            <a:r>
              <a:rPr lang="zh-CN" altLang="en-US" sz="1200" dirty="0" smtClean="0">
                <a:solidFill>
                  <a:srgbClr val="663300"/>
                </a:solidFill>
                <a:latin typeface="黑体" pitchFamily="49" charset="-122"/>
                <a:ea typeface="黑体" pitchFamily="49" charset="-122"/>
              </a:rPr>
              <a:t>所以她用的时间一般都比我多。”</a:t>
            </a:r>
            <a:r>
              <a:rPr lang="zh-CN" altLang="zh-CN" sz="1200" dirty="0" smtClean="0">
                <a:solidFill>
                  <a:srgbClr val="663300"/>
                </a:solidFill>
                <a:latin typeface="黑体" pitchFamily="49" charset="-122"/>
                <a:ea typeface="黑体" pitchFamily="49" charset="-122"/>
              </a:rPr>
              <a:t>杨宪益说，戴乃迭对待翻译极为认真，比他更努力，这绝非溢美之词。</a:t>
            </a:r>
            <a:endParaRPr lang="zh-CN" altLang="en-US" sz="1200" dirty="0">
              <a:solidFill>
                <a:srgbClr val="663300"/>
              </a:solidFill>
              <a:latin typeface="黑体" pitchFamily="49" charset="-122"/>
              <a:ea typeface="黑体" pitchFamily="49" charset="-122"/>
            </a:endParaRPr>
          </a:p>
        </p:txBody>
      </p:sp>
      <p:sp>
        <p:nvSpPr>
          <p:cNvPr id="8" name="TextBox 7"/>
          <p:cNvSpPr txBox="1"/>
          <p:nvPr/>
        </p:nvSpPr>
        <p:spPr>
          <a:xfrm>
            <a:off x="1475656" y="4155926"/>
            <a:ext cx="2646878" cy="276999"/>
          </a:xfrm>
          <a:prstGeom prst="rect">
            <a:avLst/>
          </a:prstGeom>
          <a:noFill/>
        </p:spPr>
        <p:txBody>
          <a:bodyPr wrap="none" rtlCol="0">
            <a:spAutoFit/>
          </a:bodyPr>
          <a:lstStyle/>
          <a:p>
            <a:r>
              <a:rPr lang="zh-CN" altLang="en-US" sz="1200" dirty="0" smtClean="0">
                <a:solidFill>
                  <a:srgbClr val="FFFFCC"/>
                </a:solidFill>
                <a:latin typeface="+mj-ea"/>
                <a:ea typeface="+mj-ea"/>
              </a:rPr>
              <a:t>戴乃迭和杨宪益翻译的英文版红楼梦</a:t>
            </a:r>
            <a:endParaRPr lang="zh-CN" altLang="en-US" sz="1200" dirty="0">
              <a:solidFill>
                <a:srgbClr val="FFFFCC"/>
              </a:solidFill>
              <a:latin typeface="+mj-ea"/>
              <a:ea typeface="+mj-ea"/>
            </a:endParaRPr>
          </a:p>
        </p:txBody>
      </p:sp>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2000"/>
                                        <p:tgtEl>
                                          <p:spTgt spid="7"/>
                                        </p:tgtEl>
                                      </p:cBhvr>
                                    </p:animEffect>
                                  </p:childTnLst>
                                </p:cTn>
                              </p:par>
                            </p:childTnLst>
                          </p:cTn>
                        </p:par>
                        <p:par>
                          <p:cTn id="8" fill="hold">
                            <p:stCondLst>
                              <p:cond delay="2000"/>
                            </p:stCondLst>
                            <p:childTnLst>
                              <p:par>
                                <p:cTn id="9" presetID="8"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diamond(in)">
                                      <p:cBhvr>
                                        <p:cTn id="1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雄\幻灯片练习\习作\英伦黛玉 绝代美女的中国劫\图片\u=3159943864,390369616&amp;fm=23&amp;gp=0.jpg"/>
          <p:cNvPicPr>
            <a:picLocks noChangeAspect="1" noChangeArrowheads="1"/>
          </p:cNvPicPr>
          <p:nvPr/>
        </p:nvPicPr>
        <p:blipFill>
          <a:blip r:embed="rId2" cstate="screen">
            <a:duotone>
              <a:prstClr val="black"/>
              <a:srgbClr val="D9C3A5">
                <a:tint val="50000"/>
                <a:satMod val="180000"/>
              </a:srgbClr>
            </a:duotone>
            <a:lum contrast="20000"/>
          </a:blip>
          <a:srcRect/>
          <a:stretch>
            <a:fillRect/>
          </a:stretch>
        </p:blipFill>
        <p:spPr bwMode="auto">
          <a:xfrm>
            <a:off x="4499992" y="915566"/>
            <a:ext cx="4104456" cy="2708361"/>
          </a:xfrm>
          <a:prstGeom prst="rect">
            <a:avLst/>
          </a:prstGeom>
          <a:ln>
            <a:noFill/>
          </a:ln>
          <a:effectLst>
            <a:outerShdw blurRad="152400" dist="317500" dir="5400000" sx="90000" sy="-19000" rotWithShape="0">
              <a:prstClr val="black">
                <a:alpha val="15000"/>
              </a:prstClr>
            </a:outerShdw>
          </a:effectLst>
          <a:scene3d>
            <a:camera prst="perspectiveContrastingLeftFacing"/>
            <a:lightRig rig="threePt" dir="t"/>
          </a:scene3d>
          <a:sp3d>
            <a:bevelT prst="relaxedInset"/>
          </a:sp3d>
        </p:spPr>
      </p:pic>
      <p:pic>
        <p:nvPicPr>
          <p:cNvPr id="3075" name="Picture 3" descr="D:\雄\幻灯片练习\习作\英伦黛玉 绝代美女的中国劫\图片\01.png"/>
          <p:cNvPicPr>
            <a:picLocks noChangeAspect="1" noChangeArrowheads="1"/>
          </p:cNvPicPr>
          <p:nvPr/>
        </p:nvPicPr>
        <p:blipFill>
          <a:blip r:embed="rId3" cstate="screen"/>
          <a:srcRect/>
          <a:stretch>
            <a:fillRect/>
          </a:stretch>
        </p:blipFill>
        <p:spPr bwMode="auto">
          <a:xfrm rot="1833348">
            <a:off x="360943" y="2515551"/>
            <a:ext cx="2532758" cy="2822026"/>
          </a:xfrm>
          <a:prstGeom prst="rect">
            <a:avLst/>
          </a:prstGeom>
          <a:noFill/>
          <a:effectLst>
            <a:outerShdw blurRad="50800" dist="38100" dir="8100000" sx="103000" sy="103000" algn="tr" rotWithShape="0">
              <a:prstClr val="black">
                <a:alpha val="40000"/>
              </a:prstClr>
            </a:outerShdw>
          </a:effectLst>
        </p:spPr>
      </p:pic>
      <p:sp>
        <p:nvSpPr>
          <p:cNvPr id="44033" name="Rectangle 1"/>
          <p:cNvSpPr>
            <a:spLocks noChangeArrowheads="1"/>
          </p:cNvSpPr>
          <p:nvPr/>
        </p:nvSpPr>
        <p:spPr bwMode="auto">
          <a:xfrm>
            <a:off x="1187624" y="1491630"/>
            <a:ext cx="3528392" cy="152349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1400" b="0" i="0" u="none" strike="noStrike" cap="none" normalizeH="0" baseline="0" dirty="0" smtClean="0">
                <a:ln>
                  <a:noFill/>
                </a:ln>
                <a:solidFill>
                  <a:srgbClr val="663300"/>
                </a:solidFill>
                <a:effectLst/>
                <a:latin typeface="黑体" pitchFamily="49" charset="-122"/>
                <a:ea typeface="黑体" pitchFamily="49" charset="-122"/>
                <a:cs typeface="宋体" pitchFamily="2" charset="-122"/>
              </a:rPr>
              <a:t>    </a:t>
            </a:r>
            <a:r>
              <a:rPr kumimoji="0" lang="en-US" altLang="zh-CN" sz="1400" b="1" i="0" u="none" strike="noStrike" cap="none" normalizeH="0" baseline="0" dirty="0" smtClean="0">
                <a:ln>
                  <a:noFill/>
                </a:ln>
                <a:solidFill>
                  <a:srgbClr val="663300"/>
                </a:solidFill>
                <a:effectLst/>
                <a:latin typeface="黑体" pitchFamily="49" charset="-122"/>
                <a:ea typeface="黑体" pitchFamily="49" charset="-122"/>
                <a:cs typeface="宋体" pitchFamily="2" charset="-122"/>
              </a:rPr>
              <a:t>70</a:t>
            </a:r>
            <a:r>
              <a:rPr kumimoji="0" lang="zh-CN" altLang="en-US" sz="1400" b="1" i="0" u="none" strike="noStrike" cap="none" normalizeH="0" baseline="0" dirty="0" smtClean="0">
                <a:ln>
                  <a:noFill/>
                </a:ln>
                <a:solidFill>
                  <a:srgbClr val="663300"/>
                </a:solidFill>
                <a:effectLst/>
                <a:latin typeface="黑体" pitchFamily="49" charset="-122"/>
                <a:ea typeface="黑体" pitchFamily="49" charset="-122"/>
                <a:cs typeface="宋体" pitchFamily="2" charset="-122"/>
              </a:rPr>
              <a:t>年代中后期至</a:t>
            </a:r>
            <a:r>
              <a:rPr kumimoji="0" lang="en-US" altLang="zh-CN" sz="1400" b="1" i="0" u="none" strike="noStrike" cap="none" normalizeH="0" baseline="0" dirty="0" smtClean="0">
                <a:ln>
                  <a:noFill/>
                </a:ln>
                <a:solidFill>
                  <a:srgbClr val="663300"/>
                </a:solidFill>
                <a:effectLst/>
                <a:latin typeface="黑体" pitchFamily="49" charset="-122"/>
                <a:ea typeface="黑体" pitchFamily="49" charset="-122"/>
                <a:cs typeface="宋体" pitchFamily="2" charset="-122"/>
              </a:rPr>
              <a:t>80</a:t>
            </a:r>
            <a:r>
              <a:rPr kumimoji="0" lang="zh-CN" altLang="en-US" sz="1400" b="1" i="0" u="none" strike="noStrike" cap="none" normalizeH="0" baseline="0" dirty="0" smtClean="0">
                <a:ln>
                  <a:noFill/>
                </a:ln>
                <a:solidFill>
                  <a:srgbClr val="663300"/>
                </a:solidFill>
                <a:effectLst/>
                <a:latin typeface="黑体" pitchFamily="49" charset="-122"/>
                <a:ea typeface="黑体" pitchFamily="49" charset="-122"/>
                <a:cs typeface="宋体" pitchFamily="2" charset="-122"/>
              </a:rPr>
              <a:t>年代末</a:t>
            </a:r>
            <a:r>
              <a:rPr kumimoji="0" lang="zh-CN" altLang="en-US" sz="1400" b="0" i="0" u="none" strike="noStrike" cap="none" normalizeH="0" baseline="0" dirty="0" smtClean="0">
                <a:ln>
                  <a:noFill/>
                </a:ln>
                <a:solidFill>
                  <a:srgbClr val="663300"/>
                </a:solidFill>
                <a:effectLst/>
                <a:latin typeface="黑体" pitchFamily="49" charset="-122"/>
                <a:ea typeface="黑体" pitchFamily="49" charset="-122"/>
                <a:cs typeface="宋体" pitchFamily="2" charset="-122"/>
              </a:rPr>
              <a:t>，</a:t>
            </a:r>
            <a:r>
              <a:rPr kumimoji="0" lang="zh-CN" altLang="en-US" sz="1200" b="0" i="0" u="none" strike="noStrike" cap="none" normalizeH="0" baseline="0" dirty="0" smtClean="0">
                <a:ln>
                  <a:noFill/>
                </a:ln>
                <a:solidFill>
                  <a:srgbClr val="663300"/>
                </a:solidFill>
                <a:effectLst/>
                <a:latin typeface="黑体" pitchFamily="49" charset="-122"/>
                <a:ea typeface="黑体" pitchFamily="49" charset="-122"/>
                <a:cs typeface="宋体" pitchFamily="2" charset="-122"/>
              </a:rPr>
              <a:t>戴乃迭的译介活动进入回顾与总结阶段。</a:t>
            </a:r>
          </a:p>
          <a:p>
            <a:pPr marL="0" marR="0" lvl="0" indent="0" algn="l" defTabSz="914400" rtl="0" eaLnBrk="0" fontAlgn="base" latinLnBrk="0" hangingPunct="0">
              <a:lnSpc>
                <a:spcPct val="150000"/>
              </a:lnSpc>
              <a:spcBef>
                <a:spcPct val="0"/>
              </a:spcBef>
              <a:spcAft>
                <a:spcPct val="0"/>
              </a:spcAft>
              <a:buClrTx/>
              <a:buSzTx/>
              <a:buFontTx/>
              <a:buNone/>
              <a:tabLst/>
            </a:pPr>
            <a:r>
              <a:rPr kumimoji="0" lang="zh-CN" altLang="en-US" sz="1200" b="0" i="0" u="none" strike="noStrike" cap="none" normalizeH="0" baseline="0" dirty="0" smtClean="0">
                <a:ln>
                  <a:noFill/>
                </a:ln>
                <a:solidFill>
                  <a:srgbClr val="000000"/>
                </a:solidFill>
                <a:effectLst/>
                <a:latin typeface="黑体" pitchFamily="49" charset="-122"/>
                <a:ea typeface="黑体" pitchFamily="49" charset="-122"/>
                <a:cs typeface="宋体" pitchFamily="2" charset="-122"/>
              </a:rPr>
              <a:t>    </a:t>
            </a:r>
            <a:r>
              <a:rPr kumimoji="0" lang="zh-CN" altLang="en-US" sz="1200" b="0" i="0" u="none" strike="noStrike" cap="none" normalizeH="0" baseline="0" dirty="0" smtClean="0">
                <a:ln>
                  <a:noFill/>
                </a:ln>
                <a:solidFill>
                  <a:srgbClr val="FFFFCC"/>
                </a:solidFill>
                <a:effectLst/>
                <a:latin typeface="黑体" pitchFamily="49" charset="-122"/>
                <a:ea typeface="黑体" pitchFamily="49" charset="-122"/>
                <a:cs typeface="宋体" pitchFamily="2" charset="-122"/>
              </a:rPr>
              <a:t>戴乃迭杨宪益以编辑、出版和撰文介绍的方式向海外全面传播中国文学的努力焕发出前所未有的光彩。</a:t>
            </a:r>
            <a:endParaRPr kumimoji="0" lang="en-US" altLang="zh-CN" sz="1200" b="0" i="0" u="none" strike="noStrike" cap="none" normalizeH="0" baseline="0" dirty="0" smtClean="0">
              <a:ln>
                <a:noFill/>
              </a:ln>
              <a:solidFill>
                <a:srgbClr val="FFFFCC"/>
              </a:solidFill>
              <a:effectLst/>
              <a:latin typeface="黑体" pitchFamily="49" charset="-122"/>
              <a:ea typeface="黑体" pitchFamily="49" charset="-122"/>
              <a:cs typeface="宋体" pitchFamily="2" charset="-122"/>
            </a:endParaRPr>
          </a:p>
        </p:txBody>
      </p:sp>
      <p:sp>
        <p:nvSpPr>
          <p:cNvPr id="5" name="矩形 4"/>
          <p:cNvSpPr/>
          <p:nvPr/>
        </p:nvSpPr>
        <p:spPr>
          <a:xfrm>
            <a:off x="2987824" y="3651870"/>
            <a:ext cx="3960440" cy="1214628"/>
          </a:xfrm>
          <a:prstGeom prst="rect">
            <a:avLst/>
          </a:prstGeom>
        </p:spPr>
        <p:txBody>
          <a:bodyPr wrap="square">
            <a:spAutoFit/>
          </a:bodyPr>
          <a:lstStyle/>
          <a:p>
            <a:pPr lvl="0">
              <a:lnSpc>
                <a:spcPct val="150000"/>
              </a:lnSpc>
            </a:pPr>
            <a:r>
              <a:rPr lang="zh-CN" altLang="en-US" sz="1200" dirty="0" smtClean="0">
                <a:solidFill>
                  <a:srgbClr val="FFFFCC"/>
                </a:solidFill>
                <a:latin typeface="黑体" pitchFamily="49" charset="-122"/>
                <a:ea typeface="黑体" pitchFamily="49" charset="-122"/>
                <a:cs typeface="宋体" pitchFamily="2" charset="-122"/>
              </a:rPr>
              <a:t>翻译之外的介绍行为在此时期占据了他们译介活动的主要地位。戴乃迭又独立完成了许多新的译作。这一时期从而成为她译介活动的集大成时期。</a:t>
            </a:r>
          </a:p>
          <a:p>
            <a:pPr>
              <a:lnSpc>
                <a:spcPct val="150000"/>
              </a:lnSpc>
            </a:pPr>
            <a:endParaRPr lang="zh-CN" altLang="en-US" sz="1400" dirty="0">
              <a:solidFill>
                <a:srgbClr val="FFFFCC"/>
              </a:solidFill>
            </a:endParaRPr>
          </a:p>
        </p:txBody>
      </p:sp>
    </p:spTree>
  </p:cSld>
  <p:clrMapOvr>
    <a:masterClrMapping/>
  </p:clrMapOvr>
  <p:transition spd="slow">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3075"/>
                                        </p:tgtEl>
                                        <p:attrNameLst>
                                          <p:attrName>style.visibility</p:attrName>
                                        </p:attrNameLst>
                                      </p:cBhvr>
                                      <p:to>
                                        <p:strVal val="visible"/>
                                      </p:to>
                                    </p:set>
                                    <p:animEffect transition="in" filter="dissolve">
                                      <p:cBhvr>
                                        <p:cTn id="7" dur="30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雄\幻灯片练习\习作\英伦黛玉 绝代美女的中国劫\图片\1777733hiypQ0_b.jpg"/>
          <p:cNvPicPr>
            <a:picLocks noChangeAspect="1" noChangeArrowheads="1"/>
          </p:cNvPicPr>
          <p:nvPr/>
        </p:nvPicPr>
        <p:blipFill>
          <a:blip r:embed="rId2" cstate="screen"/>
          <a:srcRect/>
          <a:stretch>
            <a:fillRect/>
          </a:stretch>
        </p:blipFill>
        <p:spPr bwMode="auto">
          <a:xfrm rot="20994447">
            <a:off x="1318487" y="1940098"/>
            <a:ext cx="1700582" cy="2410732"/>
          </a:xfrm>
          <a:prstGeom prst="rect">
            <a:avLst/>
          </a:prstGeom>
          <a:noFill/>
          <a:effectLst>
            <a:outerShdw blurRad="50800" dist="38100" dir="8100000" sx="103000" sy="103000" algn="tr" rotWithShape="0">
              <a:prstClr val="black">
                <a:alpha val="40000"/>
              </a:prstClr>
            </a:outerShdw>
          </a:effectLst>
        </p:spPr>
      </p:pic>
      <p:sp>
        <p:nvSpPr>
          <p:cNvPr id="86017" name="Rectangle 1"/>
          <p:cNvSpPr>
            <a:spLocks noChangeArrowheads="1"/>
          </p:cNvSpPr>
          <p:nvPr/>
        </p:nvSpPr>
        <p:spPr bwMode="auto">
          <a:xfrm>
            <a:off x="2843808" y="627534"/>
            <a:ext cx="2664296"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1400" b="0" i="0" u="none" strike="noStrike" cap="none" normalizeH="0" baseline="0" dirty="0" smtClean="0">
                <a:ln>
                  <a:noFill/>
                </a:ln>
                <a:solidFill>
                  <a:srgbClr val="663300"/>
                </a:solidFill>
                <a:effectLst/>
                <a:latin typeface="+mj-ea"/>
                <a:ea typeface="+mj-ea"/>
                <a:cs typeface="宋体" pitchFamily="2" charset="-122"/>
              </a:rPr>
              <a:t>    </a:t>
            </a:r>
            <a:r>
              <a:rPr kumimoji="0" lang="zh-CN" altLang="en-US" sz="1400" b="0" i="0" u="none" strike="noStrike" cap="none" normalizeH="0" baseline="0" dirty="0" smtClean="0">
                <a:ln>
                  <a:noFill/>
                </a:ln>
                <a:solidFill>
                  <a:srgbClr val="663300"/>
                </a:solidFill>
                <a:effectLst/>
                <a:latin typeface="+mj-ea"/>
                <a:ea typeface="+mj-ea"/>
                <a:cs typeface="宋体" pitchFamily="2" charset="-122"/>
              </a:rPr>
              <a:t>这个时期，</a:t>
            </a:r>
            <a:r>
              <a:rPr kumimoji="0" lang="zh-CN" sz="1400" b="0" i="0" u="none" strike="noStrike" cap="none" normalizeH="0" baseline="0" dirty="0" smtClean="0">
                <a:ln>
                  <a:noFill/>
                </a:ln>
                <a:solidFill>
                  <a:srgbClr val="663300"/>
                </a:solidFill>
                <a:effectLst/>
                <a:latin typeface="+mj-ea"/>
                <a:ea typeface="+mj-ea"/>
                <a:cs typeface="宋体" pitchFamily="2" charset="-122"/>
              </a:rPr>
              <a:t>戴乃迭独立翻译了大量的中国现当代文学作品，</a:t>
            </a:r>
            <a:r>
              <a:rPr kumimoji="0" lang="zh-CN" sz="1400" b="0" i="0" u="none" strike="noStrike" cap="none" normalizeH="0" baseline="0" dirty="0" smtClean="0">
                <a:ln>
                  <a:noFill/>
                </a:ln>
                <a:solidFill>
                  <a:srgbClr val="FFFFCC"/>
                </a:solidFill>
                <a:effectLst/>
                <a:latin typeface="+mj-ea"/>
                <a:ea typeface="+mj-ea"/>
                <a:cs typeface="宋体" pitchFamily="2" charset="-122"/>
              </a:rPr>
              <a:t>其中尤以对新时期以来的女作家作品的翻译为重。除外文出版社出版的张洁的</a:t>
            </a:r>
            <a:r>
              <a:rPr kumimoji="0" lang="zh-CN" altLang="zh-CN" sz="1400" b="0" i="0" u="none" strike="noStrike" cap="none" normalizeH="0" baseline="0" dirty="0" smtClean="0">
                <a:ln>
                  <a:noFill/>
                </a:ln>
                <a:solidFill>
                  <a:srgbClr val="FFFFCC"/>
                </a:solidFill>
                <a:effectLst/>
                <a:latin typeface="+mj-ea"/>
                <a:ea typeface="+mj-ea"/>
                <a:cs typeface="宋体" pitchFamily="2" charset="-122"/>
              </a:rPr>
              <a:t>《</a:t>
            </a:r>
            <a:r>
              <a:rPr kumimoji="0" lang="zh-CN" sz="1400" b="0" i="0" u="none" strike="noStrike" cap="none" normalizeH="0" baseline="0" dirty="0" smtClean="0">
                <a:ln>
                  <a:noFill/>
                </a:ln>
                <a:solidFill>
                  <a:srgbClr val="FFFFCC"/>
                </a:solidFill>
                <a:effectLst/>
                <a:latin typeface="+mj-ea"/>
                <a:ea typeface="+mj-ea"/>
                <a:cs typeface="宋体" pitchFamily="2" charset="-122"/>
              </a:rPr>
              <a:t>沉重的翅膀</a:t>
            </a:r>
            <a:r>
              <a:rPr kumimoji="0" lang="zh-CN" altLang="zh-CN" sz="1400" b="0" i="0" u="none" strike="noStrike" cap="none" normalizeH="0" baseline="0" dirty="0" smtClean="0">
                <a:ln>
                  <a:noFill/>
                </a:ln>
                <a:solidFill>
                  <a:srgbClr val="FFFFCC"/>
                </a:solidFill>
                <a:effectLst/>
                <a:latin typeface="+mj-ea"/>
                <a:ea typeface="+mj-ea"/>
                <a:cs typeface="宋体" pitchFamily="2" charset="-122"/>
              </a:rPr>
              <a:t>》</a:t>
            </a:r>
            <a:r>
              <a:rPr kumimoji="0" lang="zh-CN" sz="1400" b="0" i="0" u="none" strike="noStrike" cap="none" normalizeH="0" baseline="0" dirty="0" smtClean="0">
                <a:ln>
                  <a:noFill/>
                </a:ln>
                <a:solidFill>
                  <a:srgbClr val="FFFFCC"/>
                </a:solidFill>
                <a:effectLst/>
                <a:latin typeface="+mj-ea"/>
                <a:ea typeface="+mj-ea"/>
                <a:cs typeface="宋体" pitchFamily="2" charset="-122"/>
              </a:rPr>
              <a:t>之外，主要有</a:t>
            </a:r>
            <a:r>
              <a:rPr kumimoji="0" lang="zh-CN" altLang="en-US" sz="1400" b="0" i="0" u="none" strike="noStrike" cap="none" normalizeH="0" baseline="0" dirty="0" smtClean="0">
                <a:ln>
                  <a:noFill/>
                </a:ln>
                <a:solidFill>
                  <a:srgbClr val="FFFFCC"/>
                </a:solidFill>
                <a:effectLst/>
                <a:latin typeface="+mj-ea"/>
                <a:ea typeface="+mj-ea"/>
                <a:cs typeface="宋体" pitchFamily="2" charset="-122"/>
              </a:rPr>
              <a:t>“熊猫丛书”中的大量作品。</a:t>
            </a:r>
          </a:p>
          <a:p>
            <a:pPr marL="0" marR="0" lvl="0" indent="0" algn="l" defTabSz="914400" rtl="0" eaLnBrk="0" fontAlgn="base" latinLnBrk="0" hangingPunct="0">
              <a:lnSpc>
                <a:spcPct val="150000"/>
              </a:lnSpc>
              <a:spcBef>
                <a:spcPct val="0"/>
              </a:spcBef>
              <a:spcAft>
                <a:spcPct val="0"/>
              </a:spcAft>
              <a:buClrTx/>
              <a:buSzTx/>
              <a:buFontTx/>
              <a:buNone/>
              <a:tabLst/>
            </a:pPr>
            <a:r>
              <a:rPr kumimoji="0" lang="zh-CN" altLang="en-US" sz="1400" b="0" i="0" u="none" strike="noStrike" cap="none" normalizeH="0" baseline="0" dirty="0" smtClean="0">
                <a:ln>
                  <a:noFill/>
                </a:ln>
                <a:effectLst/>
                <a:latin typeface="+mj-ea"/>
                <a:ea typeface="+mj-ea"/>
                <a:cs typeface="宋体" pitchFamily="2" charset="-122"/>
              </a:rPr>
              <a:t>　　</a:t>
            </a:r>
            <a:endParaRPr kumimoji="0" lang="zh-CN" altLang="en-US" sz="1400" b="1" i="0" u="none" strike="noStrike" cap="none" normalizeH="0" baseline="0" dirty="0" smtClean="0">
              <a:ln>
                <a:noFill/>
              </a:ln>
              <a:solidFill>
                <a:srgbClr val="FFFF00"/>
              </a:solidFill>
              <a:effectLst/>
              <a:latin typeface="+mj-ea"/>
              <a:ea typeface="+mj-ea"/>
              <a:cs typeface="宋体" pitchFamily="2" charset="-122"/>
            </a:endParaRPr>
          </a:p>
        </p:txBody>
      </p:sp>
      <p:sp>
        <p:nvSpPr>
          <p:cNvPr id="5" name="TextBox 4"/>
          <p:cNvSpPr txBox="1"/>
          <p:nvPr/>
        </p:nvSpPr>
        <p:spPr>
          <a:xfrm>
            <a:off x="1547664" y="4515966"/>
            <a:ext cx="1877437" cy="276999"/>
          </a:xfrm>
          <a:prstGeom prst="rect">
            <a:avLst/>
          </a:prstGeom>
          <a:noFill/>
        </p:spPr>
        <p:txBody>
          <a:bodyPr wrap="none" rtlCol="0">
            <a:spAutoFit/>
          </a:bodyPr>
          <a:lstStyle/>
          <a:p>
            <a:r>
              <a:rPr lang="zh-CN" altLang="en-US" sz="1200" dirty="0" smtClean="0">
                <a:solidFill>
                  <a:srgbClr val="FFFFCC"/>
                </a:solidFill>
                <a:latin typeface="+mj-ea"/>
                <a:ea typeface="+mj-ea"/>
              </a:rPr>
              <a:t>戴乃迭翻译的沉重的翅膀</a:t>
            </a:r>
            <a:endParaRPr lang="zh-CN" altLang="en-US" sz="1200" dirty="0">
              <a:solidFill>
                <a:srgbClr val="FFFFCC"/>
              </a:solidFill>
              <a:latin typeface="+mj-ea"/>
              <a:ea typeface="+mj-ea"/>
            </a:endParaRPr>
          </a:p>
        </p:txBody>
      </p:sp>
      <p:pic>
        <p:nvPicPr>
          <p:cNvPr id="7" name="Picture 2" descr="C:\Users\wl\AppData\Roaming\360se6\Application\User Data\temp\6078bkBa6X_b.jpg"/>
          <p:cNvPicPr>
            <a:picLocks noChangeAspect="1" noChangeArrowheads="1"/>
          </p:cNvPicPr>
          <p:nvPr/>
        </p:nvPicPr>
        <p:blipFill>
          <a:blip r:embed="rId3" cstate="screen">
            <a:duotone>
              <a:prstClr val="black"/>
              <a:srgbClr val="D9C3A5">
                <a:tint val="50000"/>
                <a:satMod val="180000"/>
              </a:srgbClr>
            </a:duotone>
          </a:blip>
          <a:srcRect/>
          <a:stretch>
            <a:fillRect/>
          </a:stretch>
        </p:blipFill>
        <p:spPr bwMode="auto">
          <a:xfrm rot="394590">
            <a:off x="5617438" y="561501"/>
            <a:ext cx="2810465" cy="3328183"/>
          </a:xfrm>
          <a:prstGeom prst="ellipse">
            <a:avLst/>
          </a:prstGeom>
          <a:solidFill>
            <a:srgbClr val="FFFFFF">
              <a:shade val="85000"/>
            </a:srgbClr>
          </a:solidFill>
          <a:ln w="25400" cmpd="sng">
            <a:solidFill>
              <a:schemeClr val="accent3">
                <a:lumMod val="75000"/>
              </a:schemeClr>
            </a:solidFill>
          </a:ln>
          <a:effectLst>
            <a:reflection blurRad="12700" stA="38000" endPos="28000" dist="5000" dir="5400000" sy="-100000" algn="bl" rotWithShape="0"/>
          </a:effectLst>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716016" y="627534"/>
            <a:ext cx="3240360" cy="3647152"/>
          </a:xfrm>
          <a:prstGeom prst="rect">
            <a:avLst/>
          </a:prstGeom>
        </p:spPr>
        <p:txBody>
          <a:bodyPr wrap="square">
            <a:spAutoFit/>
          </a:bodyPr>
          <a:lstStyle/>
          <a:p>
            <a:pPr lvl="0" eaLnBrk="0" fontAlgn="base" hangingPunct="0">
              <a:lnSpc>
                <a:spcPct val="150000"/>
              </a:lnSpc>
              <a:spcBef>
                <a:spcPct val="0"/>
              </a:spcBef>
              <a:spcAft>
                <a:spcPct val="0"/>
              </a:spcAft>
            </a:pPr>
            <a:r>
              <a:rPr lang="zh-CN" altLang="en-US" sz="1400" dirty="0" smtClean="0">
                <a:latin typeface="+mj-ea"/>
                <a:ea typeface="+mj-ea"/>
                <a:cs typeface="宋体" pitchFamily="2" charset="-122"/>
              </a:rPr>
              <a:t>    </a:t>
            </a:r>
            <a:r>
              <a:rPr lang="zh-CN" altLang="en-US" sz="1400" dirty="0" smtClean="0">
                <a:solidFill>
                  <a:srgbClr val="663300"/>
                </a:solidFill>
                <a:latin typeface="+mj-ea"/>
                <a:ea typeface="+mj-ea"/>
                <a:cs typeface="宋体" pitchFamily="2" charset="-122"/>
              </a:rPr>
              <a:t>戴乃迭的翻译特别注重对译作的社会文化背景的介绍。</a:t>
            </a:r>
            <a:r>
              <a:rPr lang="zh-CN" altLang="en-US" sz="1400" dirty="0" smtClean="0">
                <a:solidFill>
                  <a:srgbClr val="FFFFCC"/>
                </a:solidFill>
                <a:latin typeface="+mj-ea"/>
                <a:ea typeface="+mj-ea"/>
                <a:cs typeface="宋体" pitchFamily="2" charset="-122"/>
              </a:rPr>
              <a:t>正文前后总附有同时译出的相关介绍性文章，为读者创造出一种呼之欲出的现实立体感，帮助他们消除或减少因中西方巨大的历史文化差异而造成的心理隔膜和理解障碍。</a:t>
            </a:r>
            <a:endParaRPr lang="en-US" altLang="zh-CN" sz="1400" dirty="0" smtClean="0">
              <a:solidFill>
                <a:srgbClr val="FFFFCC"/>
              </a:solidFill>
              <a:latin typeface="+mj-ea"/>
              <a:ea typeface="+mj-ea"/>
              <a:cs typeface="宋体" pitchFamily="2" charset="-122"/>
            </a:endParaRPr>
          </a:p>
          <a:p>
            <a:pPr lvl="0" eaLnBrk="0" fontAlgn="base" hangingPunct="0">
              <a:lnSpc>
                <a:spcPct val="150000"/>
              </a:lnSpc>
              <a:spcBef>
                <a:spcPct val="0"/>
              </a:spcBef>
              <a:spcAft>
                <a:spcPct val="0"/>
              </a:spcAft>
            </a:pPr>
            <a:r>
              <a:rPr lang="en-US" altLang="zh-CN" sz="1400" dirty="0" smtClean="0">
                <a:solidFill>
                  <a:srgbClr val="FFFFCC"/>
                </a:solidFill>
                <a:latin typeface="+mj-ea"/>
                <a:ea typeface="+mj-ea"/>
                <a:cs typeface="宋体" pitchFamily="2" charset="-122"/>
              </a:rPr>
              <a:t>    </a:t>
            </a:r>
          </a:p>
          <a:p>
            <a:pPr lvl="0" eaLnBrk="0" fontAlgn="base" hangingPunct="0">
              <a:lnSpc>
                <a:spcPct val="150000"/>
              </a:lnSpc>
              <a:spcBef>
                <a:spcPct val="0"/>
              </a:spcBef>
              <a:spcAft>
                <a:spcPct val="0"/>
              </a:spcAft>
            </a:pPr>
            <a:r>
              <a:rPr lang="en-US" altLang="zh-CN" sz="1400" dirty="0" smtClean="0">
                <a:solidFill>
                  <a:srgbClr val="FFFFCC"/>
                </a:solidFill>
                <a:latin typeface="+mj-ea"/>
                <a:ea typeface="+mj-ea"/>
                <a:cs typeface="宋体" pitchFamily="2" charset="-122"/>
              </a:rPr>
              <a:t>    </a:t>
            </a:r>
            <a:r>
              <a:rPr lang="en-US" altLang="zh-CN" sz="1400" dirty="0" smtClean="0">
                <a:solidFill>
                  <a:srgbClr val="663300"/>
                </a:solidFill>
                <a:latin typeface="+mj-ea"/>
                <a:ea typeface="+mj-ea"/>
                <a:cs typeface="宋体" pitchFamily="2" charset="-122"/>
              </a:rPr>
              <a:t>70</a:t>
            </a:r>
            <a:r>
              <a:rPr lang="zh-CN" altLang="en-US" sz="1400" dirty="0" smtClean="0">
                <a:solidFill>
                  <a:srgbClr val="663300"/>
                </a:solidFill>
                <a:latin typeface="+mj-ea"/>
                <a:ea typeface="+mj-ea"/>
                <a:cs typeface="宋体" pitchFamily="2" charset="-122"/>
              </a:rPr>
              <a:t>年代末以后，戴乃迭更是</a:t>
            </a:r>
            <a:r>
              <a:rPr lang="zh-CN" altLang="en-US" sz="1400" b="1" dirty="0" smtClean="0">
                <a:solidFill>
                  <a:srgbClr val="663300"/>
                </a:solidFill>
                <a:latin typeface="+mj-ea"/>
                <a:ea typeface="+mj-ea"/>
                <a:cs typeface="宋体" pitchFamily="2" charset="-122"/>
              </a:rPr>
              <a:t>亲</a:t>
            </a:r>
            <a:r>
              <a:rPr lang="zh-CN" altLang="en-US" sz="1400" dirty="0" smtClean="0">
                <a:solidFill>
                  <a:srgbClr val="663300"/>
                </a:solidFill>
                <a:latin typeface="+mj-ea"/>
                <a:ea typeface="+mj-ea"/>
                <a:cs typeface="宋体" pitchFamily="2" charset="-122"/>
              </a:rPr>
              <a:t>笔撰文，结合自身对中国社会历史变迁和人民生活现实的切身体验，将译作中体现的历史与现实向读者娓娓道来。</a:t>
            </a:r>
          </a:p>
        </p:txBody>
      </p:sp>
      <p:pic>
        <p:nvPicPr>
          <p:cNvPr id="5" name="Picture 5" descr="D:\雄\幻灯片练习\习作\英伦黛玉 绝代美女的中国劫\图片\图片125.jpg026.jpg008.jpg"/>
          <p:cNvPicPr>
            <a:picLocks noChangeAspect="1" noChangeArrowheads="1"/>
          </p:cNvPicPr>
          <p:nvPr/>
        </p:nvPicPr>
        <p:blipFill>
          <a:blip r:embed="rId2" cstate="screen">
            <a:duotone>
              <a:prstClr val="black"/>
              <a:srgbClr val="D9C3A5">
                <a:tint val="50000"/>
                <a:satMod val="180000"/>
              </a:srgbClr>
            </a:duotone>
            <a:lum bright="20000"/>
          </a:blip>
          <a:srcRect/>
          <a:stretch>
            <a:fillRect/>
          </a:stretch>
        </p:blipFill>
        <p:spPr bwMode="auto">
          <a:xfrm>
            <a:off x="1403648" y="771550"/>
            <a:ext cx="2376264" cy="3647115"/>
          </a:xfrm>
          <a:prstGeom prst="roundRect">
            <a:avLst>
              <a:gd name="adj" fmla="val 14325"/>
            </a:avLst>
          </a:prstGeom>
          <a:solidFill>
            <a:srgbClr val="FFFFFF">
              <a:shade val="85000"/>
            </a:srgbClr>
          </a:soli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effectLst>
            <a:reflection blurRad="12700" stA="38000" endPos="28000" dist="5000" dir="5400000" sy="-100000" algn="bl" rotWithShape="0"/>
            <a:softEdge rad="635000"/>
          </a:effectLst>
          <a:scene3d>
            <a:camera prst="isometricOffAxis1Right"/>
            <a:lightRig rig="threePt" dir="t"/>
          </a:scene3d>
          <a:sp3d>
            <a:bevelT w="152400" h="50800" prst="softRound"/>
          </a:sp3d>
        </p:spPr>
      </p:pic>
      <p:pic>
        <p:nvPicPr>
          <p:cNvPr id="57347" name="Picture 3" descr="D:\雄\幻灯片练习\习作\英伦黛玉 绝代美女的中国劫\图片\08.png"/>
          <p:cNvPicPr>
            <a:picLocks noChangeAspect="1" noChangeArrowheads="1"/>
          </p:cNvPicPr>
          <p:nvPr/>
        </p:nvPicPr>
        <p:blipFill>
          <a:blip r:embed="rId3" cstate="screen"/>
          <a:srcRect/>
          <a:stretch>
            <a:fillRect/>
          </a:stretch>
        </p:blipFill>
        <p:spPr bwMode="auto">
          <a:xfrm>
            <a:off x="1331640" y="3795886"/>
            <a:ext cx="854348" cy="854348"/>
          </a:xfrm>
          <a:prstGeom prst="rect">
            <a:avLst/>
          </a:prstGeom>
          <a:noFill/>
          <a:effectLst>
            <a:outerShdw blurRad="50800" dist="38100" dir="8100000" sx="103000" sy="103000" algn="tr" rotWithShape="0">
              <a:prstClr val="black">
                <a:alpha val="40000"/>
              </a:prstClr>
            </a:outerShdw>
          </a:effectLst>
        </p:spPr>
      </p:pic>
    </p:spTree>
  </p:cSld>
  <p:clrMapOvr>
    <a:masterClrMapping/>
  </p:clrMapOvr>
  <p:transition spd="slow">
    <p:blinds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499992" y="1131590"/>
            <a:ext cx="3240360" cy="3277820"/>
          </a:xfrm>
          <a:prstGeom prst="rect">
            <a:avLst/>
          </a:prstGeom>
        </p:spPr>
        <p:txBody>
          <a:bodyPr wrap="square">
            <a:spAutoFit/>
          </a:bodyPr>
          <a:lstStyle/>
          <a:p>
            <a:pPr>
              <a:lnSpc>
                <a:spcPct val="150000"/>
              </a:lnSpc>
            </a:pPr>
            <a:r>
              <a:rPr lang="zh-CN" altLang="en-US" sz="1200" dirty="0" smtClean="0">
                <a:latin typeface="+mj-ea"/>
                <a:ea typeface="+mj-ea"/>
              </a:rPr>
              <a:t>    </a:t>
            </a:r>
            <a:r>
              <a:rPr lang="zh-CN" altLang="en-US" sz="1400" dirty="0" smtClean="0">
                <a:solidFill>
                  <a:srgbClr val="FFFF99"/>
                </a:solidFill>
                <a:latin typeface="黑体" pitchFamily="49" charset="-122"/>
                <a:ea typeface="黑体" pitchFamily="49" charset="-122"/>
              </a:rPr>
              <a:t>例如</a:t>
            </a:r>
            <a:r>
              <a:rPr lang="zh-CN" altLang="zh-CN" sz="1400" dirty="0" smtClean="0">
                <a:solidFill>
                  <a:srgbClr val="FFFF99"/>
                </a:solidFill>
                <a:latin typeface="黑体" pitchFamily="49" charset="-122"/>
                <a:ea typeface="黑体" pitchFamily="49" charset="-122"/>
              </a:rPr>
              <a:t>戴乃迭翻译的《人到中年》，文后</a:t>
            </a:r>
            <a:r>
              <a:rPr lang="zh-CN" altLang="en-US" sz="1400" dirty="0" smtClean="0">
                <a:solidFill>
                  <a:srgbClr val="FFFF99"/>
                </a:solidFill>
                <a:latin typeface="黑体" pitchFamily="49" charset="-122"/>
                <a:ea typeface="黑体" pitchFamily="49" charset="-122"/>
              </a:rPr>
              <a:t>就</a:t>
            </a:r>
            <a:r>
              <a:rPr lang="zh-CN" altLang="zh-CN" sz="1400" dirty="0" smtClean="0">
                <a:solidFill>
                  <a:srgbClr val="FFFF99"/>
                </a:solidFill>
                <a:latin typeface="黑体" pitchFamily="49" charset="-122"/>
                <a:ea typeface="黑体" pitchFamily="49" charset="-122"/>
              </a:rPr>
              <a:t>附有</a:t>
            </a:r>
            <a:r>
              <a:rPr lang="zh-CN" altLang="en-US" sz="1400" dirty="0" smtClean="0">
                <a:solidFill>
                  <a:srgbClr val="FFFF99"/>
                </a:solidFill>
                <a:latin typeface="黑体" pitchFamily="49" charset="-122"/>
                <a:ea typeface="黑体" pitchFamily="49" charset="-122"/>
              </a:rPr>
              <a:t>她</a:t>
            </a:r>
            <a:r>
              <a:rPr lang="zh-CN" altLang="zh-CN" sz="1400" dirty="0" smtClean="0">
                <a:solidFill>
                  <a:srgbClr val="FFFF99"/>
                </a:solidFill>
                <a:latin typeface="黑体" pitchFamily="49" charset="-122"/>
                <a:ea typeface="黑体" pitchFamily="49" charset="-122"/>
              </a:rPr>
              <a:t>的评介文章《新出女作家谌容及其小说〈人到中年〉》</a:t>
            </a:r>
            <a:r>
              <a:rPr lang="zh-CN" altLang="en-US" sz="1400" dirty="0" smtClean="0">
                <a:solidFill>
                  <a:srgbClr val="FFFF99"/>
                </a:solidFill>
                <a:latin typeface="黑体" pitchFamily="49" charset="-122"/>
                <a:ea typeface="黑体" pitchFamily="49" charset="-122"/>
              </a:rPr>
              <a:t>。</a:t>
            </a:r>
            <a:endParaRPr lang="en-US" altLang="zh-CN" sz="1400" dirty="0" smtClean="0">
              <a:solidFill>
                <a:srgbClr val="FFFF99"/>
              </a:solidFill>
              <a:latin typeface="黑体" pitchFamily="49" charset="-122"/>
              <a:ea typeface="黑体" pitchFamily="49" charset="-122"/>
            </a:endParaRPr>
          </a:p>
          <a:p>
            <a:pPr>
              <a:lnSpc>
                <a:spcPct val="150000"/>
              </a:lnSpc>
            </a:pPr>
            <a:r>
              <a:rPr lang="zh-CN" altLang="en-US" sz="1400" dirty="0" smtClean="0">
                <a:solidFill>
                  <a:srgbClr val="FFFF99"/>
                </a:solidFill>
                <a:latin typeface="黑体" pitchFamily="49" charset="-122"/>
                <a:ea typeface="黑体" pitchFamily="49" charset="-122"/>
              </a:rPr>
              <a:t>    </a:t>
            </a:r>
            <a:endParaRPr lang="zh-CN" altLang="zh-CN" sz="1400" dirty="0" smtClean="0">
              <a:solidFill>
                <a:srgbClr val="FFFF99"/>
              </a:solidFill>
              <a:latin typeface="黑体" pitchFamily="49" charset="-122"/>
              <a:ea typeface="黑体" pitchFamily="49" charset="-122"/>
            </a:endParaRPr>
          </a:p>
          <a:p>
            <a:pPr>
              <a:lnSpc>
                <a:spcPct val="150000"/>
              </a:lnSpc>
            </a:pPr>
            <a:r>
              <a:rPr lang="en-US" altLang="zh-CN" sz="1400" dirty="0" smtClean="0">
                <a:solidFill>
                  <a:srgbClr val="FFFF99"/>
                </a:solidFill>
                <a:latin typeface="黑体" pitchFamily="49" charset="-122"/>
                <a:ea typeface="黑体" pitchFamily="49" charset="-122"/>
              </a:rPr>
              <a:t>    </a:t>
            </a:r>
            <a:r>
              <a:rPr lang="zh-CN" altLang="zh-CN" sz="1400" dirty="0" smtClean="0">
                <a:solidFill>
                  <a:srgbClr val="FFFF99"/>
                </a:solidFill>
                <a:latin typeface="黑体" pitchFamily="49" charset="-122"/>
                <a:ea typeface="黑体" pitchFamily="49" charset="-122"/>
              </a:rPr>
              <a:t>文章从这部小说涉及到的社会问题出发，对十年浩劫给中国造成的重大损失，社会转折后国家面临的人才青黄不接、外流严重、中年知识分子的生存困境等问题做了严肃探讨</a:t>
            </a:r>
            <a:r>
              <a:rPr lang="zh-CN" altLang="en-US" sz="1400" dirty="0" smtClean="0">
                <a:solidFill>
                  <a:srgbClr val="FFFF99"/>
                </a:solidFill>
                <a:latin typeface="黑体" pitchFamily="49" charset="-122"/>
                <a:ea typeface="黑体" pitchFamily="49" charset="-122"/>
              </a:rPr>
              <a:t>。</a:t>
            </a:r>
            <a:endParaRPr lang="en-US" altLang="zh-CN" sz="1400" dirty="0" smtClean="0">
              <a:solidFill>
                <a:srgbClr val="FFFF99"/>
              </a:solidFill>
              <a:latin typeface="黑体" pitchFamily="49" charset="-122"/>
              <a:ea typeface="黑体" pitchFamily="49" charset="-122"/>
            </a:endParaRPr>
          </a:p>
          <a:p>
            <a:pPr>
              <a:lnSpc>
                <a:spcPct val="150000"/>
              </a:lnSpc>
            </a:pPr>
            <a:r>
              <a:rPr lang="en-US" altLang="zh-CN" sz="1200" dirty="0" smtClean="0">
                <a:solidFill>
                  <a:srgbClr val="FFFF99"/>
                </a:solidFill>
                <a:latin typeface="+mj-ea"/>
                <a:ea typeface="+mj-ea"/>
              </a:rPr>
              <a:t>    </a:t>
            </a:r>
            <a:endParaRPr lang="zh-CN" altLang="zh-CN" sz="1200" dirty="0">
              <a:solidFill>
                <a:srgbClr val="FFFF99"/>
              </a:solidFill>
              <a:latin typeface="+mj-ea"/>
              <a:ea typeface="+mj-ea"/>
            </a:endParaRPr>
          </a:p>
        </p:txBody>
      </p:sp>
      <p:pic>
        <p:nvPicPr>
          <p:cNvPr id="4" name="图片 3" descr="http://www.yufamily.org/src/images/GladysTaylor_600.jpg"/>
          <p:cNvPicPr/>
          <p:nvPr/>
        </p:nvPicPr>
        <p:blipFill>
          <a:blip r:embed="rId2" cstate="screen">
            <a:duotone>
              <a:prstClr val="black"/>
              <a:srgbClr val="D9C3A5">
                <a:tint val="50000"/>
                <a:satMod val="180000"/>
              </a:srgbClr>
            </a:duotone>
          </a:blip>
          <a:srcRect/>
          <a:stretch>
            <a:fillRect/>
          </a:stretch>
        </p:blipFill>
        <p:spPr bwMode="auto">
          <a:xfrm>
            <a:off x="1331640" y="771550"/>
            <a:ext cx="2664296" cy="3528392"/>
          </a:xfrm>
          <a:prstGeom prst="rect">
            <a:avLst/>
          </a:prstGeom>
          <a:noFill/>
          <a:ln w="127000" cmpd="tri">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miter lim="800000"/>
            <a:headEnd/>
            <a:tailEnd/>
          </a:ln>
          <a:effectLst>
            <a:outerShdw blurRad="50800" dist="38100" dir="8100000" sx="103000" sy="103000" algn="tr" rotWithShape="0">
              <a:prstClr val="black">
                <a:alpha val="40000"/>
              </a:prstClr>
            </a:outerShdw>
          </a:effectLst>
        </p:spPr>
      </p:pic>
      <p:pic>
        <p:nvPicPr>
          <p:cNvPr id="5" name="Picture 5" descr="D:\雄\幻灯片练习\习作\英伦黛玉 绝代美女的中国劫\图片\21.png"/>
          <p:cNvPicPr>
            <a:picLocks noChangeAspect="1" noChangeArrowheads="1"/>
          </p:cNvPicPr>
          <p:nvPr/>
        </p:nvPicPr>
        <p:blipFill>
          <a:blip r:embed="rId3" cstate="screen"/>
          <a:srcRect/>
          <a:stretch>
            <a:fillRect/>
          </a:stretch>
        </p:blipFill>
        <p:spPr bwMode="auto">
          <a:xfrm rot="1525036">
            <a:off x="823993" y="3288240"/>
            <a:ext cx="1711369" cy="1711369"/>
          </a:xfrm>
          <a:prstGeom prst="rect">
            <a:avLst/>
          </a:prstGeom>
          <a:noFill/>
          <a:effectLst>
            <a:outerShdw blurRad="50800" dist="38100" dir="8100000" sx="103000" sy="103000" algn="tr" rotWithShape="0">
              <a:prstClr val="black">
                <a:alpha val="40000"/>
              </a:prstClr>
            </a:outerShdw>
          </a:effectLst>
        </p:spPr>
      </p:pic>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491880" y="915566"/>
            <a:ext cx="4572000" cy="3093154"/>
          </a:xfrm>
          <a:prstGeom prst="rect">
            <a:avLst/>
          </a:prstGeom>
        </p:spPr>
        <p:txBody>
          <a:bodyPr>
            <a:spAutoFit/>
          </a:bodyPr>
          <a:lstStyle/>
          <a:p>
            <a:pPr>
              <a:lnSpc>
                <a:spcPct val="150000"/>
              </a:lnSpc>
            </a:pPr>
            <a:r>
              <a:rPr lang="en-US" altLang="zh-CN" dirty="0" smtClean="0">
                <a:solidFill>
                  <a:srgbClr val="663300"/>
                </a:solidFill>
                <a:latin typeface="+mj-ea"/>
              </a:rPr>
              <a:t>    </a:t>
            </a:r>
            <a:r>
              <a:rPr lang="zh-CN" altLang="zh-CN" sz="1400" dirty="0" smtClean="0">
                <a:solidFill>
                  <a:srgbClr val="663300"/>
                </a:solidFill>
                <a:latin typeface="+mj-ea"/>
                <a:ea typeface="+mj-ea"/>
              </a:rPr>
              <a:t>更为难能可贵的是，戴乃迭立足于向西方介绍中国、让西方了解中国的立场，</a:t>
            </a:r>
            <a:r>
              <a:rPr lang="zh-CN" altLang="zh-CN" sz="1400" dirty="0" smtClean="0">
                <a:solidFill>
                  <a:srgbClr val="FFFF99"/>
                </a:solidFill>
                <a:latin typeface="+mj-ea"/>
                <a:ea typeface="+mj-ea"/>
              </a:rPr>
              <a:t>在文中不时地谈到：</a:t>
            </a:r>
            <a:r>
              <a:rPr lang="en-US" altLang="zh-CN" sz="1400" dirty="0" smtClean="0">
                <a:solidFill>
                  <a:srgbClr val="FFFF99"/>
                </a:solidFill>
                <a:latin typeface="+mj-ea"/>
                <a:ea typeface="+mj-ea"/>
              </a:rPr>
              <a:t>“</a:t>
            </a:r>
            <a:r>
              <a:rPr lang="zh-CN" altLang="zh-CN" sz="1400" dirty="0" smtClean="0">
                <a:solidFill>
                  <a:srgbClr val="FFFF99"/>
                </a:solidFill>
                <a:latin typeface="+mj-ea"/>
                <a:ea typeface="+mj-ea"/>
              </a:rPr>
              <a:t>西方妇女解放运动成员往往奇怪中国为什么没有女权运动，他们应该读读这篇小说。中国的男性并不是妻子事业上的障碍</a:t>
            </a:r>
            <a:r>
              <a:rPr lang="en-US" altLang="zh-CN" sz="1400" dirty="0" smtClean="0">
                <a:solidFill>
                  <a:srgbClr val="FFFF99"/>
                </a:solidFill>
                <a:latin typeface="+mj-ea"/>
                <a:ea typeface="+mj-ea"/>
              </a:rPr>
              <a:t>……</a:t>
            </a:r>
            <a:r>
              <a:rPr lang="zh-CN" altLang="zh-CN" sz="1400" dirty="0" smtClean="0">
                <a:solidFill>
                  <a:srgbClr val="FFFF99"/>
                </a:solidFill>
                <a:latin typeface="+mj-ea"/>
                <a:ea typeface="+mj-ea"/>
              </a:rPr>
              <a:t>而是与她们共同分担问题。</a:t>
            </a:r>
            <a:r>
              <a:rPr lang="zh-CN" altLang="en-US" sz="1400" dirty="0" smtClean="0">
                <a:solidFill>
                  <a:srgbClr val="FFFF99"/>
                </a:solidFill>
                <a:latin typeface="+mj-ea"/>
                <a:ea typeface="+mj-ea"/>
              </a:rPr>
              <a:t>”</a:t>
            </a:r>
            <a:endParaRPr lang="en-US" altLang="zh-CN" sz="1400" dirty="0" smtClean="0">
              <a:solidFill>
                <a:srgbClr val="FFFF99"/>
              </a:solidFill>
              <a:latin typeface="+mj-ea"/>
              <a:ea typeface="+mj-ea"/>
            </a:endParaRPr>
          </a:p>
          <a:p>
            <a:pPr>
              <a:lnSpc>
                <a:spcPct val="150000"/>
              </a:lnSpc>
            </a:pPr>
            <a:r>
              <a:rPr lang="en-US" altLang="zh-CN" sz="1400" dirty="0" smtClean="0">
                <a:solidFill>
                  <a:srgbClr val="FFFF99"/>
                </a:solidFill>
                <a:latin typeface="+mj-ea"/>
                <a:ea typeface="+mj-ea"/>
              </a:rPr>
              <a:t>    </a:t>
            </a:r>
            <a:r>
              <a:rPr lang="zh-CN" altLang="en-US" sz="1400" dirty="0" smtClean="0">
                <a:solidFill>
                  <a:srgbClr val="FFFF99"/>
                </a:solidFill>
                <a:latin typeface="+mj-ea"/>
                <a:ea typeface="+mj-ea"/>
              </a:rPr>
              <a:t>“</a:t>
            </a:r>
            <a:r>
              <a:rPr lang="zh-CN" altLang="zh-CN" sz="1400" dirty="0" smtClean="0">
                <a:solidFill>
                  <a:srgbClr val="FFFF99"/>
                </a:solidFill>
                <a:latin typeface="+mj-ea"/>
                <a:ea typeface="+mj-ea"/>
              </a:rPr>
              <a:t>很多西方人认为中华民族是一个不可捉摸的民族，人民总是隐藏自己的感情。但是当今中国的许多作家都更近于狄更斯，而不是像他</a:t>
            </a:r>
            <a:r>
              <a:rPr lang="en-US" altLang="zh-CN" sz="1400" dirty="0" smtClean="0">
                <a:solidFill>
                  <a:srgbClr val="FFFF99"/>
                </a:solidFill>
                <a:latin typeface="+mj-ea"/>
                <a:ea typeface="+mj-ea"/>
              </a:rPr>
              <a:t>20</a:t>
            </a:r>
            <a:r>
              <a:rPr lang="zh-CN" altLang="zh-CN" sz="1400" dirty="0" smtClean="0">
                <a:solidFill>
                  <a:srgbClr val="FFFF99"/>
                </a:solidFill>
                <a:latin typeface="+mj-ea"/>
                <a:ea typeface="+mj-ea"/>
              </a:rPr>
              <a:t>世纪的许多后继者那样，任凭情感赤裸裸地展示出来</a:t>
            </a:r>
            <a:r>
              <a:rPr lang="en-US" altLang="zh-CN" sz="1400" dirty="0" smtClean="0">
                <a:solidFill>
                  <a:srgbClr val="FFFF99"/>
                </a:solidFill>
                <a:latin typeface="+mj-ea"/>
                <a:ea typeface="+mj-ea"/>
              </a:rPr>
              <a:t>”</a:t>
            </a:r>
            <a:endParaRPr lang="zh-CN" altLang="en-US" sz="1400" dirty="0">
              <a:solidFill>
                <a:srgbClr val="FFFF99"/>
              </a:solidFill>
              <a:latin typeface="+mj-ea"/>
              <a:ea typeface="+mj-ea"/>
            </a:endParaRPr>
          </a:p>
        </p:txBody>
      </p:sp>
      <p:pic>
        <p:nvPicPr>
          <p:cNvPr id="4" name="Picture 2" descr="C:\Users\wl\AppData\Roaming\360se6\Application\User Data\temp\u=778331087,1996658902&amp;fm=15&amp;gp=0.jpg"/>
          <p:cNvPicPr>
            <a:picLocks noChangeAspect="1" noChangeArrowheads="1"/>
          </p:cNvPicPr>
          <p:nvPr/>
        </p:nvPicPr>
        <p:blipFill>
          <a:blip r:embed="rId2" cstate="screen">
            <a:duotone>
              <a:prstClr val="black"/>
              <a:srgbClr val="CC9900">
                <a:tint val="45000"/>
                <a:satMod val="400000"/>
              </a:srgbClr>
            </a:duotone>
          </a:blip>
          <a:srcRect/>
          <a:stretch>
            <a:fillRect/>
          </a:stretch>
        </p:blipFill>
        <p:spPr bwMode="auto">
          <a:xfrm>
            <a:off x="827584" y="987574"/>
            <a:ext cx="2458810" cy="2880320"/>
          </a:xfrm>
          <a:prstGeom prst="round2DiagRect">
            <a:avLst>
              <a:gd name="adj1" fmla="val 16667"/>
              <a:gd name="adj2" fmla="val 0"/>
            </a:avLst>
          </a:prstGeom>
          <a:ln w="88900" cap="sq">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6600000" scaled="0"/>
            </a:gradFill>
            <a:miter lim="800000"/>
          </a:ln>
          <a:effectLst>
            <a:outerShdw blurRad="50800" dist="38100" dir="8100000" sx="103000" sy="103000" algn="tr" rotWithShape="0">
              <a:prstClr val="black">
                <a:alpha val="40000"/>
              </a:prstClr>
            </a:outerShdw>
          </a:effectLst>
        </p:spPr>
      </p:pic>
      <p:pic>
        <p:nvPicPr>
          <p:cNvPr id="5" name="Picture 3" descr="D:\雄\幻灯片练习\习作\英伦黛玉 绝代美女的中国劫\图片\10.png"/>
          <p:cNvPicPr>
            <a:picLocks noChangeAspect="1" noChangeArrowheads="1"/>
          </p:cNvPicPr>
          <p:nvPr/>
        </p:nvPicPr>
        <p:blipFill>
          <a:blip r:embed="rId3" cstate="screen"/>
          <a:srcRect/>
          <a:stretch>
            <a:fillRect/>
          </a:stretch>
        </p:blipFill>
        <p:spPr bwMode="auto">
          <a:xfrm rot="2359243">
            <a:off x="-145653" y="3254697"/>
            <a:ext cx="2292933" cy="2292933"/>
          </a:xfrm>
          <a:prstGeom prst="rect">
            <a:avLst/>
          </a:prstGeom>
          <a:noFill/>
          <a:effectLst>
            <a:outerShdw blurRad="50800" dist="38100" dir="8100000" sx="103000" sy="103000" algn="tr" rotWithShape="0">
              <a:prstClr val="black">
                <a:alpha val="40000"/>
              </a:prstClr>
            </a:outerShdw>
          </a:effectLst>
        </p:spPr>
      </p:pic>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331640" y="627534"/>
            <a:ext cx="3312368" cy="359669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1400" b="0" i="0" u="none" strike="noStrike" cap="none" normalizeH="0" baseline="0" dirty="0" smtClean="0">
                <a:ln>
                  <a:noFill/>
                </a:ln>
                <a:solidFill>
                  <a:srgbClr val="FFFF99"/>
                </a:solidFill>
                <a:effectLst/>
                <a:latin typeface="+mj-ea"/>
                <a:ea typeface="+mj-ea"/>
                <a:cs typeface="宋体" pitchFamily="2" charset="-122"/>
              </a:rPr>
              <a:t>    </a:t>
            </a:r>
            <a:r>
              <a:rPr kumimoji="0" lang="zh-CN" sz="1400" b="0" i="0" u="none" strike="noStrike" cap="none" normalizeH="0" baseline="0" dirty="0" smtClean="0">
                <a:ln>
                  <a:noFill/>
                </a:ln>
                <a:solidFill>
                  <a:srgbClr val="FFFF99"/>
                </a:solidFill>
                <a:effectLst/>
                <a:latin typeface="+mj-ea"/>
                <a:ea typeface="+mj-ea"/>
                <a:cs typeface="宋体" pitchFamily="2" charset="-122"/>
              </a:rPr>
              <a:t>戴乃迭在介绍文章中一再赞叹女作家们的</a:t>
            </a:r>
            <a:r>
              <a:rPr kumimoji="0" lang="zh-CN" altLang="en-US" sz="1400" b="0" i="0" u="none" strike="noStrike" cap="none" normalizeH="0" baseline="0" dirty="0" smtClean="0">
                <a:ln>
                  <a:noFill/>
                </a:ln>
                <a:solidFill>
                  <a:srgbClr val="FFFF99"/>
                </a:solidFill>
                <a:effectLst/>
                <a:latin typeface="+mj-ea"/>
                <a:ea typeface="+mj-ea"/>
                <a:cs typeface="宋体" pitchFamily="2" charset="-122"/>
              </a:rPr>
              <a:t>“勇敢”，并真诚地指出：“我之所以不厌其烦地反复陈述这些女作家勇敢，原因在于：对作家疑神疑鬼是中国由来已久的一种传统。执政者不时地会迫害他们。当今的作家总要受到提醒：要注意培养社会责任感，要教育群众。因此，即便是对官僚主义提出善意的批评，或是表现某种社会问题，也有可能被曲解为对社会主义的攻击。这是需要审慎对待的问题。”</a:t>
            </a:r>
          </a:p>
        </p:txBody>
      </p:sp>
      <p:pic>
        <p:nvPicPr>
          <p:cNvPr id="3" name="Picture 2" descr="C:\Users\wl\AppData\Roaming\360se6\Application\User Data\temp\u=778331087,1996658902&amp;fm=15&amp;gp=0.jpg"/>
          <p:cNvPicPr>
            <a:picLocks noChangeAspect="1" noChangeArrowheads="1"/>
          </p:cNvPicPr>
          <p:nvPr/>
        </p:nvPicPr>
        <p:blipFill>
          <a:blip r:embed="rId2" cstate="screen">
            <a:duotone>
              <a:prstClr val="black"/>
              <a:srgbClr val="D9C3A5">
                <a:tint val="50000"/>
                <a:satMod val="180000"/>
              </a:srgbClr>
            </a:duotone>
          </a:blip>
          <a:srcRect/>
          <a:stretch>
            <a:fillRect/>
          </a:stretch>
        </p:blipFill>
        <p:spPr bwMode="auto">
          <a:xfrm>
            <a:off x="5436096" y="987574"/>
            <a:ext cx="2458810" cy="2880320"/>
          </a:xfrm>
          <a:prstGeom prst="round2DiagRect">
            <a:avLst>
              <a:gd name="adj1" fmla="val 16667"/>
              <a:gd name="adj2" fmla="val 0"/>
            </a:avLst>
          </a:prstGeom>
          <a:ln w="88900" cap="sq" cmpd="tri">
            <a:solidFill>
              <a:srgbClr val="FF9900"/>
            </a:solidFill>
            <a:miter lim="800000"/>
          </a:ln>
          <a:effectLst>
            <a:outerShdw blurRad="50800" dist="38100" dir="8100000" sx="103000" sy="103000" algn="tr" rotWithShape="0">
              <a:prstClr val="black">
                <a:alpha val="40000"/>
              </a:prstClr>
            </a:outerShdw>
          </a:effectLst>
        </p:spPr>
      </p:pic>
      <p:pic>
        <p:nvPicPr>
          <p:cNvPr id="4" name="Picture 1" descr="D:\雄\幻灯片练习\习作\英伦黛玉 绝代美女的中国劫\图片\04.png"/>
          <p:cNvPicPr>
            <a:picLocks noChangeAspect="1" noChangeArrowheads="1"/>
          </p:cNvPicPr>
          <p:nvPr/>
        </p:nvPicPr>
        <p:blipFill>
          <a:blip r:embed="rId3" cstate="screen"/>
          <a:srcRect/>
          <a:stretch>
            <a:fillRect/>
          </a:stretch>
        </p:blipFill>
        <p:spPr bwMode="auto">
          <a:xfrm rot="1900775">
            <a:off x="6666369" y="2793911"/>
            <a:ext cx="1564036" cy="1564036"/>
          </a:xfrm>
          <a:prstGeom prst="rect">
            <a:avLst/>
          </a:prstGeom>
          <a:noFill/>
          <a:effectLst>
            <a:outerShdw blurRad="50800" dist="38100" dir="2700000" sx="103000" sy="103000" algn="tl" rotWithShape="0">
              <a:prstClr val="black">
                <a:alpha val="40000"/>
              </a:prstClr>
            </a:outerShdw>
          </a:effectLst>
        </p:spPr>
      </p:pic>
    </p:spTree>
  </p:cSld>
  <p:clrMapOvr>
    <a:masterClrMapping/>
  </p:clrMapOvr>
  <p:transition spd="slow">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ppt_x</p:attrName>
                                        </p:attrNameLst>
                                      </p:cBhvr>
                                      <p:tavLst>
                                        <p:tav tm="0">
                                          <p:val>
                                            <p:strVal val="#ppt_x"/>
                                          </p:val>
                                        </p:tav>
                                        <p:tav tm="100000">
                                          <p:val>
                                            <p:strVal val="#ppt_x"/>
                                          </p:val>
                                        </p:tav>
                                      </p:tavLst>
                                    </p:anim>
                                    <p:anim calcmode="lin" valueType="num">
                                      <p:cBhvr>
                                        <p:cTn id="8" dur="2000" fill="hold"/>
                                        <p:tgtEl>
                                          <p:spTgt spid="4"/>
                                        </p:tgtEl>
                                        <p:attrNameLst>
                                          <p:attrName>ppt_y</p:attrName>
                                        </p:attrNameLst>
                                      </p:cBhvr>
                                      <p:tavLst>
                                        <p:tav tm="0">
                                          <p:val>
                                            <p:strVal val="#ppt_y+#ppt_h/2"/>
                                          </p:val>
                                        </p:tav>
                                        <p:tav tm="100000">
                                          <p:val>
                                            <p:strVal val="#ppt_y"/>
                                          </p:val>
                                        </p:tav>
                                      </p:tavLst>
                                    </p:anim>
                                    <p:anim calcmode="lin" valueType="num">
                                      <p:cBhvr>
                                        <p:cTn id="9" dur="2000" fill="hold"/>
                                        <p:tgtEl>
                                          <p:spTgt spid="4"/>
                                        </p:tgtEl>
                                        <p:attrNameLst>
                                          <p:attrName>ppt_w</p:attrName>
                                        </p:attrNameLst>
                                      </p:cBhvr>
                                      <p:tavLst>
                                        <p:tav tm="0">
                                          <p:val>
                                            <p:strVal val="#ppt_w"/>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Rectangle 1"/>
          <p:cNvSpPr>
            <a:spLocks noChangeArrowheads="1"/>
          </p:cNvSpPr>
          <p:nvPr/>
        </p:nvSpPr>
        <p:spPr bwMode="auto">
          <a:xfrm>
            <a:off x="4283968" y="843558"/>
            <a:ext cx="3456384" cy="17081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1400" b="0" i="0" u="none" strike="noStrike" cap="none" normalizeH="0" baseline="0" dirty="0" smtClean="0">
                <a:ln>
                  <a:noFill/>
                </a:ln>
                <a:effectLst/>
                <a:latin typeface="+mj-ea"/>
                <a:ea typeface="+mj-ea"/>
                <a:cs typeface="宋体" pitchFamily="2" charset="-122"/>
              </a:rPr>
              <a:t>    </a:t>
            </a:r>
            <a:endParaRPr kumimoji="0" lang="en-US" altLang="zh-CN" sz="1400" b="0" i="0" u="none" strike="noStrike" cap="none" normalizeH="0" baseline="0" dirty="0" smtClean="0">
              <a:ln>
                <a:noFill/>
              </a:ln>
              <a:solidFill>
                <a:srgbClr val="000000"/>
              </a:solidFill>
              <a:effectLst/>
              <a:latin typeface="+mj-ea"/>
              <a:ea typeface="+mj-ea"/>
              <a:cs typeface="宋体" pitchFamily="2" charset="-122"/>
            </a:endParaRPr>
          </a:p>
          <a:p>
            <a:pPr marL="0" marR="0" lvl="0" indent="0" algn="l" defTabSz="914400" rtl="0" eaLnBrk="1" fontAlgn="base" latinLnBrk="0" hangingPunct="1">
              <a:lnSpc>
                <a:spcPct val="150000"/>
              </a:lnSpc>
              <a:spcBef>
                <a:spcPct val="0"/>
              </a:spcBef>
              <a:spcAft>
                <a:spcPct val="0"/>
              </a:spcAft>
              <a:buClrTx/>
              <a:buSzTx/>
              <a:buFontTx/>
              <a:buNone/>
              <a:tabLst/>
            </a:pPr>
            <a:r>
              <a:rPr lang="en-US" altLang="zh-CN" sz="1400" dirty="0" smtClean="0">
                <a:solidFill>
                  <a:srgbClr val="002060"/>
                </a:solidFill>
                <a:latin typeface="+mj-ea"/>
                <a:ea typeface="+mj-ea"/>
                <a:cs typeface="宋体" pitchFamily="2" charset="-122"/>
              </a:rPr>
              <a:t>    </a:t>
            </a:r>
            <a:r>
              <a:rPr kumimoji="0" lang="zh-CN" sz="1400" b="0" i="0" u="none" strike="noStrike" cap="none" normalizeH="0" baseline="0" dirty="0" smtClean="0">
                <a:ln>
                  <a:noFill/>
                </a:ln>
                <a:solidFill>
                  <a:srgbClr val="FFFF99"/>
                </a:solidFill>
                <a:effectLst/>
                <a:latin typeface="+mj-ea"/>
                <a:ea typeface="+mj-ea"/>
                <a:cs typeface="宋体" pitchFamily="2" charset="-122"/>
              </a:rPr>
              <a:t>戴乃迭在</a:t>
            </a:r>
            <a:r>
              <a:rPr kumimoji="0" lang="en-US" altLang="zh-CN" sz="1400" b="0" i="0" u="none" strike="noStrike" cap="none" normalizeH="0" baseline="0" dirty="0" smtClean="0">
                <a:ln>
                  <a:noFill/>
                </a:ln>
                <a:solidFill>
                  <a:srgbClr val="FFFF99"/>
                </a:solidFill>
                <a:effectLst/>
                <a:latin typeface="+mj-ea"/>
                <a:ea typeface="+mj-ea"/>
                <a:cs typeface="宋体" pitchFamily="2" charset="-122"/>
              </a:rPr>
              <a:t>80</a:t>
            </a:r>
            <a:r>
              <a:rPr kumimoji="0" lang="zh-CN" altLang="en-US" sz="1400" b="0" i="0" u="none" strike="noStrike" cap="none" normalizeH="0" baseline="0" dirty="0" smtClean="0">
                <a:ln>
                  <a:noFill/>
                </a:ln>
                <a:solidFill>
                  <a:srgbClr val="FFFF99"/>
                </a:solidFill>
                <a:effectLst/>
                <a:latin typeface="+mj-ea"/>
                <a:ea typeface="+mj-ea"/>
                <a:cs typeface="宋体" pitchFamily="2" charset="-122"/>
              </a:rPr>
              <a:t>年代以后陆续撰写的文章中，除谌容之外，还对新凤霞、张洁、宗璞、戴厚英、遇罗锦、张辛欣、王安忆等女作家做了着重介绍。</a:t>
            </a:r>
            <a:endParaRPr kumimoji="0" lang="zh-CN" altLang="en-US" sz="1800" b="0" i="0" u="none" strike="noStrike" cap="none" normalizeH="0" baseline="0" dirty="0" smtClean="0">
              <a:ln>
                <a:noFill/>
              </a:ln>
              <a:solidFill>
                <a:srgbClr val="FFFF99"/>
              </a:solidFill>
              <a:effectLst/>
              <a:latin typeface="+mj-ea"/>
              <a:ea typeface="+mj-ea"/>
              <a:cs typeface="宋体" pitchFamily="2" charset="-122"/>
            </a:endParaRPr>
          </a:p>
        </p:txBody>
      </p:sp>
      <p:pic>
        <p:nvPicPr>
          <p:cNvPr id="3" name="Picture 2" descr="C:\Users\wl\AppData\Roaming\360se6\Application\User Data\temp\B0DDE1A144EA3C6C0EBF49BD3677DD7A.jpg"/>
          <p:cNvPicPr>
            <a:picLocks noChangeAspect="1" noChangeArrowheads="1"/>
          </p:cNvPicPr>
          <p:nvPr/>
        </p:nvPicPr>
        <p:blipFill>
          <a:blip r:embed="rId2" cstate="screen">
            <a:lum contrast="20000"/>
          </a:blip>
          <a:srcRect/>
          <a:stretch>
            <a:fillRect/>
          </a:stretch>
        </p:blipFill>
        <p:spPr bwMode="auto">
          <a:xfrm>
            <a:off x="1043608" y="843558"/>
            <a:ext cx="2830019" cy="3312368"/>
          </a:xfrm>
          <a:prstGeom prst="rect">
            <a:avLst/>
          </a:prstGeom>
          <a:noFill/>
          <a:ln w="50800" cmpd="sng">
            <a:solidFill>
              <a:schemeClr val="bg1"/>
            </a:solidFill>
            <a:prstDash val="lgDashDotDot"/>
          </a:ln>
          <a:effectLst>
            <a:innerShdw blurRad="114300">
              <a:prstClr val="black"/>
            </a:innerShdw>
            <a:reflection blurRad="6350" stA="52000" endA="300" endPos="35000" dir="5400000" sy="-100000" algn="bl" rotWithShape="0"/>
          </a:effectLst>
          <a:scene3d>
            <a:camera prst="isometricOffAxis1Right"/>
            <a:lightRig rig="threePt" dir="t"/>
          </a:scene3d>
        </p:spPr>
      </p:pic>
    </p:spTree>
  </p:cSld>
  <p:clrMapOvr>
    <a:masterClrMapping/>
  </p:clrMapOvr>
  <p:transition spd="slow">
    <p:strips dir="l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779912" y="1203598"/>
            <a:ext cx="4572000" cy="2816156"/>
          </a:xfrm>
          <a:prstGeom prst="rect">
            <a:avLst/>
          </a:prstGeom>
        </p:spPr>
        <p:txBody>
          <a:bodyPr>
            <a:spAutoFit/>
          </a:bodyPr>
          <a:lstStyle/>
          <a:p>
            <a:pPr>
              <a:lnSpc>
                <a:spcPct val="150000"/>
              </a:lnSpc>
            </a:pPr>
            <a:r>
              <a:rPr lang="en-US" altLang="zh-CN" sz="1400" dirty="0" smtClean="0">
                <a:solidFill>
                  <a:srgbClr val="FFFF00"/>
                </a:solidFill>
                <a:latin typeface="+mj-ea"/>
                <a:ea typeface="+mj-ea"/>
                <a:cs typeface="宋体" pitchFamily="2" charset="-122"/>
              </a:rPr>
              <a:t>       </a:t>
            </a:r>
            <a:r>
              <a:rPr lang="zh-CN" altLang="zh-CN" sz="1600" dirty="0" smtClean="0">
                <a:solidFill>
                  <a:srgbClr val="663300"/>
                </a:solidFill>
                <a:latin typeface="+mj-ea"/>
                <a:ea typeface="+mj-ea"/>
                <a:cs typeface="宋体" pitchFamily="2" charset="-122"/>
              </a:rPr>
              <a:t>戴乃迭</a:t>
            </a:r>
            <a:r>
              <a:rPr lang="zh-CN" altLang="en-US" sz="1600" dirty="0" smtClean="0">
                <a:solidFill>
                  <a:srgbClr val="663300"/>
                </a:solidFill>
                <a:latin typeface="+mj-ea"/>
                <a:ea typeface="+mj-ea"/>
                <a:cs typeface="宋体" pitchFamily="2" charset="-122"/>
              </a:rPr>
              <a:t>强调</a:t>
            </a:r>
            <a:r>
              <a:rPr lang="zh-CN" altLang="zh-CN" sz="1600" dirty="0" smtClean="0">
                <a:solidFill>
                  <a:srgbClr val="663300"/>
                </a:solidFill>
                <a:latin typeface="+mj-ea"/>
                <a:ea typeface="+mj-ea"/>
                <a:cs typeface="宋体" pitchFamily="2" charset="-122"/>
              </a:rPr>
              <a:t>翻译作品</a:t>
            </a:r>
            <a:r>
              <a:rPr lang="zh-CN" altLang="en-US" sz="1600" dirty="0" smtClean="0">
                <a:solidFill>
                  <a:srgbClr val="663300"/>
                </a:solidFill>
                <a:latin typeface="+mj-ea"/>
                <a:ea typeface="+mj-ea"/>
                <a:cs typeface="宋体" pitchFamily="2" charset="-122"/>
              </a:rPr>
              <a:t>要遵循两个原则： “一则求其易懂，一则保存原作的风姿”。</a:t>
            </a:r>
            <a:endParaRPr lang="en-US" altLang="zh-CN" sz="1600" dirty="0" smtClean="0">
              <a:solidFill>
                <a:srgbClr val="663300"/>
              </a:solidFill>
              <a:latin typeface="+mj-ea"/>
              <a:ea typeface="+mj-ea"/>
              <a:cs typeface="宋体" pitchFamily="2" charset="-122"/>
            </a:endParaRPr>
          </a:p>
          <a:p>
            <a:pPr>
              <a:lnSpc>
                <a:spcPct val="150000"/>
              </a:lnSpc>
            </a:pPr>
            <a:r>
              <a:rPr lang="en-US" altLang="zh-CN" sz="1600" b="1" dirty="0" smtClean="0">
                <a:solidFill>
                  <a:srgbClr val="FFFF00"/>
                </a:solidFill>
                <a:latin typeface="+mj-ea"/>
                <a:ea typeface="+mj-ea"/>
                <a:cs typeface="宋体" pitchFamily="2" charset="-122"/>
              </a:rPr>
              <a:t>    </a:t>
            </a:r>
            <a:r>
              <a:rPr lang="zh-CN" altLang="en-US" sz="1400" dirty="0" smtClean="0">
                <a:solidFill>
                  <a:srgbClr val="FFFF99"/>
                </a:solidFill>
                <a:latin typeface="+mj-ea"/>
                <a:ea typeface="+mj-ea"/>
                <a:cs typeface="宋体" pitchFamily="2" charset="-122"/>
              </a:rPr>
              <a:t>她的译作</a:t>
            </a:r>
            <a:r>
              <a:rPr lang="zh-CN" altLang="zh-CN" sz="1400" dirty="0" smtClean="0">
                <a:solidFill>
                  <a:srgbClr val="FFFF99"/>
                </a:solidFill>
                <a:latin typeface="+mj-ea"/>
                <a:ea typeface="+mj-ea"/>
                <a:cs typeface="宋体" pitchFamily="2" charset="-122"/>
              </a:rPr>
              <a:t>就是从内容到精神都高度忠实于原著，体现出一种不虚美、不隐善的文化立场</a:t>
            </a:r>
            <a:r>
              <a:rPr lang="zh-CN" altLang="en-US" sz="1400" dirty="0" smtClean="0">
                <a:solidFill>
                  <a:srgbClr val="FFFF99"/>
                </a:solidFill>
                <a:latin typeface="+mj-ea"/>
                <a:ea typeface="+mj-ea"/>
                <a:cs typeface="宋体" pitchFamily="2" charset="-122"/>
              </a:rPr>
              <a:t>，而又充分体现出原作特有的风姿。</a:t>
            </a:r>
            <a:endParaRPr lang="en-US" altLang="zh-CN" sz="1400" dirty="0" smtClean="0">
              <a:solidFill>
                <a:srgbClr val="FFFF99"/>
              </a:solidFill>
              <a:latin typeface="+mj-ea"/>
              <a:ea typeface="+mj-ea"/>
              <a:cs typeface="宋体" pitchFamily="2" charset="-122"/>
            </a:endParaRPr>
          </a:p>
          <a:p>
            <a:pPr>
              <a:lnSpc>
                <a:spcPct val="150000"/>
              </a:lnSpc>
            </a:pPr>
            <a:r>
              <a:rPr lang="zh-CN" altLang="en-US" sz="1400" dirty="0" smtClean="0">
                <a:solidFill>
                  <a:srgbClr val="FFFF99"/>
                </a:solidFill>
                <a:latin typeface="+mj-ea"/>
                <a:ea typeface="+mj-ea"/>
                <a:cs typeface="宋体" pitchFamily="2" charset="-122"/>
              </a:rPr>
              <a:t>    戴乃迭以贯穿其毕生翻译事业的这种理念忠实地传达中国文化的价值与灵魂，忠实传达中国人的人生。</a:t>
            </a:r>
            <a:endParaRPr lang="en-US" altLang="zh-CN" sz="1400" dirty="0" smtClean="0">
              <a:solidFill>
                <a:srgbClr val="FFFF99"/>
              </a:solidFill>
              <a:latin typeface="+mj-ea"/>
              <a:ea typeface="+mj-ea"/>
              <a:cs typeface="宋体" pitchFamily="2" charset="-122"/>
            </a:endParaRPr>
          </a:p>
          <a:p>
            <a:pPr>
              <a:lnSpc>
                <a:spcPct val="150000"/>
              </a:lnSpc>
            </a:pPr>
            <a:r>
              <a:rPr lang="en-US" altLang="zh-CN" sz="1400" dirty="0" smtClean="0">
                <a:latin typeface="+mj-ea"/>
                <a:ea typeface="+mj-ea"/>
                <a:cs typeface="宋体" pitchFamily="2" charset="-122"/>
              </a:rPr>
              <a:t>    </a:t>
            </a:r>
            <a:endParaRPr lang="zh-CN" altLang="en-US" sz="1400" dirty="0">
              <a:latin typeface="黑体" pitchFamily="49" charset="-122"/>
              <a:ea typeface="黑体" pitchFamily="49" charset="-122"/>
            </a:endParaRPr>
          </a:p>
        </p:txBody>
      </p:sp>
      <p:pic>
        <p:nvPicPr>
          <p:cNvPr id="5" name="图片 4" descr="http://www.yufamily.org/src/images/GladysTaylor_600.jpg"/>
          <p:cNvPicPr/>
          <p:nvPr/>
        </p:nvPicPr>
        <p:blipFill>
          <a:blip r:embed="rId2" cstate="screen">
            <a:duotone>
              <a:prstClr val="black"/>
              <a:srgbClr val="D9C3A5">
                <a:tint val="50000"/>
                <a:satMod val="180000"/>
              </a:srgbClr>
            </a:duotone>
          </a:blip>
          <a:srcRect/>
          <a:stretch>
            <a:fillRect/>
          </a:stretch>
        </p:blipFill>
        <p:spPr bwMode="auto">
          <a:xfrm>
            <a:off x="899592" y="699542"/>
            <a:ext cx="2736304" cy="3744416"/>
          </a:xfrm>
          <a:prstGeom prst="ellipse">
            <a:avLst/>
          </a:prstGeom>
          <a:noFill/>
          <a:ln w="60325" cmpd="sng">
            <a:solidFill>
              <a:srgbClr val="FFFF99"/>
            </a:solidFill>
            <a:prstDash val="sysDot"/>
            <a:miter lim="800000"/>
            <a:headEnd/>
            <a:tailEnd/>
          </a:ln>
          <a:effectLst>
            <a:glow rad="228600">
              <a:schemeClr val="accent4">
                <a:satMod val="175000"/>
                <a:alpha val="40000"/>
              </a:schemeClr>
            </a:glow>
            <a:innerShdw blurRad="114300">
              <a:prstClr val="black"/>
            </a:innerShdw>
          </a:effectLst>
        </p:spPr>
      </p:pic>
    </p:spTree>
  </p:cSld>
  <p:clrMapOvr>
    <a:masterClrMapping/>
  </p:clrMapOvr>
  <p:transition spd="slow">
    <p:wheel spokes="2"/>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ChangeArrowheads="1"/>
          </p:cNvSpPr>
          <p:nvPr/>
        </p:nvSpPr>
        <p:spPr bwMode="auto">
          <a:xfrm>
            <a:off x="683568" y="267494"/>
            <a:ext cx="5328592" cy="447814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en-US" altLang="zh-CN" sz="1200" b="0" i="0" u="none" strike="noStrike" cap="none" normalizeH="0" baseline="0" dirty="0" smtClean="0">
                <a:ln>
                  <a:noFill/>
                </a:ln>
                <a:solidFill>
                  <a:srgbClr val="000000"/>
                </a:solidFill>
                <a:effectLst/>
                <a:latin typeface="+mj-ea"/>
                <a:ea typeface="+mj-ea"/>
                <a:cs typeface="宋体" pitchFamily="2" charset="-122"/>
              </a:rPr>
              <a:t>    </a:t>
            </a:r>
            <a:r>
              <a:rPr kumimoji="0" lang="zh-CN" sz="1400" b="0" i="0" u="none" strike="noStrike" cap="none" normalizeH="0" baseline="0" dirty="0" smtClean="0">
                <a:ln>
                  <a:noFill/>
                </a:ln>
                <a:solidFill>
                  <a:srgbClr val="663300"/>
                </a:solidFill>
                <a:effectLst/>
                <a:latin typeface="黑体" pitchFamily="49" charset="-122"/>
                <a:ea typeface="黑体" pitchFamily="49" charset="-122"/>
                <a:cs typeface="宋体" pitchFamily="2" charset="-122"/>
              </a:rPr>
              <a:t>戴乃迭不喜欢政治，但她思想敏锐，性格直率。</a:t>
            </a:r>
            <a:r>
              <a:rPr kumimoji="0" lang="zh-CN"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正因如此，她在不经意中开罪了外文局的领导，政治上受到怀疑。</a:t>
            </a:r>
            <a:endParaRPr kumimoji="0" lang="en-US" altLang="zh-CN"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endParaRPr>
          </a:p>
          <a:p>
            <a:pPr marL="0" marR="0" lvl="0" indent="0" algn="l" defTabSz="914400" rtl="0" eaLnBrk="1" fontAlgn="base" latinLnBrk="0" hangingPunct="1">
              <a:lnSpc>
                <a:spcPct val="150000"/>
              </a:lnSpc>
              <a:spcBef>
                <a:spcPct val="0"/>
              </a:spcBef>
              <a:spcAft>
                <a:spcPct val="0"/>
              </a:spcAft>
              <a:buClrTx/>
              <a:buSzTx/>
              <a:buFontTx/>
              <a:buNone/>
              <a:tabLst/>
            </a:pPr>
            <a:r>
              <a:rPr lang="en-US" altLang="zh-CN" sz="1100" dirty="0" smtClean="0">
                <a:solidFill>
                  <a:srgbClr val="FFFF99"/>
                </a:solidFill>
                <a:latin typeface="黑体" pitchFamily="49" charset="-122"/>
                <a:ea typeface="黑体" pitchFamily="49" charset="-122"/>
                <a:cs typeface="宋体" pitchFamily="2" charset="-122"/>
              </a:rPr>
              <a:t>    </a:t>
            </a:r>
            <a:r>
              <a:rPr kumimoji="0" lang="zh-CN"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一是</a:t>
            </a:r>
            <a:r>
              <a:rPr kumimoji="0" lang="en-US" altLang="zh-CN"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1959</a:t>
            </a:r>
            <a:r>
              <a:rPr kumimoji="0" lang="zh-CN" altLang="en-US"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年彭德怀“出事”，一般群众不知。戴乃迭也是从外报获悉后给领导写信提意见：“彭德怀的事到底是怎么回事？我们在这儿工作，我们也是人，为什么没有人告诉我？”</a:t>
            </a:r>
            <a:endParaRPr kumimoji="0" lang="en-US" altLang="zh-CN"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endParaRPr>
          </a:p>
          <a:p>
            <a:pPr marL="0" marR="0" lvl="0" indent="0" algn="l" defTabSz="914400" rtl="0" eaLnBrk="1" fontAlgn="base" latinLnBrk="0" hangingPunct="1">
              <a:lnSpc>
                <a:spcPct val="150000"/>
              </a:lnSpc>
              <a:spcBef>
                <a:spcPct val="0"/>
              </a:spcBef>
              <a:spcAft>
                <a:spcPct val="0"/>
              </a:spcAft>
              <a:buClrTx/>
              <a:buSzTx/>
              <a:buFontTx/>
              <a:buNone/>
              <a:tabLst/>
            </a:pPr>
            <a:r>
              <a:rPr lang="en-US" altLang="zh-CN" sz="1100" dirty="0" smtClean="0">
                <a:solidFill>
                  <a:srgbClr val="FFFF99"/>
                </a:solidFill>
                <a:latin typeface="黑体" pitchFamily="49" charset="-122"/>
                <a:ea typeface="黑体" pitchFamily="49" charset="-122"/>
                <a:cs typeface="宋体" pitchFamily="2" charset="-122"/>
              </a:rPr>
              <a:t>    </a:t>
            </a:r>
            <a:r>
              <a:rPr kumimoji="0" lang="zh-CN" altLang="en-US"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另一件是</a:t>
            </a:r>
            <a:r>
              <a:rPr kumimoji="0" lang="en-US" altLang="zh-CN"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1965</a:t>
            </a:r>
            <a:r>
              <a:rPr kumimoji="0" lang="zh-CN" altLang="en-US"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年左右，个人崇拜日甚。英文版的</a:t>
            </a:r>
            <a:r>
              <a:rPr kumimoji="0" lang="en-US" altLang="zh-CN"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a:t>
            </a:r>
            <a:r>
              <a:rPr kumimoji="0" lang="zh-CN" altLang="en-US"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中国文学</a:t>
            </a:r>
            <a:r>
              <a:rPr kumimoji="0" lang="en-US" altLang="zh-CN"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a:t>
            </a:r>
            <a:r>
              <a:rPr kumimoji="0" lang="zh-CN" altLang="en-US"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为了“突出政治”，刊登了许多亚非拉人民对毛泽东的颂歌。戴乃迭奉命翻译后，在译稿上用英文写了批语：“</a:t>
            </a:r>
            <a:r>
              <a:rPr kumimoji="0" lang="en-US" altLang="zh-CN"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childish!”</a:t>
            </a:r>
            <a:r>
              <a:rPr kumimoji="0" lang="zh-CN" altLang="en-US" sz="1100" b="0" i="0" u="none" strike="noStrike" cap="none" normalizeH="0" baseline="0" dirty="0" smtClean="0">
                <a:ln>
                  <a:noFill/>
                </a:ln>
                <a:solidFill>
                  <a:srgbClr val="663300"/>
                </a:solidFill>
                <a:effectLst/>
                <a:latin typeface="黑体" pitchFamily="49" charset="-122"/>
                <a:ea typeface="黑体" pitchFamily="49" charset="-122"/>
                <a:cs typeface="宋体" pitchFamily="2" charset="-122"/>
              </a:rPr>
              <a:t>（幼稚！）</a:t>
            </a:r>
            <a:r>
              <a:rPr kumimoji="0" lang="zh-CN" altLang="en-US"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这在当时越来越“左”的政治气氛下是犯大忌的。</a:t>
            </a:r>
            <a:endParaRPr kumimoji="0" lang="en-US" altLang="zh-CN"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endParaRPr>
          </a:p>
          <a:p>
            <a:pPr marL="0" marR="0" lvl="0" indent="0" algn="l" defTabSz="914400" rtl="0" eaLnBrk="1" fontAlgn="base" latinLnBrk="0" hangingPunct="1">
              <a:lnSpc>
                <a:spcPct val="150000"/>
              </a:lnSpc>
              <a:spcBef>
                <a:spcPct val="0"/>
              </a:spcBef>
              <a:spcAft>
                <a:spcPct val="0"/>
              </a:spcAft>
              <a:buClrTx/>
              <a:buSzTx/>
              <a:buFontTx/>
              <a:buNone/>
              <a:tabLst/>
            </a:pPr>
            <a:r>
              <a:rPr lang="en-US" altLang="zh-CN" sz="1100" dirty="0" smtClean="0">
                <a:solidFill>
                  <a:srgbClr val="002060"/>
                </a:solidFill>
                <a:latin typeface="黑体" pitchFamily="49" charset="-122"/>
                <a:ea typeface="黑体" pitchFamily="49" charset="-122"/>
                <a:cs typeface="宋体" pitchFamily="2" charset="-122"/>
              </a:rPr>
              <a:t>     </a:t>
            </a:r>
            <a:r>
              <a:rPr kumimoji="0" lang="zh-CN" altLang="en-US"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最为突出的是“文革”前夕，林彪委托江青召开“部队文艺工作座谈会”，整理成“纪要”。</a:t>
            </a:r>
            <a:r>
              <a:rPr kumimoji="0" lang="en-US" altLang="zh-CN"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1966</a:t>
            </a:r>
            <a:r>
              <a:rPr kumimoji="0" lang="zh-CN" altLang="en-US"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年</a:t>
            </a:r>
            <a:r>
              <a:rPr kumimoji="0" lang="en-US" altLang="zh-CN"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4</a:t>
            </a:r>
            <a:r>
              <a:rPr kumimoji="0" lang="zh-CN" altLang="en-US"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月，中共中央将“纪要”批发全党。戴乃迭受命翻译，刊在英文版的</a:t>
            </a:r>
            <a:r>
              <a:rPr kumimoji="0" lang="en-US" altLang="zh-CN"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a:t>
            </a:r>
            <a:r>
              <a:rPr kumimoji="0" lang="zh-CN" altLang="en-US"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中国文学</a:t>
            </a:r>
            <a:r>
              <a:rPr kumimoji="0" lang="en-US" altLang="zh-CN"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a:t>
            </a:r>
            <a:r>
              <a:rPr kumimoji="0" lang="zh-CN" altLang="en-US"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上。戴乃迭译完后又用英文写了一段“批语”，交给了领导。</a:t>
            </a:r>
            <a:r>
              <a:rPr kumimoji="0" lang="zh-CN" altLang="en-US" sz="1100" i="0" u="none" strike="noStrike" cap="none" normalizeH="0" baseline="0" dirty="0" smtClean="0">
                <a:ln>
                  <a:noFill/>
                </a:ln>
                <a:solidFill>
                  <a:srgbClr val="663300"/>
                </a:solidFill>
                <a:effectLst/>
                <a:latin typeface="黑体" pitchFamily="49" charset="-122"/>
                <a:ea typeface="黑体" pitchFamily="49" charset="-122"/>
                <a:cs typeface="宋体" pitchFamily="2" charset="-122"/>
              </a:rPr>
              <a:t>批语大意为：“这篇‘纪要’是违反马克思主义的。中国人可以掘自己的祖坟，可是在中国的对外刊物上掘外国人的祖坟（指‘纪要’把西方文艺都打成‘资产阶级黑线’），这样的做法在对外宣传中是非常愚蠢的。”</a:t>
            </a:r>
            <a:r>
              <a:rPr kumimoji="0" lang="zh-CN" altLang="en-US"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当时</a:t>
            </a:r>
            <a:r>
              <a:rPr kumimoji="0" lang="en-US" altLang="zh-CN"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a:t>
            </a:r>
            <a:r>
              <a:rPr kumimoji="0" lang="zh-CN" altLang="en-US"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中国文学</a:t>
            </a:r>
            <a:r>
              <a:rPr kumimoji="0" lang="en-US" altLang="zh-CN"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a:t>
            </a:r>
            <a:r>
              <a:rPr kumimoji="0" lang="zh-CN" altLang="en-US" sz="11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rPr>
              <a:t>的领导见了大惊失色。“他们把这个‘烫手’的批语‘压下来了’。”戴的同事吴某认为，“戴乃迭的这个‘现行反革命行为’和她日后的被捕有关系。”</a:t>
            </a:r>
          </a:p>
        </p:txBody>
      </p:sp>
      <p:pic>
        <p:nvPicPr>
          <p:cNvPr id="4" name="Picture 2" descr="C:\Users\wl\AppData\Roaming\360se6\Application\User Data\temp\6078bkBa6X_b.jpg"/>
          <p:cNvPicPr>
            <a:picLocks noChangeAspect="1" noChangeArrowheads="1"/>
          </p:cNvPicPr>
          <p:nvPr/>
        </p:nvPicPr>
        <p:blipFill>
          <a:blip r:embed="rId2" cstate="screen">
            <a:duotone>
              <a:prstClr val="black"/>
              <a:srgbClr val="D9C3A5">
                <a:tint val="50000"/>
                <a:satMod val="180000"/>
              </a:srgbClr>
            </a:duotone>
          </a:blip>
          <a:srcRect/>
          <a:stretch>
            <a:fillRect/>
          </a:stretch>
        </p:blipFill>
        <p:spPr bwMode="auto">
          <a:xfrm rot="522011">
            <a:off x="6140690" y="1080231"/>
            <a:ext cx="2392740" cy="2833508"/>
          </a:xfrm>
          <a:prstGeom prst="roundRect">
            <a:avLst>
              <a:gd name="adj" fmla="val 8594"/>
            </a:avLst>
          </a:prstGeom>
          <a:solidFill>
            <a:srgbClr val="FFFFFF">
              <a:shade val="85000"/>
            </a:srgbClr>
          </a:solidFill>
          <a:ln w="25400" cmpd="sng">
            <a:solidFill>
              <a:schemeClr val="accent3">
                <a:lumMod val="75000"/>
              </a:schemeClr>
            </a:solidFill>
          </a:ln>
          <a:effectLst>
            <a:reflection blurRad="12700" stA="38000" endPos="28000" dist="5000" dir="5400000" sy="-100000" algn="bl" rotWithShape="0"/>
          </a:effectLst>
        </p:spPr>
      </p:pic>
    </p:spTree>
  </p:cSld>
  <p:clrMapOvr>
    <a:masterClrMapping/>
  </p:clrMapOvr>
  <p:transition spd="slow">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Righ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雄\幻灯片练习\习作\英伦黛玉 绝代美女的中国劫\图片\24359650.jpg"/>
          <p:cNvPicPr>
            <a:picLocks noChangeAspect="1" noChangeArrowheads="1"/>
          </p:cNvPicPr>
          <p:nvPr/>
        </p:nvPicPr>
        <p:blipFill>
          <a:blip r:embed="rId2" cstate="screen">
            <a:duotone>
              <a:prstClr val="black"/>
              <a:srgbClr val="D9C3A5">
                <a:tint val="50000"/>
                <a:satMod val="180000"/>
              </a:srgbClr>
            </a:duotone>
            <a:lum bright="-10000"/>
          </a:blip>
          <a:srcRect/>
          <a:stretch>
            <a:fillRect/>
          </a:stretch>
        </p:blipFill>
        <p:spPr bwMode="auto">
          <a:xfrm>
            <a:off x="2541104" y="627534"/>
            <a:ext cx="4061792" cy="2889675"/>
          </a:xfrm>
          <a:prstGeom prst="rect">
            <a:avLst/>
          </a:prstGeom>
          <a:noFill/>
          <a:ln w="69850">
            <a:gradFill>
              <a:gsLst>
                <a:gs pos="0">
                  <a:srgbClr val="DDEBCF"/>
                </a:gs>
                <a:gs pos="50000">
                  <a:srgbClr val="9CB86E"/>
                </a:gs>
                <a:gs pos="100000">
                  <a:srgbClr val="156B13"/>
                </a:gs>
              </a:gsLst>
              <a:lin ang="17400000" scaled="0"/>
            </a:gradFill>
            <a:miter lim="800000"/>
          </a:ln>
          <a:effectLst>
            <a:outerShdw blurRad="50800" dist="38100" dir="8100000" sx="103000" sy="103000" algn="tr" rotWithShape="0">
              <a:prstClr val="black">
                <a:alpha val="40000"/>
              </a:prstClr>
            </a:outerShdw>
          </a:effectLst>
        </p:spPr>
      </p:pic>
      <p:pic>
        <p:nvPicPr>
          <p:cNvPr id="6" name="Picture 2" descr="D:\雄\幻灯片练习\习作\英伦黛玉 绝代美女的中国劫\图片\u=2606296211,1571658101&amp;fm=116&amp;gp=0.jpg"/>
          <p:cNvPicPr>
            <a:picLocks noChangeAspect="1" noChangeArrowheads="1"/>
          </p:cNvPicPr>
          <p:nvPr/>
        </p:nvPicPr>
        <p:blipFill>
          <a:blip r:embed="rId3" cstate="screen">
            <a:lum contrast="20000"/>
          </a:blip>
          <a:srcRect/>
          <a:stretch>
            <a:fillRect/>
          </a:stretch>
        </p:blipFill>
        <p:spPr bwMode="auto">
          <a:xfrm rot="1593085">
            <a:off x="1696818" y="2403423"/>
            <a:ext cx="2520280" cy="1584176"/>
          </a:xfrm>
          <a:prstGeom prst="rect">
            <a:avLst/>
          </a:prstGeom>
          <a:noFill/>
          <a:effectLst>
            <a:outerShdw blurRad="50800" dist="38100" dir="8100000" sx="103000" sy="103000" algn="tr" rotWithShape="0">
              <a:prstClr val="black">
                <a:alpha val="40000"/>
              </a:prstClr>
            </a:outerShdw>
          </a:effectLst>
        </p:spPr>
      </p:pic>
      <p:sp>
        <p:nvSpPr>
          <p:cNvPr id="4" name="矩形 3"/>
          <p:cNvSpPr/>
          <p:nvPr/>
        </p:nvSpPr>
        <p:spPr>
          <a:xfrm>
            <a:off x="1475656" y="3723878"/>
            <a:ext cx="6192688" cy="1200329"/>
          </a:xfrm>
          <a:prstGeom prst="rect">
            <a:avLst/>
          </a:prstGeom>
        </p:spPr>
        <p:txBody>
          <a:bodyPr wrap="square">
            <a:spAutoFit/>
          </a:bodyPr>
          <a:lstStyle/>
          <a:p>
            <a:pPr>
              <a:lnSpc>
                <a:spcPct val="150000"/>
              </a:lnSpc>
            </a:pPr>
            <a:r>
              <a:rPr lang="zh-CN" altLang="en-US" sz="1200" dirty="0" smtClean="0">
                <a:solidFill>
                  <a:srgbClr val="002060"/>
                </a:solidFill>
                <a:latin typeface="黑体" pitchFamily="49" charset="-122"/>
                <a:ea typeface="黑体" pitchFamily="49" charset="-122"/>
                <a:cs typeface="宋体" pitchFamily="2" charset="-122"/>
              </a:rPr>
              <a:t>    </a:t>
            </a:r>
            <a:r>
              <a:rPr lang="zh-CN" altLang="en-US" sz="1200" dirty="0" smtClean="0">
                <a:solidFill>
                  <a:srgbClr val="FFFF99"/>
                </a:solidFill>
                <a:latin typeface="黑体" pitchFamily="49" charset="-122"/>
                <a:ea typeface="黑体" pitchFamily="49" charset="-122"/>
                <a:cs typeface="宋体" pitchFamily="2" charset="-122"/>
              </a:rPr>
              <a:t>半个多世纪来她和丈夫为向西方世界介绍中国，</a:t>
            </a:r>
            <a:r>
              <a:rPr lang="zh-CN" altLang="zh-CN" sz="1200" dirty="0" smtClean="0">
                <a:solidFill>
                  <a:srgbClr val="FFFF99"/>
                </a:solidFill>
                <a:latin typeface="黑体" pitchFamily="49" charset="-122"/>
                <a:ea typeface="黑体" pitchFamily="49" charset="-122"/>
                <a:cs typeface="宋体" pitchFamily="2" charset="-122"/>
              </a:rPr>
              <a:t>推动中国文化真正地走向世界，帮助西方读者消除或减少因中西方巨大的历史文化差异而造成的心理隔膜，帮助他们了解中国文明，认识当代中国</a:t>
            </a:r>
            <a:r>
              <a:rPr lang="zh-CN" altLang="en-US" sz="1200" dirty="0" smtClean="0">
                <a:solidFill>
                  <a:srgbClr val="FFFF99"/>
                </a:solidFill>
                <a:latin typeface="黑体" pitchFamily="49" charset="-122"/>
                <a:ea typeface="黑体" pitchFamily="49" charset="-122"/>
                <a:cs typeface="宋体" pitchFamily="2" charset="-122"/>
              </a:rPr>
              <a:t>，</a:t>
            </a:r>
            <a:r>
              <a:rPr lang="zh-CN" altLang="zh-CN" sz="1200" dirty="0" smtClean="0">
                <a:solidFill>
                  <a:srgbClr val="663300"/>
                </a:solidFill>
                <a:latin typeface="黑体" pitchFamily="49" charset="-122"/>
                <a:ea typeface="黑体" pitchFamily="49" charset="-122"/>
                <a:cs typeface="宋体" pitchFamily="2" charset="-122"/>
              </a:rPr>
              <a:t>为中国文化立下了不世之功！</a:t>
            </a:r>
            <a:r>
              <a:rPr lang="zh-CN" altLang="en-US" sz="1200" dirty="0" smtClean="0">
                <a:solidFill>
                  <a:srgbClr val="663300"/>
                </a:solidFill>
                <a:latin typeface="黑体" pitchFamily="49" charset="-122"/>
                <a:ea typeface="黑体" pitchFamily="49" charset="-122"/>
                <a:cs typeface="宋体" pitchFamily="2" charset="-122"/>
              </a:rPr>
              <a:t>他们翻译出版的</a:t>
            </a:r>
            <a:r>
              <a:rPr lang="zh-CN" altLang="zh-CN" sz="1200" dirty="0" smtClean="0">
                <a:solidFill>
                  <a:srgbClr val="663300"/>
                </a:solidFill>
                <a:latin typeface="黑体" pitchFamily="49" charset="-122"/>
                <a:ea typeface="黑体" pitchFamily="49" charset="-122"/>
                <a:cs typeface="宋体" pitchFamily="2" charset="-122"/>
              </a:rPr>
              <a:t>林林总总的书目</a:t>
            </a:r>
            <a:r>
              <a:rPr lang="zh-CN" altLang="en-US" sz="1200" dirty="0" smtClean="0">
                <a:solidFill>
                  <a:srgbClr val="663300"/>
                </a:solidFill>
                <a:latin typeface="黑体" pitchFamily="49" charset="-122"/>
                <a:ea typeface="黑体" pitchFamily="49" charset="-122"/>
                <a:cs typeface="宋体" pitchFamily="2" charset="-122"/>
              </a:rPr>
              <a:t>足见他们的</a:t>
            </a:r>
            <a:r>
              <a:rPr lang="zh-CN" altLang="zh-CN" sz="1200" dirty="0" smtClean="0">
                <a:solidFill>
                  <a:srgbClr val="663300"/>
                </a:solidFill>
                <a:latin typeface="黑体" pitchFamily="49" charset="-122"/>
                <a:ea typeface="黑体" pitchFamily="49" charset="-122"/>
                <a:cs typeface="宋体" pitchFamily="2" charset="-122"/>
              </a:rPr>
              <a:t>辛勤劳作。</a:t>
            </a:r>
            <a:endParaRPr lang="zh-CN" altLang="en-US" sz="1200" dirty="0" smtClean="0">
              <a:solidFill>
                <a:srgbClr val="663300"/>
              </a:solidFill>
              <a:latin typeface="黑体" pitchFamily="49" charset="-122"/>
              <a:ea typeface="黑体" pitchFamily="49" charset="-122"/>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Users\wl\AppData\Roaming\360se6\Application\User Data\temp\u=778331087,1996658902&amp;fm=15&amp;gp=0.jpg"/>
          <p:cNvPicPr>
            <a:picLocks noChangeAspect="1" noChangeArrowheads="1"/>
          </p:cNvPicPr>
          <p:nvPr/>
        </p:nvPicPr>
        <p:blipFill>
          <a:blip r:embed="rId3" cstate="screen">
            <a:duotone>
              <a:prstClr val="black"/>
              <a:srgbClr val="D9C3A5">
                <a:tint val="50000"/>
                <a:satMod val="180000"/>
              </a:srgbClr>
            </a:duotone>
          </a:blip>
          <a:srcRect/>
          <a:stretch>
            <a:fillRect/>
          </a:stretch>
        </p:blipFill>
        <p:spPr bwMode="auto">
          <a:xfrm>
            <a:off x="2555776" y="483518"/>
            <a:ext cx="4632515" cy="2779509"/>
          </a:xfrm>
          <a:prstGeom prst="round2DiagRect">
            <a:avLst>
              <a:gd name="adj1" fmla="val 16667"/>
              <a:gd name="adj2" fmla="val 0"/>
            </a:avLst>
          </a:prstGeom>
          <a:ln w="88900" cap="sq">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miter lim="800000"/>
          </a:ln>
          <a:effectLst>
            <a:outerShdw blurRad="50800" dist="38100" dir="8100000" sx="103000" sy="103000" algn="tr" rotWithShape="0">
              <a:prstClr val="black">
                <a:alpha val="40000"/>
              </a:prstClr>
            </a:outerShdw>
          </a:effectLst>
        </p:spPr>
      </p:pic>
      <p:pic>
        <p:nvPicPr>
          <p:cNvPr id="103426" name="Picture 2" descr="D:\雄\幻灯片练习\习作\英伦黛玉 绝代美女的中国劫\图片\12 (1).png"/>
          <p:cNvPicPr>
            <a:picLocks noChangeAspect="1" noChangeArrowheads="1"/>
          </p:cNvPicPr>
          <p:nvPr/>
        </p:nvPicPr>
        <p:blipFill>
          <a:blip r:embed="rId4" cstate="screen">
            <a:lum contrast="20000"/>
          </a:blip>
          <a:srcRect/>
          <a:stretch>
            <a:fillRect/>
          </a:stretch>
        </p:blipFill>
        <p:spPr bwMode="auto">
          <a:xfrm>
            <a:off x="0" y="2427734"/>
            <a:ext cx="3312368" cy="3312368"/>
          </a:xfrm>
          <a:prstGeom prst="rect">
            <a:avLst/>
          </a:prstGeom>
          <a:noFill/>
          <a:effectLst>
            <a:outerShdw blurRad="50800" dist="38100" dir="13500000" sx="103000" sy="103000" algn="br" rotWithShape="0">
              <a:prstClr val="black">
                <a:alpha val="40000"/>
              </a:prstClr>
            </a:outerShdw>
          </a:effectLst>
        </p:spPr>
      </p:pic>
      <p:sp>
        <p:nvSpPr>
          <p:cNvPr id="24577" name="Rectangle 1"/>
          <p:cNvSpPr>
            <a:spLocks noChangeArrowheads="1"/>
          </p:cNvSpPr>
          <p:nvPr/>
        </p:nvSpPr>
        <p:spPr bwMode="auto">
          <a:xfrm>
            <a:off x="2627784" y="3418279"/>
            <a:ext cx="4968552"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lnSpc>
                <a:spcPct val="150000"/>
              </a:lnSpc>
              <a:spcBef>
                <a:spcPct val="0"/>
              </a:spcBef>
              <a:spcAft>
                <a:spcPct val="0"/>
              </a:spcAft>
            </a:pPr>
            <a:r>
              <a:rPr lang="en-US" altLang="zh-CN" sz="1400" dirty="0" smtClean="0">
                <a:solidFill>
                  <a:srgbClr val="002060"/>
                </a:solidFill>
                <a:latin typeface="黑体" pitchFamily="49" charset="-122"/>
                <a:ea typeface="黑体" pitchFamily="49" charset="-122"/>
                <a:cs typeface="Tahoma" pitchFamily="34" charset="0"/>
              </a:rPr>
              <a:t>    </a:t>
            </a:r>
            <a:r>
              <a:rPr lang="zh-CN" altLang="zh-CN" sz="1400" dirty="0" smtClean="0">
                <a:solidFill>
                  <a:srgbClr val="FFFF99"/>
                </a:solidFill>
                <a:latin typeface="黑体" pitchFamily="49" charset="-122"/>
                <a:ea typeface="黑体" pitchFamily="49" charset="-122"/>
                <a:cs typeface="Tahoma" pitchFamily="34" charset="0"/>
              </a:rPr>
              <a:t>戴乃迭、</a:t>
            </a:r>
            <a:r>
              <a:rPr kumimoji="0" lang="zh-CN" sz="1400" b="0" i="0" u="none" strike="noStrike" cap="none" normalizeH="0" baseline="0" dirty="0" smtClean="0">
                <a:ln>
                  <a:noFill/>
                </a:ln>
                <a:solidFill>
                  <a:srgbClr val="FFFF99"/>
                </a:solidFill>
                <a:effectLst/>
                <a:latin typeface="黑体" pitchFamily="49" charset="-122"/>
                <a:ea typeface="黑体" pitchFamily="49" charset="-122"/>
                <a:cs typeface="Tahoma" pitchFamily="34" charset="0"/>
              </a:rPr>
              <a:t>杨宪益以他们事业上和生活上的完美结合创造了一个中西文化亲密无间水乳交融的独特范例。几十年来，他们珠联璧合的合作使</a:t>
            </a:r>
            <a:r>
              <a:rPr kumimoji="0" lang="zh-CN" sz="1400" b="0" i="0" u="none" strike="noStrike" cap="none" normalizeH="0" baseline="0" dirty="0" smtClean="0">
                <a:ln>
                  <a:noFill/>
                </a:ln>
                <a:solidFill>
                  <a:srgbClr val="663300"/>
                </a:solidFill>
                <a:effectLst/>
                <a:latin typeface="黑体" pitchFamily="49" charset="-122"/>
                <a:ea typeface="黑体" pitchFamily="49" charset="-122"/>
                <a:cs typeface="Tahoma" pitchFamily="34" charset="0"/>
              </a:rPr>
              <a:t>他们双双获得了</a:t>
            </a:r>
            <a:r>
              <a:rPr kumimoji="0" lang="zh-CN" altLang="en-US" sz="1400" b="0" i="0" u="none" strike="noStrike" cap="none" normalizeH="0" baseline="0" dirty="0" smtClean="0">
                <a:ln>
                  <a:noFill/>
                </a:ln>
                <a:solidFill>
                  <a:srgbClr val="663300"/>
                </a:solidFill>
                <a:effectLst/>
                <a:latin typeface="黑体" pitchFamily="49" charset="-122"/>
                <a:ea typeface="黑体" pitchFamily="49" charset="-122"/>
                <a:cs typeface="Tahoma" pitchFamily="34" charset="0"/>
              </a:rPr>
              <a:t>“译界泰斗”的美誉，</a:t>
            </a:r>
            <a:r>
              <a:rPr kumimoji="0" lang="zh-CN" altLang="en-US" sz="1400" b="0" i="0" u="none" strike="noStrike" cap="none" normalizeH="0" baseline="0" dirty="0" smtClean="0">
                <a:ln>
                  <a:noFill/>
                </a:ln>
                <a:solidFill>
                  <a:srgbClr val="FFFF99"/>
                </a:solidFill>
                <a:effectLst/>
                <a:latin typeface="黑体" pitchFamily="49" charset="-122"/>
                <a:ea typeface="黑体" pitchFamily="49" charset="-122"/>
                <a:cs typeface="Tahoma" pitchFamily="34" charset="0"/>
              </a:rPr>
              <a:t>他们不仅创造了翻译史上的奇迹，更用一生成就了一个传奇。</a:t>
            </a:r>
            <a:endParaRPr kumimoji="0" lang="zh-CN" altLang="en-US" sz="1800" b="0" i="0" u="none" strike="noStrike" cap="none" normalizeH="0" baseline="0" dirty="0" smtClean="0">
              <a:ln>
                <a:noFill/>
              </a:ln>
              <a:solidFill>
                <a:srgbClr val="FFFF99"/>
              </a:solidFill>
              <a:effectLst/>
              <a:latin typeface="黑体" pitchFamily="49" charset="-122"/>
              <a:ea typeface="黑体" pitchFamily="49" charset="-122"/>
              <a:cs typeface="宋体" pitchFamily="2" charset="-122"/>
            </a:endParaRPr>
          </a:p>
        </p:txBody>
      </p:sp>
      <p:sp>
        <p:nvSpPr>
          <p:cNvPr id="5" name="TextBox 4"/>
          <p:cNvSpPr txBox="1"/>
          <p:nvPr/>
        </p:nvSpPr>
        <p:spPr>
          <a:xfrm>
            <a:off x="7740352" y="699542"/>
            <a:ext cx="461665" cy="3138039"/>
          </a:xfrm>
          <a:prstGeom prst="rect">
            <a:avLst/>
          </a:prstGeom>
          <a:noFill/>
        </p:spPr>
        <p:txBody>
          <a:bodyPr vert="eaVert" wrap="none" rtlCol="0">
            <a:spAutoFit/>
          </a:bodyPr>
          <a:lstStyle/>
          <a:p>
            <a:r>
              <a:rPr lang="zh-CN" altLang="en-US" b="1" spc="600" dirty="0" smtClean="0">
                <a:solidFill>
                  <a:srgbClr val="663300"/>
                </a:solidFill>
                <a:latin typeface="黑体" pitchFamily="49" charset="-122"/>
                <a:ea typeface="黑体" pitchFamily="49" charset="-122"/>
              </a:rPr>
              <a:t>他们翻译了整个中国！</a:t>
            </a:r>
            <a:endParaRPr lang="zh-CN" altLang="en-US" b="1" spc="600" dirty="0">
              <a:solidFill>
                <a:srgbClr val="663300"/>
              </a:solidFill>
              <a:latin typeface="黑体" pitchFamily="49" charset="-122"/>
              <a:ea typeface="黑体" pitchFamily="49" charset="-122"/>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lide(fromTop)">
                                      <p:cBhvr>
                                        <p:cTn id="7" dur="500"/>
                                        <p:tgtEl>
                                          <p:spTgt spid="5"/>
                                        </p:tgtEl>
                                      </p:cBhvr>
                                    </p:animEffect>
                                  </p:childTnLst>
                                </p:cTn>
                              </p:par>
                              <p:par>
                                <p:cTn id="8" presetID="20" presetClass="entr" presetSubtype="0" fill="hold" nodeType="withEffect">
                                  <p:stCondLst>
                                    <p:cond delay="0"/>
                                  </p:stCondLst>
                                  <p:childTnLst>
                                    <p:set>
                                      <p:cBhvr>
                                        <p:cTn id="9" dur="1" fill="hold">
                                          <p:stCondLst>
                                            <p:cond delay="0"/>
                                          </p:stCondLst>
                                        </p:cTn>
                                        <p:tgtEl>
                                          <p:spTgt spid="103426"/>
                                        </p:tgtEl>
                                        <p:attrNameLst>
                                          <p:attrName>style.visibility</p:attrName>
                                        </p:attrNameLst>
                                      </p:cBhvr>
                                      <p:to>
                                        <p:strVal val="visible"/>
                                      </p:to>
                                    </p:set>
                                    <p:animEffect transition="in" filter="wedge">
                                      <p:cBhvr>
                                        <p:cTn id="10" dur="2000"/>
                                        <p:tgtEl>
                                          <p:spTgt spid="1034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D:\雄\幻灯片练习\习作\英伦黛玉 绝代美女的中国劫\图片\16453846_8.jpg"/>
          <p:cNvPicPr>
            <a:picLocks noChangeAspect="1" noChangeArrowheads="1"/>
          </p:cNvPicPr>
          <p:nvPr/>
        </p:nvPicPr>
        <p:blipFill>
          <a:blip r:embed="rId2" cstate="screen"/>
          <a:srcRect/>
          <a:stretch>
            <a:fillRect/>
          </a:stretch>
        </p:blipFill>
        <p:spPr bwMode="auto">
          <a:xfrm>
            <a:off x="1648893" y="555526"/>
            <a:ext cx="5846215" cy="3783336"/>
          </a:xfrm>
          <a:prstGeom prst="rect">
            <a:avLst/>
          </a:prstGeom>
          <a:noFill/>
          <a:ln w="92075" cmpd="tri">
            <a:solidFill>
              <a:srgbClr val="FF9900"/>
            </a:solidFill>
            <a:miter lim="800000"/>
          </a:ln>
          <a:effectLst>
            <a:outerShdw blurRad="50800" dist="38100" dir="8100000" sx="103000" sy="103000" algn="tr" rotWithShape="0">
              <a:prstClr val="black">
                <a:alpha val="40000"/>
              </a:prstClr>
            </a:outerShdw>
          </a:effectLst>
        </p:spPr>
      </p:pic>
      <p:sp>
        <p:nvSpPr>
          <p:cNvPr id="3" name="TextBox 2"/>
          <p:cNvSpPr txBox="1"/>
          <p:nvPr/>
        </p:nvSpPr>
        <p:spPr>
          <a:xfrm>
            <a:off x="3222913" y="4515966"/>
            <a:ext cx="2698175" cy="307777"/>
          </a:xfrm>
          <a:prstGeom prst="rect">
            <a:avLst/>
          </a:prstGeom>
          <a:noFill/>
        </p:spPr>
        <p:txBody>
          <a:bodyPr wrap="none" rtlCol="0">
            <a:spAutoFit/>
          </a:bodyPr>
          <a:lstStyle/>
          <a:p>
            <a:r>
              <a:rPr lang="zh-CN" altLang="en-US" sz="1400" dirty="0" smtClean="0">
                <a:solidFill>
                  <a:srgbClr val="FFFF99"/>
                </a:solidFill>
                <a:latin typeface="黑体" pitchFamily="49" charset="-122"/>
                <a:ea typeface="黑体" pitchFamily="49" charset="-122"/>
              </a:rPr>
              <a:t>戴乃迭与杨宪益在家中书房工作</a:t>
            </a:r>
            <a:endParaRPr lang="zh-CN" altLang="en-US" sz="1400" dirty="0">
              <a:solidFill>
                <a:srgbClr val="FFFF99"/>
              </a:solidFill>
              <a:latin typeface="黑体" pitchFamily="49" charset="-122"/>
              <a:ea typeface="黑体" pitchFamily="49" charset="-122"/>
            </a:endParaRPr>
          </a:p>
        </p:txBody>
      </p:sp>
      <p:pic>
        <p:nvPicPr>
          <p:cNvPr id="4" name="Picture 13" descr="D:\雄\幻灯片练习\素材\花边\u=1219588154,3055125898&amp;fm=23&amp;gp=0.jpg"/>
          <p:cNvPicPr>
            <a:picLocks noChangeAspect="1" noChangeArrowheads="1"/>
          </p:cNvPicPr>
          <p:nvPr/>
        </p:nvPicPr>
        <p:blipFill>
          <a:blip r:embed="rId3" cstate="screen">
            <a:lum contrast="30000"/>
          </a:blip>
          <a:srcRect/>
          <a:stretch>
            <a:fillRect/>
          </a:stretch>
        </p:blipFill>
        <p:spPr bwMode="auto">
          <a:xfrm>
            <a:off x="107504" y="2211710"/>
            <a:ext cx="2438431" cy="2781480"/>
          </a:xfrm>
          <a:prstGeom prst="rect">
            <a:avLst/>
          </a:prstGeom>
          <a:noFill/>
          <a:effectLst>
            <a:outerShdw blurRad="50800" dist="38100" dir="8100000" sx="103000" sy="103000" algn="tr" rotWithShape="0">
              <a:prstClr val="black">
                <a:alpha val="40000"/>
              </a:prstClr>
            </a:outerShdw>
          </a:effectLst>
        </p:spPr>
      </p:pic>
      <p:sp>
        <p:nvSpPr>
          <p:cNvPr id="5" name="TextBox 4"/>
          <p:cNvSpPr txBox="1"/>
          <p:nvPr/>
        </p:nvSpPr>
        <p:spPr>
          <a:xfrm>
            <a:off x="7668344" y="483518"/>
            <a:ext cx="830997" cy="3960440"/>
          </a:xfrm>
          <a:prstGeom prst="rect">
            <a:avLst/>
          </a:prstGeom>
          <a:noFill/>
        </p:spPr>
        <p:txBody>
          <a:bodyPr vert="eaVert" wrap="square" rtlCol="0">
            <a:spAutoFit/>
          </a:bodyPr>
          <a:lstStyle/>
          <a:p>
            <a:r>
              <a:rPr lang="zh-CN" altLang="en-US" sz="1400" spc="300" dirty="0" smtClean="0">
                <a:solidFill>
                  <a:srgbClr val="FFFF99"/>
                </a:solidFill>
                <a:latin typeface="黑体" pitchFamily="49" charset="-122"/>
                <a:ea typeface="黑体" pitchFamily="49" charset="-122"/>
              </a:rPr>
              <a:t>毫无装饰的房间、只有整面墙的书、简陋的桌椅，他们就是这样一直默默工作了几十年，把中国介绍给了全世界。</a:t>
            </a:r>
            <a:endParaRPr lang="zh-CN" altLang="en-US" sz="1400" spc="300" dirty="0">
              <a:solidFill>
                <a:srgbClr val="FFFF99"/>
              </a:solidFill>
              <a:latin typeface="黑体" pitchFamily="49" charset="-122"/>
              <a:ea typeface="黑体" pitchFamily="49" charset="-122"/>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wl\AppData\Roaming\360se6\Application\User Data\temp\B0DDE1A144EA3C6C0EBF49BD3677DD7A.jpg"/>
          <p:cNvPicPr>
            <a:picLocks noChangeAspect="1" noChangeArrowheads="1"/>
          </p:cNvPicPr>
          <p:nvPr/>
        </p:nvPicPr>
        <p:blipFill>
          <a:blip r:embed="rId2" cstate="screen"/>
          <a:srcRect/>
          <a:stretch>
            <a:fillRect/>
          </a:stretch>
        </p:blipFill>
        <p:spPr bwMode="auto">
          <a:xfrm>
            <a:off x="1187624" y="483518"/>
            <a:ext cx="2620111" cy="3973835"/>
          </a:xfrm>
          <a:prstGeom prst="rect">
            <a:avLst/>
          </a:prstGeom>
          <a:noFill/>
          <a:ln w="66675">
            <a:solidFill>
              <a:srgbClr val="FFFFCC"/>
            </a:solidFill>
            <a:prstDash val="lgDashDot"/>
          </a:ln>
          <a:effectLst>
            <a:outerShdw blurRad="50800" dist="38100" dir="8100000" sx="103000" sy="103000" algn="tr" rotWithShape="0">
              <a:prstClr val="black">
                <a:alpha val="40000"/>
              </a:prstClr>
            </a:outerShdw>
          </a:effectLst>
        </p:spPr>
      </p:pic>
      <p:sp>
        <p:nvSpPr>
          <p:cNvPr id="3" name="矩形 2"/>
          <p:cNvSpPr/>
          <p:nvPr/>
        </p:nvSpPr>
        <p:spPr>
          <a:xfrm>
            <a:off x="3851920" y="771550"/>
            <a:ext cx="4896544" cy="1200329"/>
          </a:xfrm>
          <a:prstGeom prst="rect">
            <a:avLst/>
          </a:prstGeom>
        </p:spPr>
        <p:txBody>
          <a:bodyPr wrap="square">
            <a:spAutoFit/>
          </a:bodyPr>
          <a:lstStyle/>
          <a:p>
            <a:pPr lvl="0" fontAlgn="base">
              <a:lnSpc>
                <a:spcPct val="150000"/>
              </a:lnSpc>
              <a:spcBef>
                <a:spcPct val="0"/>
              </a:spcBef>
              <a:spcAft>
                <a:spcPct val="0"/>
              </a:spcAft>
            </a:pPr>
            <a:r>
              <a:rPr lang="en-US" altLang="zh-CN" sz="1200" dirty="0" smtClean="0">
                <a:solidFill>
                  <a:srgbClr val="FFFF99"/>
                </a:solidFill>
                <a:latin typeface="黑体" pitchFamily="49" charset="-122"/>
                <a:ea typeface="黑体" pitchFamily="49" charset="-122"/>
                <a:cs typeface="宋体" pitchFamily="2" charset="-122"/>
              </a:rPr>
              <a:t>    </a:t>
            </a:r>
            <a:r>
              <a:rPr lang="zh-CN" altLang="zh-CN" sz="1200" dirty="0" smtClean="0">
                <a:solidFill>
                  <a:srgbClr val="FFFF99"/>
                </a:solidFill>
                <a:latin typeface="黑体" pitchFamily="49" charset="-122"/>
                <a:ea typeface="黑体" pitchFamily="49" charset="-122"/>
                <a:cs typeface="宋体" pitchFamily="2" charset="-122"/>
              </a:rPr>
              <a:t>戴乃迭是一位非常平实的女性，她为中国服务了一辈子，在《自传》中淡淡地写道：</a:t>
            </a:r>
            <a:r>
              <a:rPr lang="zh-CN" altLang="en-US" sz="1200" dirty="0" smtClean="0">
                <a:solidFill>
                  <a:srgbClr val="FFFF99"/>
                </a:solidFill>
                <a:latin typeface="黑体" pitchFamily="49" charset="-122"/>
                <a:ea typeface="黑体" pitchFamily="49" charset="-122"/>
                <a:cs typeface="宋体" pitchFamily="2" charset="-122"/>
              </a:rPr>
              <a:t>“不同于许多外国友人，</a:t>
            </a:r>
            <a:r>
              <a:rPr lang="zh-CN" altLang="en-US" sz="1200" dirty="0" smtClean="0">
                <a:solidFill>
                  <a:srgbClr val="663300"/>
                </a:solidFill>
                <a:latin typeface="黑体" pitchFamily="49" charset="-122"/>
                <a:ea typeface="黑体" pitchFamily="49" charset="-122"/>
                <a:cs typeface="宋体" pitchFamily="2" charset="-122"/>
              </a:rPr>
              <a:t>我来中国不是为了革命，也不是为了学习中国的经验，而是出于我对杨宪益的爱、我儿时在北京的美好记忆以及我对中国古代文化的仰慕之情。”</a:t>
            </a:r>
          </a:p>
        </p:txBody>
      </p:sp>
      <p:pic>
        <p:nvPicPr>
          <p:cNvPr id="4" name="Picture 2" descr="D:\雄\幻灯片练习\素材\1动画\mage005.gif"/>
          <p:cNvPicPr>
            <a:picLocks noChangeAspect="1" noChangeArrowheads="1" noCrop="1"/>
          </p:cNvPicPr>
          <p:nvPr/>
        </p:nvPicPr>
        <p:blipFill>
          <a:blip r:embed="rId3" cstate="screen"/>
          <a:srcRect/>
          <a:stretch>
            <a:fillRect/>
          </a:stretch>
        </p:blipFill>
        <p:spPr bwMode="auto">
          <a:xfrm rot="1810685">
            <a:off x="5362600" y="1667499"/>
            <a:ext cx="919440" cy="814958"/>
          </a:xfrm>
          <a:prstGeom prst="rect">
            <a:avLst/>
          </a:prstGeom>
          <a:noFill/>
        </p:spPr>
      </p:pic>
      <p:pic>
        <p:nvPicPr>
          <p:cNvPr id="5" name="Picture 2" descr="D:\雄\幻灯片练习\素材\1动画\mage005.gif"/>
          <p:cNvPicPr>
            <a:picLocks noChangeAspect="1" noChangeArrowheads="1" noCrop="1"/>
          </p:cNvPicPr>
          <p:nvPr/>
        </p:nvPicPr>
        <p:blipFill>
          <a:blip r:embed="rId4" cstate="screen"/>
          <a:srcRect/>
          <a:stretch>
            <a:fillRect/>
          </a:stretch>
        </p:blipFill>
        <p:spPr bwMode="auto">
          <a:xfrm rot="1938811">
            <a:off x="7201184" y="1483270"/>
            <a:ext cx="682910" cy="605306"/>
          </a:xfrm>
          <a:prstGeom prst="rect">
            <a:avLst/>
          </a:prstGeom>
          <a:noFill/>
        </p:spPr>
      </p:pic>
      <p:sp>
        <p:nvSpPr>
          <p:cNvPr id="6" name="矩形 5"/>
          <p:cNvSpPr/>
          <p:nvPr/>
        </p:nvSpPr>
        <p:spPr>
          <a:xfrm>
            <a:off x="3995936" y="3579862"/>
            <a:ext cx="4680520" cy="692497"/>
          </a:xfrm>
          <a:prstGeom prst="rect">
            <a:avLst/>
          </a:prstGeom>
        </p:spPr>
        <p:txBody>
          <a:bodyPr wrap="square">
            <a:spAutoFit/>
          </a:bodyPr>
          <a:lstStyle/>
          <a:p>
            <a:pPr>
              <a:lnSpc>
                <a:spcPct val="150000"/>
              </a:lnSpc>
            </a:pPr>
            <a:r>
              <a:rPr lang="zh-CN" altLang="en-US" sz="1400" dirty="0" smtClean="0">
                <a:solidFill>
                  <a:srgbClr val="FFFFCC"/>
                </a:solidFill>
                <a:latin typeface="黑体" pitchFamily="49" charset="-122"/>
                <a:ea typeface="黑体" pitchFamily="49" charset="-122"/>
              </a:rPr>
              <a:t>    </a:t>
            </a:r>
            <a:r>
              <a:rPr lang="zh-CN" altLang="en-US" sz="1200" dirty="0" smtClean="0">
                <a:solidFill>
                  <a:srgbClr val="FFFF99"/>
                </a:solidFill>
                <a:latin typeface="黑体" pitchFamily="49" charset="-122"/>
                <a:ea typeface="黑体" pitchFamily="49" charset="-122"/>
              </a:rPr>
              <a:t>但是我们怎能想到他们在中国的文革期间遭遇了巨大的灾难！戴乃迭在经历过巨大的痛苦之后又是以多么顽强的毅力继续工作的！</a:t>
            </a:r>
            <a:endParaRPr lang="zh-CN" altLang="en-US" sz="1200" dirty="0">
              <a:solidFill>
                <a:srgbClr val="FFFF99"/>
              </a:solidFill>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1+#ppt_w/2"/>
                                          </p:val>
                                        </p:tav>
                                        <p:tav tm="100000">
                                          <p:val>
                                            <p:strVal val="#ppt_x"/>
                                          </p:val>
                                        </p:tav>
                                      </p:tavLst>
                                    </p:anim>
                                    <p:anim calcmode="lin" valueType="num">
                                      <p:cBhvr additive="base">
                                        <p:cTn id="8" dur="50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0" fill="hold"/>
                                        <p:tgtEl>
                                          <p:spTgt spid="5"/>
                                        </p:tgtEl>
                                        <p:attrNameLst>
                                          <p:attrName>ppt_x</p:attrName>
                                        </p:attrNameLst>
                                      </p:cBhvr>
                                      <p:tavLst>
                                        <p:tav tm="0">
                                          <p:val>
                                            <p:strVal val="1+#ppt_w/2"/>
                                          </p:val>
                                        </p:tav>
                                        <p:tav tm="100000">
                                          <p:val>
                                            <p:strVal val="#ppt_x"/>
                                          </p:val>
                                        </p:tav>
                                      </p:tavLst>
                                    </p:anim>
                                    <p:anim calcmode="lin" valueType="num">
                                      <p:cBhvr additive="base">
                                        <p:cTn id="12" dur="5000" fill="hold"/>
                                        <p:tgtEl>
                                          <p:spTgt spid="5"/>
                                        </p:tgtEl>
                                        <p:attrNameLst>
                                          <p:attrName>ppt_y</p:attrName>
                                        </p:attrNameLst>
                                      </p:cBhvr>
                                      <p:tavLst>
                                        <p:tav tm="0">
                                          <p:val>
                                            <p:strVal val="0-#ppt_h/2"/>
                                          </p:val>
                                        </p:tav>
                                        <p:tav tm="100000">
                                          <p:val>
                                            <p:strVal val="#ppt_y"/>
                                          </p:val>
                                        </p:tav>
                                      </p:tavLst>
                                    </p:anim>
                                  </p:childTnLst>
                                </p:cTn>
                              </p:par>
                              <p:par>
                                <p:cTn id="13" presetID="55" presetClass="entr" presetSubtype="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000" fill="hold"/>
                                        <p:tgtEl>
                                          <p:spTgt spid="3"/>
                                        </p:tgtEl>
                                        <p:attrNameLst>
                                          <p:attrName>ppt_w</p:attrName>
                                        </p:attrNameLst>
                                      </p:cBhvr>
                                      <p:tavLst>
                                        <p:tav tm="0">
                                          <p:val>
                                            <p:strVal val="#ppt_w*0.70"/>
                                          </p:val>
                                        </p:tav>
                                        <p:tav tm="100000">
                                          <p:val>
                                            <p:strVal val="#ppt_w"/>
                                          </p:val>
                                        </p:tav>
                                      </p:tavLst>
                                    </p:anim>
                                    <p:anim calcmode="lin" valueType="num">
                                      <p:cBhvr>
                                        <p:cTn id="16" dur="1000" fill="hold"/>
                                        <p:tgtEl>
                                          <p:spTgt spid="3"/>
                                        </p:tgtEl>
                                        <p:attrNameLst>
                                          <p:attrName>ppt_h</p:attrName>
                                        </p:attrNameLst>
                                      </p:cBhvr>
                                      <p:tavLst>
                                        <p:tav tm="0">
                                          <p:val>
                                            <p:strVal val="#ppt_h"/>
                                          </p:val>
                                        </p:tav>
                                        <p:tav tm="100000">
                                          <p:val>
                                            <p:strVal val="#ppt_h"/>
                                          </p:val>
                                        </p:tav>
                                      </p:tavLst>
                                    </p:anim>
                                    <p:animEffect transition="in" filter="fade">
                                      <p:cBhvr>
                                        <p:cTn id="17" dur="1000"/>
                                        <p:tgtEl>
                                          <p:spTgt spid="3"/>
                                        </p:tgtEl>
                                      </p:cBhvr>
                                    </p:animEffect>
                                  </p:childTnLst>
                                </p:cTn>
                              </p:par>
                            </p:childTnLst>
                          </p:cTn>
                        </p:par>
                        <p:par>
                          <p:cTn id="18" fill="hold">
                            <p:stCondLst>
                              <p:cond delay="5000"/>
                            </p:stCondLst>
                            <p:childTnLst>
                              <p:par>
                                <p:cTn id="19" presetID="12" presetClass="entr" presetSubtype="4"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slide(fromBottom)">
                                      <p:cBhvr>
                                        <p:cTn id="2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547664" y="915566"/>
            <a:ext cx="2808312" cy="3139321"/>
          </a:xfrm>
          <a:prstGeom prst="rect">
            <a:avLst/>
          </a:prstGeom>
        </p:spPr>
        <p:txBody>
          <a:bodyPr wrap="square">
            <a:spAutoFit/>
          </a:bodyPr>
          <a:lstStyle/>
          <a:p>
            <a:pPr>
              <a:lnSpc>
                <a:spcPct val="150000"/>
              </a:lnSpc>
            </a:pPr>
            <a:r>
              <a:rPr lang="zh-CN" altLang="en-US" sz="1200" dirty="0" smtClean="0">
                <a:solidFill>
                  <a:srgbClr val="FFFF99"/>
                </a:solidFill>
                <a:latin typeface="黑体" pitchFamily="49" charset="-122"/>
                <a:ea typeface="黑体" pitchFamily="49" charset="-122"/>
              </a:rPr>
              <a:t>    戴乃迭后来很平静</a:t>
            </a:r>
            <a:r>
              <a:rPr lang="zh-CN" altLang="en-US" sz="1200" dirty="0" smtClean="0">
                <a:solidFill>
                  <a:srgbClr val="FFFF99"/>
                </a:solidFill>
              </a:rPr>
              <a:t>地</a:t>
            </a:r>
            <a:r>
              <a:rPr lang="zh-CN" altLang="en-US" sz="1200" dirty="0" smtClean="0">
                <a:solidFill>
                  <a:srgbClr val="FFFF99"/>
                </a:solidFill>
                <a:latin typeface="黑体" pitchFamily="49" charset="-122"/>
                <a:ea typeface="黑体" pitchFamily="49" charset="-122"/>
              </a:rPr>
              <a:t>回忆：</a:t>
            </a:r>
            <a:endParaRPr lang="en-US" altLang="zh-CN" sz="1200" dirty="0" smtClean="0">
              <a:solidFill>
                <a:srgbClr val="FFFF99"/>
              </a:solidFill>
              <a:latin typeface="黑体" pitchFamily="49" charset="-122"/>
              <a:ea typeface="黑体" pitchFamily="49" charset="-122"/>
            </a:endParaRPr>
          </a:p>
          <a:p>
            <a:pPr>
              <a:lnSpc>
                <a:spcPct val="150000"/>
              </a:lnSpc>
            </a:pPr>
            <a:r>
              <a:rPr lang="en-US" altLang="zh-CN" sz="1200" dirty="0" smtClean="0">
                <a:solidFill>
                  <a:srgbClr val="FFFF99"/>
                </a:solidFill>
                <a:latin typeface="黑体" pitchFamily="49" charset="-122"/>
                <a:ea typeface="黑体" pitchFamily="49" charset="-122"/>
              </a:rPr>
              <a:t>    1968</a:t>
            </a:r>
            <a:r>
              <a:rPr lang="zh-CN" altLang="zh-CN" sz="1200" dirty="0" smtClean="0">
                <a:solidFill>
                  <a:srgbClr val="FFFF99"/>
                </a:solidFill>
                <a:latin typeface="黑体" pitchFamily="49" charset="-122"/>
                <a:ea typeface="黑体" pitchFamily="49" charset="-122"/>
              </a:rPr>
              <a:t>年</a:t>
            </a:r>
            <a:r>
              <a:rPr lang="en-US" altLang="zh-CN" sz="1200" dirty="0" smtClean="0">
                <a:solidFill>
                  <a:srgbClr val="FFFF99"/>
                </a:solidFill>
                <a:latin typeface="黑体" pitchFamily="49" charset="-122"/>
                <a:ea typeface="黑体" pitchFamily="49" charset="-122"/>
              </a:rPr>
              <a:t>4</a:t>
            </a:r>
            <a:r>
              <a:rPr lang="zh-CN" altLang="zh-CN" sz="1200" dirty="0" smtClean="0">
                <a:solidFill>
                  <a:srgbClr val="FFFF99"/>
                </a:solidFill>
                <a:latin typeface="黑体" pitchFamily="49" charset="-122"/>
                <a:ea typeface="黑体" pitchFamily="49" charset="-122"/>
              </a:rPr>
              <a:t>月的一个深夜，我们坐在家里喝酒，希望过一个平安的五一节。随后我去床上睡觉，留下杨宪益一个人接着喝。还不等他喝完，他就被捕了。接着，两个公安，一男一女，把我弄醒，命令我起床，搜查房间，把我铐上。问他们为什么抓我，他们说：</a:t>
            </a:r>
            <a:r>
              <a:rPr lang="en-US" altLang="zh-CN" sz="1200" dirty="0" smtClean="0">
                <a:solidFill>
                  <a:srgbClr val="FFFF99"/>
                </a:solidFill>
                <a:latin typeface="黑体" pitchFamily="49" charset="-122"/>
                <a:ea typeface="黑体" pitchFamily="49" charset="-122"/>
              </a:rPr>
              <a:t>“</a:t>
            </a:r>
            <a:r>
              <a:rPr lang="zh-CN" altLang="zh-CN" sz="1200" dirty="0" smtClean="0">
                <a:solidFill>
                  <a:srgbClr val="FFFF99"/>
                </a:solidFill>
                <a:latin typeface="黑体" pitchFamily="49" charset="-122"/>
                <a:ea typeface="黑体" pitchFamily="49" charset="-122"/>
              </a:rPr>
              <a:t>你自己清楚。</a:t>
            </a:r>
            <a:r>
              <a:rPr lang="en-US" altLang="zh-CN" sz="1200" dirty="0" smtClean="0">
                <a:solidFill>
                  <a:srgbClr val="FFFF99"/>
                </a:solidFill>
                <a:latin typeface="黑体" pitchFamily="49" charset="-122"/>
                <a:ea typeface="黑体" pitchFamily="49" charset="-122"/>
              </a:rPr>
              <a:t>”“</a:t>
            </a:r>
            <a:r>
              <a:rPr lang="zh-CN" altLang="zh-CN" sz="1200" dirty="0" smtClean="0">
                <a:solidFill>
                  <a:srgbClr val="FFFF99"/>
                </a:solidFill>
                <a:latin typeface="黑体" pitchFamily="49" charset="-122"/>
                <a:ea typeface="黑体" pitchFamily="49" charset="-122"/>
              </a:rPr>
              <a:t>我不清楚。</a:t>
            </a:r>
            <a:r>
              <a:rPr lang="en-US" altLang="zh-CN" sz="1200" dirty="0" smtClean="0">
                <a:solidFill>
                  <a:srgbClr val="FFFF99"/>
                </a:solidFill>
                <a:latin typeface="黑体" pitchFamily="49" charset="-122"/>
                <a:ea typeface="黑体" pitchFamily="49" charset="-122"/>
              </a:rPr>
              <a:t>”</a:t>
            </a:r>
            <a:r>
              <a:rPr lang="zh-CN" altLang="zh-CN" sz="1200" dirty="0" smtClean="0">
                <a:solidFill>
                  <a:srgbClr val="FFFF99"/>
                </a:solidFill>
                <a:latin typeface="黑体" pitchFamily="49" charset="-122"/>
                <a:ea typeface="黑体" pitchFamily="49" charset="-122"/>
              </a:rPr>
              <a:t>我回答。他们押着我拿上洗脸盆、洗漱用品、换洗衣服，用吉普车把我送进</a:t>
            </a:r>
            <a:r>
              <a:rPr lang="zh-CN" altLang="en-US" sz="1200" dirty="0" smtClean="0">
                <a:solidFill>
                  <a:srgbClr val="FFFF99"/>
                </a:solidFill>
                <a:latin typeface="黑体" pitchFamily="49" charset="-122"/>
                <a:ea typeface="黑体" pitchFamily="49" charset="-122"/>
              </a:rPr>
              <a:t>了</a:t>
            </a:r>
            <a:r>
              <a:rPr lang="zh-CN" altLang="zh-CN" sz="1200" dirty="0" smtClean="0">
                <a:solidFill>
                  <a:srgbClr val="FFFF99"/>
                </a:solidFill>
                <a:latin typeface="黑体" pitchFamily="49" charset="-122"/>
                <a:ea typeface="黑体" pitchFamily="49" charset="-122"/>
              </a:rPr>
              <a:t>监狱</a:t>
            </a:r>
            <a:r>
              <a:rPr lang="zh-CN" altLang="en-US" sz="1200" dirty="0" smtClean="0">
                <a:solidFill>
                  <a:srgbClr val="FFFF99"/>
                </a:solidFill>
                <a:latin typeface="黑体" pitchFamily="49" charset="-122"/>
                <a:ea typeface="黑体" pitchFamily="49" charset="-122"/>
              </a:rPr>
              <a:t>。</a:t>
            </a:r>
            <a:endParaRPr lang="zh-CN" altLang="en-US" sz="1200" dirty="0">
              <a:solidFill>
                <a:srgbClr val="FFFF99"/>
              </a:solidFill>
              <a:latin typeface="黑体" pitchFamily="49" charset="-122"/>
              <a:ea typeface="黑体" pitchFamily="49" charset="-122"/>
            </a:endParaRPr>
          </a:p>
        </p:txBody>
      </p:sp>
      <p:pic>
        <p:nvPicPr>
          <p:cNvPr id="1026" name="Picture 2" descr="D:\雄\幻灯片练习\习作\英伦黛玉 绝代美女的中国劫\图片\u=3159943864,390369616&amp;fm=23&amp;gp=0.jpg"/>
          <p:cNvPicPr>
            <a:picLocks noChangeAspect="1" noChangeArrowheads="1"/>
          </p:cNvPicPr>
          <p:nvPr/>
        </p:nvPicPr>
        <p:blipFill>
          <a:blip r:embed="rId2" cstate="screen"/>
          <a:srcRect/>
          <a:stretch>
            <a:fillRect/>
          </a:stretch>
        </p:blipFill>
        <p:spPr bwMode="auto">
          <a:xfrm>
            <a:off x="5508104" y="843558"/>
            <a:ext cx="2376264" cy="3076035"/>
          </a:xfrm>
          <a:prstGeom prst="rect">
            <a:avLst/>
          </a:prstGeom>
          <a:noFill/>
          <a:ln w="104775" cmpd="tri">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miter lim="800000"/>
          </a:ln>
          <a:effectLst>
            <a:outerShdw blurRad="50800" dist="38100" dir="2700000" sx="103000" sy="103000" algn="tl" rotWithShape="0">
              <a:prstClr val="black">
                <a:alpha val="40000"/>
              </a:prstClr>
            </a:outerShdw>
          </a:effectLst>
        </p:spPr>
      </p:pic>
      <p:pic>
        <p:nvPicPr>
          <p:cNvPr id="1027" name="Picture 3" descr="D:\雄\幻灯片练习\习作\英伦黛玉 绝代美女的中国劫\图片\u=2668460482,3888030551&amp;fm=116&amp;gp=0.jpg"/>
          <p:cNvPicPr>
            <a:picLocks noChangeAspect="1" noChangeArrowheads="1"/>
          </p:cNvPicPr>
          <p:nvPr/>
        </p:nvPicPr>
        <p:blipFill>
          <a:blip r:embed="rId3" cstate="screen">
            <a:lum contrast="20000"/>
          </a:blip>
          <a:srcRect/>
          <a:stretch>
            <a:fillRect/>
          </a:stretch>
        </p:blipFill>
        <p:spPr bwMode="auto">
          <a:xfrm rot="5768925">
            <a:off x="6300192" y="2571750"/>
            <a:ext cx="2254102" cy="2254102"/>
          </a:xfrm>
          <a:prstGeom prst="rect">
            <a:avLst/>
          </a:prstGeom>
          <a:noFill/>
          <a:effectLst>
            <a:outerShdw blurRad="50800" dist="38100" dir="2700000" sx="103000" sy="103000" algn="tl" rotWithShape="0">
              <a:prstClr val="black">
                <a:alpha val="40000"/>
              </a:prstClr>
            </a:outerShdw>
          </a:effectLst>
        </p:spPr>
      </p:pic>
    </p:spTree>
  </p:cSld>
  <p:clrMapOvr>
    <a:masterClrMapping/>
  </p:clrMapOvr>
  <p:transition spd="slow">
    <p:randomBa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wl\AppData\Roaming\360se6\Application\User Data\temp\u=1465076022,518144743&amp;fm=23&amp;gp=0.jpg"/>
          <p:cNvPicPr>
            <a:picLocks noChangeAspect="1" noChangeArrowheads="1"/>
          </p:cNvPicPr>
          <p:nvPr/>
        </p:nvPicPr>
        <p:blipFill>
          <a:blip r:embed="rId2" cstate="screen"/>
          <a:srcRect/>
          <a:stretch>
            <a:fillRect/>
          </a:stretch>
        </p:blipFill>
        <p:spPr bwMode="auto">
          <a:xfrm rot="549735">
            <a:off x="4827411" y="306659"/>
            <a:ext cx="4098032" cy="3073524"/>
          </a:xfrm>
          <a:prstGeom prst="rect">
            <a:avLst/>
          </a:prstGeom>
          <a:noFill/>
          <a:effectLst>
            <a:softEdge rad="317500"/>
          </a:effectLst>
        </p:spPr>
      </p:pic>
      <p:sp>
        <p:nvSpPr>
          <p:cNvPr id="4" name="菱形 3"/>
          <p:cNvSpPr/>
          <p:nvPr/>
        </p:nvSpPr>
        <p:spPr>
          <a:xfrm>
            <a:off x="323528" y="267494"/>
            <a:ext cx="5184576" cy="4536504"/>
          </a:xfrm>
          <a:prstGeom prst="diamond">
            <a:avLst/>
          </a:prstGeom>
          <a:no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267" name="Picture 3" descr="20140710040800533"/>
          <p:cNvPicPr>
            <a:picLocks noChangeAspect="1" noChangeArrowheads="1"/>
          </p:cNvPicPr>
          <p:nvPr/>
        </p:nvPicPr>
        <p:blipFill>
          <a:blip r:embed="rId3" cstate="screen">
            <a:duotone>
              <a:prstClr val="black"/>
              <a:srgbClr val="D9C3A5">
                <a:tint val="50000"/>
                <a:satMod val="180000"/>
              </a:srgbClr>
            </a:duotone>
          </a:blip>
          <a:srcRect/>
          <a:stretch>
            <a:fillRect/>
          </a:stretch>
        </p:blipFill>
        <p:spPr bwMode="auto">
          <a:xfrm>
            <a:off x="827584" y="411510"/>
            <a:ext cx="1906738" cy="2877493"/>
          </a:xfrm>
          <a:prstGeom prst="rect">
            <a:avLst/>
          </a:prstGeom>
          <a:noFill/>
          <a:ln w="9525">
            <a:noFill/>
            <a:miter lim="800000"/>
            <a:headEnd/>
            <a:tailEnd/>
          </a:ln>
          <a:effectLst>
            <a:outerShdw blurRad="50800" dist="38100" dir="8100000" sx="103000" sy="103000" algn="tr" rotWithShape="0">
              <a:prstClr val="black">
                <a:alpha val="40000"/>
              </a:prstClr>
            </a:outerShdw>
            <a:softEdge rad="317500"/>
          </a:effectLst>
        </p:spPr>
      </p:pic>
      <p:sp>
        <p:nvSpPr>
          <p:cNvPr id="6" name="TextBox 5"/>
          <p:cNvSpPr txBox="1"/>
          <p:nvPr/>
        </p:nvSpPr>
        <p:spPr>
          <a:xfrm>
            <a:off x="899592" y="2787774"/>
            <a:ext cx="6336704" cy="2031325"/>
          </a:xfrm>
          <a:prstGeom prst="rect">
            <a:avLst/>
          </a:prstGeom>
          <a:noFill/>
        </p:spPr>
        <p:txBody>
          <a:bodyPr wrap="square" rtlCol="0">
            <a:spAutoFit/>
          </a:bodyPr>
          <a:lstStyle/>
          <a:p>
            <a:pPr lvl="1">
              <a:lnSpc>
                <a:spcPct val="150000"/>
              </a:lnSpc>
            </a:pPr>
            <a:r>
              <a:rPr lang="en-US" altLang="zh-CN" sz="1200" dirty="0" smtClean="0">
                <a:latin typeface="+mj-ea"/>
                <a:ea typeface="+mj-ea"/>
              </a:rPr>
              <a:t>    </a:t>
            </a:r>
          </a:p>
          <a:p>
            <a:pPr lvl="1">
              <a:lnSpc>
                <a:spcPct val="150000"/>
              </a:lnSpc>
            </a:pPr>
            <a:r>
              <a:rPr lang="en-US" altLang="zh-CN" sz="1200" dirty="0" smtClean="0"/>
              <a:t>        </a:t>
            </a:r>
            <a:r>
              <a:rPr lang="zh-CN" altLang="zh-CN" sz="1200" dirty="0" smtClean="0">
                <a:solidFill>
                  <a:srgbClr val="FFFF99"/>
                </a:solidFill>
                <a:latin typeface="+mj-ea"/>
                <a:ea typeface="+mj-ea"/>
              </a:rPr>
              <a:t>为渡过枯燥烦闷的日子，</a:t>
            </a:r>
            <a:r>
              <a:rPr lang="en-US" altLang="zh-CN" sz="1200" dirty="0" smtClean="0">
                <a:solidFill>
                  <a:srgbClr val="FFFF99"/>
                </a:solidFill>
                <a:latin typeface="+mj-ea"/>
                <a:ea typeface="+mj-ea"/>
              </a:rPr>
              <a:t>“</a:t>
            </a:r>
            <a:r>
              <a:rPr lang="zh-CN" altLang="zh-CN" sz="1200" dirty="0" smtClean="0">
                <a:solidFill>
                  <a:srgbClr val="FFFF99"/>
                </a:solidFill>
                <a:latin typeface="+mj-ea"/>
                <a:ea typeface="+mj-ea"/>
              </a:rPr>
              <a:t>我开始自言自语，或者背背诗。这很有效，这时，我忘记了实际的生活。早知道我要坐牢，我应该多背熟一些诗才好。</a:t>
            </a:r>
            <a:r>
              <a:rPr lang="en-US" altLang="zh-CN" sz="1200" dirty="0" smtClean="0">
                <a:solidFill>
                  <a:srgbClr val="FFFF99"/>
                </a:solidFill>
                <a:latin typeface="+mj-ea"/>
                <a:ea typeface="+mj-ea"/>
              </a:rPr>
              <a:t>”</a:t>
            </a:r>
            <a:r>
              <a:rPr lang="zh-CN" altLang="en-US" sz="1200" dirty="0" smtClean="0">
                <a:solidFill>
                  <a:srgbClr val="FFFF99"/>
                </a:solidFill>
                <a:latin typeface="+mj-ea"/>
                <a:ea typeface="+mj-ea"/>
              </a:rPr>
              <a:t>戴</a:t>
            </a:r>
            <a:r>
              <a:rPr lang="zh-CN" altLang="zh-CN" sz="1200" dirty="0" smtClean="0">
                <a:solidFill>
                  <a:srgbClr val="FFFF99"/>
                </a:solidFill>
                <a:latin typeface="+mj-ea"/>
                <a:ea typeface="+mj-ea"/>
              </a:rPr>
              <a:t>甚至</a:t>
            </a:r>
            <a:r>
              <a:rPr lang="zh-CN" altLang="en-US" sz="1200" dirty="0" smtClean="0">
                <a:solidFill>
                  <a:srgbClr val="FFFF99"/>
                </a:solidFill>
                <a:latin typeface="+mj-ea"/>
                <a:ea typeface="+mj-ea"/>
              </a:rPr>
              <a:t>特别</a:t>
            </a:r>
            <a:r>
              <a:rPr lang="zh-CN" altLang="zh-CN" sz="1200" dirty="0" smtClean="0">
                <a:solidFill>
                  <a:srgbClr val="FFFF99"/>
                </a:solidFill>
                <a:latin typeface="+mj-ea"/>
                <a:ea typeface="+mj-ea"/>
              </a:rPr>
              <a:t>希望被提审，这样便可以与人对话交流。</a:t>
            </a:r>
            <a:endParaRPr lang="en-US" altLang="zh-CN" sz="1200" dirty="0" smtClean="0">
              <a:solidFill>
                <a:srgbClr val="FFFF99"/>
              </a:solidFill>
              <a:latin typeface="+mj-ea"/>
              <a:ea typeface="+mj-ea"/>
            </a:endParaRPr>
          </a:p>
          <a:p>
            <a:pPr lvl="1">
              <a:lnSpc>
                <a:spcPct val="150000"/>
              </a:lnSpc>
            </a:pPr>
            <a:r>
              <a:rPr lang="en-US" altLang="zh-CN" sz="1200" dirty="0" smtClean="0">
                <a:solidFill>
                  <a:srgbClr val="FFFF99"/>
                </a:solidFill>
                <a:latin typeface="+mj-ea"/>
                <a:ea typeface="+mj-ea"/>
              </a:rPr>
              <a:t>    </a:t>
            </a:r>
            <a:r>
              <a:rPr lang="zh-CN" altLang="zh-CN" sz="1200" dirty="0" smtClean="0">
                <a:solidFill>
                  <a:srgbClr val="FFFF99"/>
                </a:solidFill>
                <a:latin typeface="+mj-ea"/>
                <a:ea typeface="+mj-ea"/>
              </a:rPr>
              <a:t>那是一个整个社会没有了敬语和礼貌的年代，这个沦为阶下囚的英国闺秀，仍保持着自己的尊严，仍固执地在她认为应该的时候说：</a:t>
            </a:r>
            <a:r>
              <a:rPr lang="en-US" altLang="zh-CN" sz="1200" dirty="0" smtClean="0">
                <a:solidFill>
                  <a:srgbClr val="FFFF99"/>
                </a:solidFill>
                <a:latin typeface="+mj-ea"/>
                <a:ea typeface="+mj-ea"/>
              </a:rPr>
              <a:t>“</a:t>
            </a:r>
            <a:r>
              <a:rPr lang="zh-CN" altLang="zh-CN" sz="1200" dirty="0" smtClean="0">
                <a:solidFill>
                  <a:srgbClr val="FFFF99"/>
                </a:solidFill>
                <a:latin typeface="+mj-ea"/>
                <a:ea typeface="+mj-ea"/>
              </a:rPr>
              <a:t>谢谢</a:t>
            </a:r>
            <a:r>
              <a:rPr lang="en-US" altLang="zh-CN" sz="1200" dirty="0" smtClean="0">
                <a:solidFill>
                  <a:srgbClr val="FFFF99"/>
                </a:solidFill>
                <a:latin typeface="+mj-ea"/>
                <a:ea typeface="+mj-ea"/>
              </a:rPr>
              <a:t>”</a:t>
            </a:r>
            <a:r>
              <a:rPr lang="zh-CN" altLang="en-US" sz="1200" dirty="0" smtClean="0">
                <a:solidFill>
                  <a:srgbClr val="FFFF99"/>
                </a:solidFill>
                <a:latin typeface="+mj-ea"/>
                <a:ea typeface="+mj-ea"/>
              </a:rPr>
              <a:t>，每次给她</a:t>
            </a:r>
            <a:r>
              <a:rPr lang="zh-CN" altLang="zh-CN" sz="1200" dirty="0" smtClean="0">
                <a:solidFill>
                  <a:srgbClr val="FFFF99"/>
                </a:solidFill>
                <a:latin typeface="+mj-ea"/>
                <a:ea typeface="+mj-ea"/>
              </a:rPr>
              <a:t>送饭的人</a:t>
            </a:r>
            <a:r>
              <a:rPr lang="zh-CN" altLang="en-US" sz="1200" dirty="0" smtClean="0">
                <a:solidFill>
                  <a:srgbClr val="FFFF99"/>
                </a:solidFill>
                <a:latin typeface="+mj-ea"/>
                <a:ea typeface="+mj-ea"/>
              </a:rPr>
              <a:t>来她</a:t>
            </a:r>
            <a:r>
              <a:rPr lang="zh-CN" altLang="zh-CN" sz="1200" dirty="0" smtClean="0">
                <a:solidFill>
                  <a:srgbClr val="FFFF99"/>
                </a:solidFill>
                <a:latin typeface="+mj-ea"/>
                <a:ea typeface="+mj-ea"/>
              </a:rPr>
              <a:t>都要说声</a:t>
            </a:r>
            <a:r>
              <a:rPr lang="en-US" altLang="zh-CN" sz="1200" dirty="0" smtClean="0">
                <a:solidFill>
                  <a:srgbClr val="FFFF99"/>
                </a:solidFill>
                <a:latin typeface="+mj-ea"/>
                <a:ea typeface="+mj-ea"/>
              </a:rPr>
              <a:t>“</a:t>
            </a:r>
            <a:r>
              <a:rPr lang="zh-CN" altLang="zh-CN" sz="1200" dirty="0" smtClean="0">
                <a:solidFill>
                  <a:srgbClr val="FFFF99"/>
                </a:solidFill>
                <a:latin typeface="+mj-ea"/>
                <a:ea typeface="+mj-ea"/>
              </a:rPr>
              <a:t>谢谢！</a:t>
            </a:r>
            <a:r>
              <a:rPr lang="zh-CN" altLang="en-US" sz="1200" dirty="0" smtClean="0">
                <a:solidFill>
                  <a:srgbClr val="FFFF99"/>
                </a:solidFill>
                <a:latin typeface="+mj-ea"/>
                <a:ea typeface="+mj-ea"/>
              </a:rPr>
              <a:t>”</a:t>
            </a:r>
            <a:r>
              <a:rPr lang="zh-CN" altLang="zh-CN" sz="1200" dirty="0" smtClean="0">
                <a:solidFill>
                  <a:srgbClr val="FFFF99"/>
                </a:solidFill>
                <a:latin typeface="+mj-ea"/>
                <a:ea typeface="+mj-ea"/>
              </a:rPr>
              <a:t>。</a:t>
            </a:r>
            <a:endParaRPr lang="zh-CN" altLang="en-US" sz="1200" dirty="0">
              <a:solidFill>
                <a:srgbClr val="FFFF99"/>
              </a:solidFill>
              <a:latin typeface="+mj-ea"/>
              <a:ea typeface="+mj-ea"/>
            </a:endParaRPr>
          </a:p>
        </p:txBody>
      </p:sp>
      <p:sp>
        <p:nvSpPr>
          <p:cNvPr id="7" name="矩形 6"/>
          <p:cNvSpPr/>
          <p:nvPr/>
        </p:nvSpPr>
        <p:spPr>
          <a:xfrm>
            <a:off x="2483768" y="699542"/>
            <a:ext cx="2520280" cy="926216"/>
          </a:xfrm>
          <a:prstGeom prst="rect">
            <a:avLst/>
          </a:prstGeom>
        </p:spPr>
        <p:txBody>
          <a:bodyPr wrap="square">
            <a:spAutoFit/>
          </a:bodyPr>
          <a:lstStyle/>
          <a:p>
            <a:pPr>
              <a:lnSpc>
                <a:spcPct val="150000"/>
              </a:lnSpc>
            </a:pPr>
            <a:r>
              <a:rPr lang="en-US" altLang="zh-CN" sz="1400" dirty="0" smtClean="0">
                <a:latin typeface="+mj-ea"/>
                <a:ea typeface="+mj-ea"/>
              </a:rPr>
              <a:t>    </a:t>
            </a:r>
            <a:r>
              <a:rPr lang="zh-CN" altLang="zh-CN" sz="1200" dirty="0" smtClean="0">
                <a:solidFill>
                  <a:srgbClr val="FFFF99"/>
                </a:solidFill>
                <a:latin typeface="+mj-ea"/>
                <a:ea typeface="+mj-ea"/>
              </a:rPr>
              <a:t>狱中第一年的冬天，奇冷。没有暖气，窗户也是破的，以至戴乃迭的耳朵上长满了冻疮。</a:t>
            </a:r>
            <a:endParaRPr lang="zh-CN" altLang="en-US" sz="1200" dirty="0">
              <a:solidFill>
                <a:srgbClr val="FFFF99"/>
              </a:solidFill>
              <a:latin typeface="+mj-ea"/>
              <a:ea typeface="+mj-ea"/>
            </a:endParaRPr>
          </a:p>
        </p:txBody>
      </p:sp>
      <p:sp>
        <p:nvSpPr>
          <p:cNvPr id="10" name="矩形 9"/>
          <p:cNvSpPr/>
          <p:nvPr/>
        </p:nvSpPr>
        <p:spPr>
          <a:xfrm>
            <a:off x="2411760" y="1635646"/>
            <a:ext cx="2664296" cy="1477328"/>
          </a:xfrm>
          <a:prstGeom prst="rect">
            <a:avLst/>
          </a:prstGeom>
        </p:spPr>
        <p:txBody>
          <a:bodyPr wrap="square">
            <a:spAutoFit/>
          </a:bodyPr>
          <a:lstStyle/>
          <a:p>
            <a:pPr>
              <a:lnSpc>
                <a:spcPct val="150000"/>
              </a:lnSpc>
            </a:pPr>
            <a:r>
              <a:rPr lang="en-US" altLang="zh-CN" sz="1200" dirty="0" smtClean="0">
                <a:solidFill>
                  <a:srgbClr val="002060"/>
                </a:solidFill>
                <a:latin typeface="+mj-ea"/>
                <a:ea typeface="+mj-ea"/>
              </a:rPr>
              <a:t>    </a:t>
            </a:r>
            <a:r>
              <a:rPr lang="zh-CN" altLang="zh-CN" sz="1200" dirty="0" smtClean="0">
                <a:solidFill>
                  <a:srgbClr val="FFFF99"/>
                </a:solidFill>
                <a:latin typeface="+mj-ea"/>
                <a:ea typeface="+mj-ea"/>
              </a:rPr>
              <a:t>比起窝头菜汤、冻疮、肮脏、诬陷，</a:t>
            </a:r>
            <a:r>
              <a:rPr lang="zh-CN" altLang="zh-CN" sz="1200" dirty="0" smtClean="0">
                <a:solidFill>
                  <a:srgbClr val="663300"/>
                </a:solidFill>
                <a:latin typeface="+mj-ea"/>
                <a:ea typeface="+mj-ea"/>
              </a:rPr>
              <a:t>在同一监所却彼此不知道对方的下落，不知道三个孩子的下落</a:t>
            </a:r>
            <a:r>
              <a:rPr lang="zh-CN" altLang="en-US" sz="1200" dirty="0" smtClean="0">
                <a:solidFill>
                  <a:srgbClr val="663300"/>
                </a:solidFill>
                <a:latin typeface="+mj-ea"/>
                <a:ea typeface="+mj-ea"/>
              </a:rPr>
              <a:t>，这是让戴乃迭最痛苦的。而</a:t>
            </a:r>
            <a:r>
              <a:rPr lang="zh-CN" altLang="zh-CN" sz="1200" dirty="0" smtClean="0">
                <a:solidFill>
                  <a:srgbClr val="663300"/>
                </a:solidFill>
                <a:latin typeface="+mj-ea"/>
                <a:ea typeface="+mj-ea"/>
              </a:rPr>
              <a:t>最难忍受的是单独禁闭的绝望</a:t>
            </a:r>
            <a:r>
              <a:rPr lang="zh-CN" altLang="en-US" sz="1200" dirty="0" smtClean="0">
                <a:solidFill>
                  <a:srgbClr val="663300"/>
                </a:solidFill>
                <a:latin typeface="+mj-ea"/>
                <a:ea typeface="+mj-ea"/>
              </a:rPr>
              <a:t>。</a:t>
            </a:r>
            <a:endParaRPr lang="zh-CN" altLang="en-US" sz="1200" dirty="0">
              <a:solidFill>
                <a:srgbClr val="663300"/>
              </a:solidFill>
              <a:latin typeface="+mj-ea"/>
              <a:ea typeface="+mj-ea"/>
            </a:endParaRP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0.70"/>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5" presetClass="entr" presetSubtype="0" fill="hold" grpId="1"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000" fill="hold"/>
                                        <p:tgtEl>
                                          <p:spTgt spid="7"/>
                                        </p:tgtEl>
                                        <p:attrNameLst>
                                          <p:attrName>ppt_w</p:attrName>
                                        </p:attrNameLst>
                                      </p:cBhvr>
                                      <p:tavLst>
                                        <p:tav tm="0">
                                          <p:val>
                                            <p:strVal val="#ppt_w*0.70"/>
                                          </p:val>
                                        </p:tav>
                                        <p:tav tm="100000">
                                          <p:val>
                                            <p:strVal val="#ppt_w"/>
                                          </p:val>
                                        </p:tav>
                                      </p:tavLst>
                                    </p:anim>
                                    <p:anim calcmode="lin" valueType="num">
                                      <p:cBhvr>
                                        <p:cTn id="13" dur="1000" fill="hold"/>
                                        <p:tgtEl>
                                          <p:spTgt spid="7"/>
                                        </p:tgtEl>
                                        <p:attrNameLst>
                                          <p:attrName>ppt_h</p:attrName>
                                        </p:attrNameLst>
                                      </p:cBhvr>
                                      <p:tavLst>
                                        <p:tav tm="0">
                                          <p:val>
                                            <p:strVal val="#ppt_h"/>
                                          </p:val>
                                        </p:tav>
                                        <p:tav tm="100000">
                                          <p:val>
                                            <p:strVal val="#ppt_h"/>
                                          </p:val>
                                        </p:tav>
                                      </p:tavLst>
                                    </p:anim>
                                    <p:animEffect transition="in" filter="fade">
                                      <p:cBhvr>
                                        <p:cTn id="14" dur="1000"/>
                                        <p:tgtEl>
                                          <p:spTgt spid="7"/>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1000"/>
                                        <p:tgtEl>
                                          <p:spTgt spid="6"/>
                                        </p:tgtEl>
                                      </p:cBhvr>
                                    </p:animEffect>
                                  </p:childTnLst>
                                </p:cTn>
                              </p:par>
                            </p:childTnLst>
                          </p:cTn>
                        </p:par>
                        <p:par>
                          <p:cTn id="19" fill="hold">
                            <p:stCondLst>
                              <p:cond delay="2000"/>
                            </p:stCondLst>
                            <p:childTnLst>
                              <p:par>
                                <p:cTn id="20" presetID="21" presetClass="entr" presetSubtype="4" repeatCount="2000" fill="hold" grpId="0" nodeType="after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wheel(4)">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1"/>
      <p:bldP spid="1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菱形 9"/>
          <p:cNvSpPr/>
          <p:nvPr/>
        </p:nvSpPr>
        <p:spPr>
          <a:xfrm rot="683923">
            <a:off x="323528" y="267494"/>
            <a:ext cx="5184576" cy="4536504"/>
          </a:xfrm>
          <a:prstGeom prst="diamond">
            <a:avLst/>
          </a:prstGeom>
          <a:no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793" name="Rectangle 1"/>
          <p:cNvSpPr>
            <a:spLocks noChangeArrowheads="1"/>
          </p:cNvSpPr>
          <p:nvPr/>
        </p:nvSpPr>
        <p:spPr bwMode="auto">
          <a:xfrm>
            <a:off x="4572000" y="411510"/>
            <a:ext cx="3528392" cy="42934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2725" algn="l" defTabSz="914400" rtl="0" eaLnBrk="1" fontAlgn="base" latinLnBrk="0" hangingPunct="1">
              <a:lnSpc>
                <a:spcPct val="150000"/>
              </a:lnSpc>
              <a:spcBef>
                <a:spcPct val="0"/>
              </a:spcBef>
              <a:spcAft>
                <a:spcPct val="0"/>
              </a:spcAft>
              <a:buClrTx/>
              <a:buSzTx/>
              <a:buFontTx/>
              <a:buNone/>
              <a:tabLst/>
            </a:pPr>
            <a:r>
              <a:rPr kumimoji="0" lang="en-US" altLang="zh-CN" sz="1400" b="0" i="0" u="none" strike="noStrike" cap="none" normalizeH="0" baseline="0" dirty="0" smtClean="0">
                <a:ln>
                  <a:noFill/>
                </a:ln>
                <a:solidFill>
                  <a:srgbClr val="FFFF99"/>
                </a:solidFill>
                <a:effectLst/>
                <a:latin typeface="+mj-ea"/>
                <a:ea typeface="+mj-ea"/>
                <a:cs typeface="宋体" pitchFamily="2" charset="-122"/>
              </a:rPr>
              <a:t> </a:t>
            </a:r>
            <a:r>
              <a:rPr kumimoji="0" lang="zh-CN" sz="1200" b="0" i="0" u="none" strike="noStrike" cap="none" normalizeH="0" baseline="0" dirty="0" smtClean="0">
                <a:ln>
                  <a:noFill/>
                </a:ln>
                <a:solidFill>
                  <a:srgbClr val="FFFF99"/>
                </a:solidFill>
                <a:effectLst/>
                <a:latin typeface="+mj-ea"/>
                <a:ea typeface="+mj-ea"/>
                <a:cs typeface="宋体" pitchFamily="2" charset="-122"/>
              </a:rPr>
              <a:t>戴乃迭被怀疑是</a:t>
            </a:r>
            <a:r>
              <a:rPr kumimoji="0" lang="en-US" altLang="zh-CN" sz="1200" b="0" i="0" u="none" strike="noStrike" cap="none" normalizeH="0" baseline="0" dirty="0" smtClean="0">
                <a:ln>
                  <a:noFill/>
                </a:ln>
                <a:solidFill>
                  <a:srgbClr val="FFFF99"/>
                </a:solidFill>
                <a:effectLst/>
                <a:latin typeface="+mj-ea"/>
                <a:ea typeface="+mj-ea"/>
                <a:cs typeface="宋体" pitchFamily="2" charset="-122"/>
              </a:rPr>
              <a:t>“</a:t>
            </a:r>
            <a:r>
              <a:rPr kumimoji="0" lang="zh-CN" altLang="en-US" sz="1200" b="0" i="0" u="none" strike="noStrike" cap="none" normalizeH="0" baseline="0" dirty="0" smtClean="0">
                <a:ln>
                  <a:noFill/>
                </a:ln>
                <a:solidFill>
                  <a:srgbClr val="FFFF99"/>
                </a:solidFill>
                <a:effectLst/>
                <a:latin typeface="+mj-ea"/>
                <a:ea typeface="+mj-ea"/>
                <a:cs typeface="宋体" pitchFamily="2" charset="-122"/>
              </a:rPr>
              <a:t>帝国主义特务</a:t>
            </a:r>
            <a:r>
              <a:rPr kumimoji="0" lang="en-US" altLang="zh-CN" sz="1200" b="0" i="0" u="none" strike="noStrike" cap="none" normalizeH="0" baseline="0" dirty="0" smtClean="0">
                <a:ln>
                  <a:noFill/>
                </a:ln>
                <a:solidFill>
                  <a:srgbClr val="FFFF99"/>
                </a:solidFill>
                <a:effectLst/>
                <a:latin typeface="+mj-ea"/>
                <a:ea typeface="+mj-ea"/>
                <a:cs typeface="宋体" pitchFamily="2" charset="-122"/>
              </a:rPr>
              <a:t>”</a:t>
            </a:r>
            <a:r>
              <a:rPr kumimoji="0" lang="zh-CN" altLang="en-US" sz="1200" b="0" i="0" u="none" strike="noStrike" cap="none" normalizeH="0" baseline="0" dirty="0" smtClean="0">
                <a:ln>
                  <a:noFill/>
                </a:ln>
                <a:solidFill>
                  <a:srgbClr val="FFFF99"/>
                </a:solidFill>
                <a:effectLst/>
                <a:latin typeface="+mj-ea"/>
                <a:ea typeface="+mj-ea"/>
                <a:cs typeface="宋体" pitchFamily="2" charset="-122"/>
              </a:rPr>
              <a:t>，可是没有任何证据能够支持这个怀疑，最终也没有人给戴乃迭一 个明确的说法。而戴乃迭就这样蹲了四年大牢。</a:t>
            </a:r>
            <a:endParaRPr kumimoji="0" lang="en-US" altLang="zh-CN" sz="1200" b="0" i="0" u="none" strike="noStrike" cap="none" normalizeH="0" baseline="0" dirty="0" smtClean="0">
              <a:ln>
                <a:noFill/>
              </a:ln>
              <a:solidFill>
                <a:srgbClr val="FFFF99"/>
              </a:solidFill>
              <a:effectLst/>
              <a:latin typeface="+mj-ea"/>
              <a:ea typeface="+mj-ea"/>
              <a:cs typeface="宋体" pitchFamily="2" charset="-122"/>
            </a:endParaRPr>
          </a:p>
          <a:p>
            <a:pPr lvl="0" indent="212725" fontAlgn="base">
              <a:lnSpc>
                <a:spcPct val="150000"/>
              </a:lnSpc>
              <a:spcBef>
                <a:spcPct val="0"/>
              </a:spcBef>
              <a:spcAft>
                <a:spcPct val="0"/>
              </a:spcAft>
            </a:pPr>
            <a:r>
              <a:rPr lang="zh-CN" altLang="en-US" sz="1200" dirty="0" smtClean="0">
                <a:solidFill>
                  <a:srgbClr val="FFFF99"/>
                </a:solidFill>
                <a:latin typeface="+mj-ea"/>
                <a:ea typeface="+mj-ea"/>
                <a:cs typeface="宋体" pitchFamily="2" charset="-122"/>
              </a:rPr>
              <a:t> 在此期间，戴乃迭在英国的亲人们因为长久得不到戴乃迭的音讯而焦急。</a:t>
            </a:r>
            <a:endParaRPr lang="en-US" altLang="zh-CN" sz="1200" dirty="0" smtClean="0">
              <a:solidFill>
                <a:srgbClr val="FFFF99"/>
              </a:solidFill>
              <a:latin typeface="+mj-ea"/>
              <a:ea typeface="+mj-ea"/>
              <a:cs typeface="宋体" pitchFamily="2" charset="-122"/>
            </a:endParaRPr>
          </a:p>
          <a:p>
            <a:pPr lvl="0" indent="212725" fontAlgn="base">
              <a:lnSpc>
                <a:spcPct val="150000"/>
              </a:lnSpc>
              <a:spcBef>
                <a:spcPct val="0"/>
              </a:spcBef>
              <a:spcAft>
                <a:spcPct val="0"/>
              </a:spcAft>
            </a:pPr>
            <a:r>
              <a:rPr lang="zh-CN" altLang="en-US" sz="1200" dirty="0" smtClean="0">
                <a:solidFill>
                  <a:srgbClr val="FFFF99"/>
                </a:solidFill>
                <a:latin typeface="+mj-ea"/>
                <a:ea typeface="+mj-ea"/>
                <a:cs typeface="宋体" pitchFamily="2" charset="-122"/>
              </a:rPr>
              <a:t> 他们用中文给中国政府写信，没有回音。戴乃迭</a:t>
            </a:r>
            <a:r>
              <a:rPr lang="en-US" altLang="zh-CN" sz="1200" dirty="0" smtClean="0">
                <a:solidFill>
                  <a:srgbClr val="FFFF99"/>
                </a:solidFill>
                <a:latin typeface="黑体" pitchFamily="49" charset="-122"/>
                <a:ea typeface="黑体" pitchFamily="49" charset="-122"/>
                <a:cs typeface="宋体" pitchFamily="2" charset="-122"/>
              </a:rPr>
              <a:t>87</a:t>
            </a:r>
            <a:r>
              <a:rPr lang="zh-CN" altLang="en-US" sz="1200" dirty="0" smtClean="0">
                <a:solidFill>
                  <a:srgbClr val="FFFF99"/>
                </a:solidFill>
                <a:latin typeface="黑体" pitchFamily="49" charset="-122"/>
                <a:ea typeface="黑体" pitchFamily="49" charset="-122"/>
                <a:cs typeface="宋体" pitchFamily="2" charset="-122"/>
              </a:rPr>
              <a:t>岁的老母亲</a:t>
            </a:r>
            <a:r>
              <a:rPr lang="zh-CN" altLang="zh-CN" sz="1200" dirty="0" smtClean="0">
                <a:solidFill>
                  <a:srgbClr val="FFFF99"/>
                </a:solidFill>
                <a:latin typeface="黑体" pitchFamily="49" charset="-122"/>
                <a:ea typeface="黑体" pitchFamily="49" charset="-122"/>
              </a:rPr>
              <a:t>心忧如焚</a:t>
            </a:r>
            <a:r>
              <a:rPr lang="zh-CN" altLang="en-US" sz="1200" dirty="0" smtClean="0">
                <a:solidFill>
                  <a:srgbClr val="FFFF99"/>
                </a:solidFill>
                <a:latin typeface="黑体" pitchFamily="49" charset="-122"/>
                <a:ea typeface="黑体" pitchFamily="49" charset="-122"/>
              </a:rPr>
              <a:t>，</a:t>
            </a:r>
            <a:r>
              <a:rPr lang="zh-CN" altLang="zh-CN" sz="1200" dirty="0" smtClean="0">
                <a:solidFill>
                  <a:srgbClr val="FFFF99"/>
                </a:solidFill>
                <a:latin typeface="黑体" pitchFamily="49" charset="-122"/>
                <a:ea typeface="黑体" pitchFamily="49" charset="-122"/>
              </a:rPr>
              <a:t>无奈之下，</a:t>
            </a:r>
            <a:r>
              <a:rPr lang="zh-CN" altLang="en-US" sz="1200" dirty="0" smtClean="0">
                <a:solidFill>
                  <a:srgbClr val="FFFF99"/>
                </a:solidFill>
                <a:latin typeface="黑体" pitchFamily="49" charset="-122"/>
                <a:ea typeface="黑体" pitchFamily="49" charset="-122"/>
                <a:cs typeface="宋体" pitchFamily="2" charset="-122"/>
              </a:rPr>
              <a:t>用中文直接给毛泽东写信，但是直到她去世也没有</a:t>
            </a:r>
            <a:r>
              <a:rPr lang="zh-CN" altLang="en-US" sz="1200" dirty="0" smtClean="0">
                <a:solidFill>
                  <a:srgbClr val="FFFF99"/>
                </a:solidFill>
                <a:latin typeface="+mj-ea"/>
                <a:ea typeface="+mj-ea"/>
                <a:cs typeface="宋体" pitchFamily="2" charset="-122"/>
              </a:rPr>
              <a:t>收到女儿一个字。</a:t>
            </a:r>
            <a:endParaRPr lang="en-US" altLang="zh-CN" sz="1200" dirty="0" smtClean="0">
              <a:solidFill>
                <a:srgbClr val="FFFF99"/>
              </a:solidFill>
              <a:latin typeface="+mj-ea"/>
              <a:ea typeface="+mj-ea"/>
              <a:cs typeface="宋体" pitchFamily="2" charset="-122"/>
            </a:endParaRPr>
          </a:p>
          <a:p>
            <a:pPr lvl="0" indent="212725" fontAlgn="base">
              <a:lnSpc>
                <a:spcPct val="150000"/>
              </a:lnSpc>
              <a:spcBef>
                <a:spcPct val="0"/>
              </a:spcBef>
              <a:spcAft>
                <a:spcPct val="0"/>
              </a:spcAft>
            </a:pPr>
            <a:r>
              <a:rPr lang="en-US" altLang="zh-CN" sz="1200" dirty="0" smtClean="0">
                <a:solidFill>
                  <a:srgbClr val="FFFF99"/>
                </a:solidFill>
                <a:latin typeface="黑体" pitchFamily="49" charset="-122"/>
                <a:ea typeface="黑体" pitchFamily="49" charset="-122"/>
                <a:cs typeface="宋体" pitchFamily="2" charset="-122"/>
              </a:rPr>
              <a:t> </a:t>
            </a:r>
            <a:r>
              <a:rPr lang="zh-CN" altLang="zh-CN" sz="1200" dirty="0" smtClean="0">
                <a:solidFill>
                  <a:srgbClr val="FFFF99"/>
                </a:solidFill>
                <a:latin typeface="黑体" pitchFamily="49" charset="-122"/>
                <a:ea typeface="黑体" pitchFamily="49" charset="-122"/>
                <a:cs typeface="宋体" pitchFamily="2" charset="-122"/>
              </a:rPr>
              <a:t>戴乃迭的胞姐希尔达从</a:t>
            </a:r>
            <a:r>
              <a:rPr lang="en-US" altLang="zh-CN" sz="1200" dirty="0" smtClean="0">
                <a:solidFill>
                  <a:srgbClr val="FFFF99"/>
                </a:solidFill>
                <a:latin typeface="黑体" pitchFamily="49" charset="-122"/>
                <a:ea typeface="黑体" pitchFamily="49" charset="-122"/>
                <a:cs typeface="宋体" pitchFamily="2" charset="-122"/>
              </a:rPr>
              <a:t>1970</a:t>
            </a:r>
            <a:r>
              <a:rPr lang="zh-CN" altLang="en-US" sz="1200" dirty="0" smtClean="0">
                <a:solidFill>
                  <a:srgbClr val="FFFF99"/>
                </a:solidFill>
                <a:latin typeface="黑体" pitchFamily="49" charset="-122"/>
                <a:ea typeface="黑体" pitchFamily="49" charset="-122"/>
                <a:cs typeface="宋体" pitchFamily="2" charset="-122"/>
              </a:rPr>
              <a:t>年下半年开始，又通过所在地区的议员催请英国外交部门，通过外交途径营救戴乃迭；此外她还在英国汉学界和宗教界广泛活动，征集在吁请中国释放戴乃迭的请愿书签名，共征集到两万人签名</a:t>
            </a:r>
            <a:r>
              <a:rPr lang="en-US" altLang="zh-CN" sz="1200" dirty="0" smtClean="0">
                <a:solidFill>
                  <a:srgbClr val="FFFF99"/>
                </a:solidFill>
                <a:latin typeface="黑体" pitchFamily="49" charset="-122"/>
                <a:ea typeface="黑体" pitchFamily="49" charset="-122"/>
                <a:cs typeface="宋体" pitchFamily="2" charset="-122"/>
              </a:rPr>
              <a:t>……</a:t>
            </a:r>
            <a:endParaRPr kumimoji="0" lang="en-US" altLang="zh-CN" sz="1200" b="0" i="0" u="none" strike="noStrike" cap="none" normalizeH="0" baseline="0" dirty="0" smtClean="0">
              <a:ln>
                <a:noFill/>
              </a:ln>
              <a:solidFill>
                <a:srgbClr val="FFFF99"/>
              </a:solidFill>
              <a:effectLst/>
              <a:latin typeface="+mj-ea"/>
              <a:ea typeface="+mj-ea"/>
              <a:cs typeface="宋体" pitchFamily="2" charset="-122"/>
            </a:endParaRPr>
          </a:p>
        </p:txBody>
      </p:sp>
      <p:pic>
        <p:nvPicPr>
          <p:cNvPr id="8" name="Picture 3" descr="20140710040800533"/>
          <p:cNvPicPr>
            <a:picLocks noChangeAspect="1" noChangeArrowheads="1"/>
          </p:cNvPicPr>
          <p:nvPr/>
        </p:nvPicPr>
        <p:blipFill>
          <a:blip r:embed="rId3" cstate="screen">
            <a:duotone>
              <a:prstClr val="black"/>
              <a:srgbClr val="D9C3A5">
                <a:tint val="50000"/>
                <a:satMod val="180000"/>
              </a:srgbClr>
            </a:duotone>
          </a:blip>
          <a:srcRect/>
          <a:stretch>
            <a:fillRect/>
          </a:stretch>
        </p:blipFill>
        <p:spPr bwMode="auto">
          <a:xfrm>
            <a:off x="1043608" y="267494"/>
            <a:ext cx="2448272" cy="3694732"/>
          </a:xfrm>
          <a:prstGeom prst="rect">
            <a:avLst/>
          </a:prstGeom>
          <a:noFill/>
          <a:ln w="9525">
            <a:noFill/>
            <a:miter lim="800000"/>
            <a:headEnd/>
            <a:tailEnd/>
          </a:ln>
          <a:effectLst>
            <a:outerShdw blurRad="50800" dist="38100" dir="8100000" sx="103000" sy="103000" algn="tr" rotWithShape="0">
              <a:prstClr val="black">
                <a:alpha val="40000"/>
              </a:prstClr>
            </a:outerShdw>
            <a:softEdge rad="317500"/>
          </a:effectLst>
        </p:spPr>
      </p:pic>
      <p:pic>
        <p:nvPicPr>
          <p:cNvPr id="2051" name="Picture 3" descr="D:\雄\幻灯片练习\习作\英伦黛玉 绝代美女的中国劫\图片\32.png"/>
          <p:cNvPicPr>
            <a:picLocks noChangeAspect="1" noChangeArrowheads="1"/>
          </p:cNvPicPr>
          <p:nvPr/>
        </p:nvPicPr>
        <p:blipFill>
          <a:blip r:embed="rId4" cstate="screen"/>
          <a:srcRect/>
          <a:stretch>
            <a:fillRect/>
          </a:stretch>
        </p:blipFill>
        <p:spPr bwMode="auto">
          <a:xfrm>
            <a:off x="539552" y="2211710"/>
            <a:ext cx="3806676" cy="3806676"/>
          </a:xfrm>
          <a:prstGeom prst="rect">
            <a:avLst/>
          </a:prstGeom>
          <a:noFill/>
        </p:spPr>
      </p:pic>
    </p:spTree>
  </p:cSld>
  <p:clrMapOvr>
    <a:masterClrMapping/>
  </p:clrMapOvr>
  <p:transition spd="slow">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2000" fill="hold" grpId="0" nodeType="afterEffect">
                                  <p:stCondLst>
                                    <p:cond delay="4000"/>
                                  </p:stCondLst>
                                  <p:childTnLst>
                                    <p:set>
                                      <p:cBhvr>
                                        <p:cTn id="6" dur="1" fill="hold">
                                          <p:stCondLst>
                                            <p:cond delay="0"/>
                                          </p:stCondLst>
                                        </p:cTn>
                                        <p:tgtEl>
                                          <p:spTgt spid="10"/>
                                        </p:tgtEl>
                                        <p:attrNameLst>
                                          <p:attrName>style.visibility</p:attrName>
                                        </p:attrNameLst>
                                      </p:cBhvr>
                                      <p:to>
                                        <p:strVal val="visible"/>
                                      </p:to>
                                    </p:set>
                                    <p:animEffect transition="in" filter="wheel(4)">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732240" y="4011910"/>
            <a:ext cx="766557" cy="369332"/>
          </a:xfrm>
          <a:prstGeom prst="rect">
            <a:avLst/>
          </a:prstGeom>
        </p:spPr>
        <p:txBody>
          <a:bodyPr wrap="none">
            <a:spAutoFit/>
          </a:bodyPr>
          <a:lstStyle/>
          <a:p>
            <a:r>
              <a:rPr lang="zh-CN" altLang="zh-CN" b="1" dirty="0" smtClean="0">
                <a:solidFill>
                  <a:srgbClr val="663300"/>
                </a:solidFill>
                <a:latin typeface="黑体" pitchFamily="49" charset="-122"/>
                <a:ea typeface="黑体" pitchFamily="49" charset="-122"/>
              </a:rPr>
              <a:t>杨</a:t>
            </a:r>
            <a:r>
              <a:rPr lang="en-US" altLang="zh-CN" b="1" dirty="0" smtClean="0">
                <a:solidFill>
                  <a:srgbClr val="663300"/>
                </a:solidFill>
                <a:latin typeface="黑体" pitchFamily="49" charset="-122"/>
                <a:ea typeface="黑体" pitchFamily="49" charset="-122"/>
              </a:rPr>
              <a:t> </a:t>
            </a:r>
            <a:r>
              <a:rPr lang="zh-CN" altLang="zh-CN" b="1" dirty="0" smtClean="0">
                <a:solidFill>
                  <a:srgbClr val="663300"/>
                </a:solidFill>
                <a:latin typeface="黑体" pitchFamily="49" charset="-122"/>
                <a:ea typeface="黑体" pitchFamily="49" charset="-122"/>
              </a:rPr>
              <a:t>烨</a:t>
            </a:r>
            <a:endParaRPr lang="zh-CN" altLang="en-US" b="1" dirty="0">
              <a:solidFill>
                <a:srgbClr val="663300"/>
              </a:solidFill>
              <a:latin typeface="黑体" pitchFamily="49" charset="-122"/>
              <a:ea typeface="黑体" pitchFamily="49" charset="-122"/>
            </a:endParaRPr>
          </a:p>
        </p:txBody>
      </p:sp>
      <p:sp>
        <p:nvSpPr>
          <p:cNvPr id="4" name="矩形 3"/>
          <p:cNvSpPr/>
          <p:nvPr/>
        </p:nvSpPr>
        <p:spPr>
          <a:xfrm>
            <a:off x="899592" y="2787774"/>
            <a:ext cx="4572000" cy="923330"/>
          </a:xfrm>
          <a:prstGeom prst="rect">
            <a:avLst/>
          </a:prstGeom>
        </p:spPr>
        <p:txBody>
          <a:bodyPr>
            <a:spAutoFit/>
          </a:bodyPr>
          <a:lstStyle/>
          <a:p>
            <a:pPr>
              <a:lnSpc>
                <a:spcPct val="150000"/>
              </a:lnSpc>
            </a:pPr>
            <a:r>
              <a:rPr lang="en-US" altLang="zh-CN" dirty="0" smtClean="0"/>
              <a:t/>
            </a:r>
            <a:br>
              <a:rPr lang="en-US" altLang="zh-CN" dirty="0" smtClean="0"/>
            </a:br>
            <a:endParaRPr lang="zh-CN" altLang="en-US" dirty="0"/>
          </a:p>
        </p:txBody>
      </p:sp>
      <p:sp>
        <p:nvSpPr>
          <p:cNvPr id="5" name="矩形 4"/>
          <p:cNvSpPr/>
          <p:nvPr/>
        </p:nvSpPr>
        <p:spPr>
          <a:xfrm>
            <a:off x="899592" y="843558"/>
            <a:ext cx="4608512" cy="3693319"/>
          </a:xfrm>
          <a:prstGeom prst="rect">
            <a:avLst/>
          </a:prstGeom>
        </p:spPr>
        <p:txBody>
          <a:bodyPr wrap="square">
            <a:spAutoFit/>
          </a:bodyPr>
          <a:lstStyle/>
          <a:p>
            <a:pPr>
              <a:lnSpc>
                <a:spcPct val="150000"/>
              </a:lnSpc>
            </a:pPr>
            <a:r>
              <a:rPr lang="zh-CN" altLang="en-US" sz="1200" dirty="0" smtClean="0">
                <a:solidFill>
                  <a:srgbClr val="FFFF99"/>
                </a:solidFill>
                <a:latin typeface="黑体" pitchFamily="49" charset="-122"/>
                <a:ea typeface="黑体" pitchFamily="49" charset="-122"/>
              </a:rPr>
              <a:t>    让戴乃迭想不到的是，在他们蹲监狱期间，他们的儿子遭遇到的一切。</a:t>
            </a:r>
          </a:p>
          <a:p>
            <a:pPr>
              <a:lnSpc>
                <a:spcPct val="150000"/>
              </a:lnSpc>
            </a:pPr>
            <a:r>
              <a:rPr lang="en-US" altLang="zh-CN" sz="1200" dirty="0" smtClean="0">
                <a:solidFill>
                  <a:srgbClr val="FFFF99"/>
                </a:solidFill>
                <a:latin typeface="黑体" pitchFamily="49" charset="-122"/>
                <a:ea typeface="黑体" pitchFamily="49" charset="-122"/>
                <a:cs typeface="Tahoma" pitchFamily="34" charset="0"/>
              </a:rPr>
              <a:t>      </a:t>
            </a:r>
            <a:r>
              <a:rPr lang="zh-CN" altLang="en-US" sz="1200" dirty="0" smtClean="0">
                <a:solidFill>
                  <a:srgbClr val="FFFF99"/>
                </a:solidFill>
                <a:latin typeface="黑体" pitchFamily="49" charset="-122"/>
                <a:ea typeface="黑体" pitchFamily="49" charset="-122"/>
                <a:cs typeface="Tahoma" pitchFamily="34" charset="0"/>
              </a:rPr>
              <a:t>戴乃迭唯一的儿子杨烨，</a:t>
            </a:r>
            <a:r>
              <a:rPr lang="zh-CN" altLang="zh-CN" sz="1200" dirty="0" smtClean="0">
                <a:solidFill>
                  <a:srgbClr val="FFFF99"/>
                </a:solidFill>
                <a:latin typeface="黑体" pitchFamily="49" charset="-122"/>
                <a:ea typeface="黑体" pitchFamily="49" charset="-122"/>
                <a:cs typeface="Tahoma" pitchFamily="34" charset="0"/>
              </a:rPr>
              <a:t>聪颖好学、成绩优秀，</a:t>
            </a:r>
            <a:r>
              <a:rPr lang="zh-CN" altLang="zh-CN" sz="1200" dirty="0" smtClean="0">
                <a:solidFill>
                  <a:srgbClr val="FFFF99"/>
                </a:solidFill>
                <a:latin typeface="黑体" pitchFamily="49" charset="-122"/>
                <a:ea typeface="黑体" pitchFamily="49" charset="-122"/>
              </a:rPr>
              <a:t>是一个积极向上、生性活跃、酷爱体育活动的青年。他上中学时参加国防体育活动，跳伞、骑摩托车、旗语、发报，样样在行。</a:t>
            </a:r>
            <a:endParaRPr lang="zh-CN" altLang="en-US" sz="1200" dirty="0" smtClean="0">
              <a:solidFill>
                <a:srgbClr val="FFFF99"/>
              </a:solidFill>
              <a:latin typeface="黑体" pitchFamily="49" charset="-122"/>
              <a:ea typeface="黑体" pitchFamily="49" charset="-122"/>
            </a:endParaRPr>
          </a:p>
          <a:p>
            <a:pPr>
              <a:lnSpc>
                <a:spcPct val="150000"/>
              </a:lnSpc>
            </a:pPr>
            <a:r>
              <a:rPr lang="en-US" altLang="zh-CN" sz="1200" dirty="0" smtClean="0">
                <a:solidFill>
                  <a:srgbClr val="FFFF99"/>
                </a:solidFill>
                <a:latin typeface="黑体" pitchFamily="49" charset="-122"/>
                <a:ea typeface="黑体" pitchFamily="49" charset="-122"/>
                <a:cs typeface="Tahoma" pitchFamily="34" charset="0"/>
              </a:rPr>
              <a:t>    </a:t>
            </a:r>
            <a:r>
              <a:rPr lang="zh-CN" altLang="zh-CN" sz="1200" dirty="0" smtClean="0">
                <a:solidFill>
                  <a:srgbClr val="FFFF99"/>
                </a:solidFill>
                <a:latin typeface="黑体" pitchFamily="49" charset="-122"/>
                <a:ea typeface="黑体" pitchFamily="49" charset="-122"/>
                <a:cs typeface="Tahoma" pitchFamily="34" charset="0"/>
              </a:rPr>
              <a:t>因家庭出身无法通过政审，被北大、清华拒之门外，后就读北工大。</a:t>
            </a:r>
            <a:endParaRPr lang="en-US" altLang="zh-CN" sz="1200" dirty="0" smtClean="0">
              <a:solidFill>
                <a:srgbClr val="FFFF99"/>
              </a:solidFill>
              <a:latin typeface="黑体" pitchFamily="49" charset="-122"/>
              <a:ea typeface="黑体" pitchFamily="49" charset="-122"/>
              <a:cs typeface="Tahoma" pitchFamily="34" charset="0"/>
            </a:endParaRPr>
          </a:p>
          <a:p>
            <a:pPr>
              <a:lnSpc>
                <a:spcPct val="150000"/>
              </a:lnSpc>
            </a:pPr>
            <a:r>
              <a:rPr lang="en-US" altLang="zh-CN" sz="1200" dirty="0" smtClean="0">
                <a:solidFill>
                  <a:srgbClr val="FFFF99"/>
                </a:solidFill>
                <a:latin typeface="黑体" pitchFamily="49" charset="-122"/>
                <a:ea typeface="黑体" pitchFamily="49" charset="-122"/>
              </a:rPr>
              <a:t>   “</a:t>
            </a:r>
            <a:r>
              <a:rPr lang="zh-CN" altLang="zh-CN" sz="1200" dirty="0" smtClean="0">
                <a:solidFill>
                  <a:srgbClr val="FFFF99"/>
                </a:solidFill>
                <a:latin typeface="黑体" pitchFamily="49" charset="-122"/>
                <a:ea typeface="黑体" pitchFamily="49" charset="-122"/>
              </a:rPr>
              <a:t>文革</a:t>
            </a:r>
            <a:r>
              <a:rPr lang="en-US" altLang="zh-CN" sz="1200" dirty="0" smtClean="0">
                <a:solidFill>
                  <a:srgbClr val="FFFF99"/>
                </a:solidFill>
                <a:latin typeface="黑体" pitchFamily="49" charset="-122"/>
                <a:ea typeface="黑体" pitchFamily="49" charset="-122"/>
              </a:rPr>
              <a:t>”</a:t>
            </a:r>
            <a:r>
              <a:rPr lang="zh-CN" altLang="zh-CN" sz="1200" dirty="0" smtClean="0">
                <a:solidFill>
                  <a:srgbClr val="FFFF99"/>
                </a:solidFill>
                <a:latin typeface="黑体" pitchFamily="49" charset="-122"/>
                <a:ea typeface="黑体" pitchFamily="49" charset="-122"/>
              </a:rPr>
              <a:t>初期，杨烨全身心投入，真心诚意</a:t>
            </a:r>
            <a:r>
              <a:rPr lang="zh-CN" altLang="en-US" sz="1200" dirty="0" smtClean="0">
                <a:solidFill>
                  <a:srgbClr val="FFFF99"/>
                </a:solidFill>
                <a:latin typeface="黑体" pitchFamily="49" charset="-122"/>
                <a:ea typeface="黑体" pitchFamily="49" charset="-122"/>
              </a:rPr>
              <a:t>响应毛主席号召</a:t>
            </a:r>
            <a:r>
              <a:rPr lang="zh-CN" altLang="zh-CN" sz="1200" dirty="0" smtClean="0">
                <a:solidFill>
                  <a:srgbClr val="FFFF99"/>
                </a:solidFill>
                <a:latin typeface="黑体" pitchFamily="49" charset="-122"/>
                <a:ea typeface="黑体" pitchFamily="49" charset="-122"/>
              </a:rPr>
              <a:t>造反。他自购油印机，印发红卫兵运动材料，一腔热血要</a:t>
            </a:r>
            <a:r>
              <a:rPr lang="en-US" altLang="zh-CN" sz="1200" dirty="0" smtClean="0">
                <a:solidFill>
                  <a:srgbClr val="FFFF99"/>
                </a:solidFill>
                <a:latin typeface="黑体" pitchFamily="49" charset="-122"/>
                <a:ea typeface="黑体" pitchFamily="49" charset="-122"/>
              </a:rPr>
              <a:t>“</a:t>
            </a:r>
            <a:r>
              <a:rPr lang="zh-CN" altLang="zh-CN" sz="1200" dirty="0" smtClean="0">
                <a:solidFill>
                  <a:srgbClr val="FFFF99"/>
                </a:solidFill>
                <a:latin typeface="黑体" pitchFamily="49" charset="-122"/>
                <a:ea typeface="黑体" pitchFamily="49" charset="-122"/>
              </a:rPr>
              <a:t>彻底埋葬旧世界</a:t>
            </a:r>
            <a:r>
              <a:rPr lang="en-US" altLang="zh-CN" sz="1200" dirty="0" smtClean="0">
                <a:solidFill>
                  <a:srgbClr val="FFFF99"/>
                </a:solidFill>
                <a:latin typeface="黑体" pitchFamily="49" charset="-122"/>
                <a:ea typeface="黑体" pitchFamily="49" charset="-122"/>
              </a:rPr>
              <a:t>”</a:t>
            </a:r>
            <a:r>
              <a:rPr lang="zh-CN" altLang="zh-CN" sz="1200" dirty="0" smtClean="0">
                <a:solidFill>
                  <a:srgbClr val="FFFF99"/>
                </a:solidFill>
                <a:latin typeface="黑体" pitchFamily="49" charset="-122"/>
                <a:ea typeface="黑体" pitchFamily="49" charset="-122"/>
              </a:rPr>
              <a:t>。</a:t>
            </a:r>
            <a:r>
              <a:rPr lang="zh-CN" altLang="zh-CN" sz="1200" dirty="0" smtClean="0">
                <a:solidFill>
                  <a:srgbClr val="FFFF99"/>
                </a:solidFill>
                <a:latin typeface="黑体" pitchFamily="49" charset="-122"/>
                <a:ea typeface="黑体" pitchFamily="49" charset="-122"/>
                <a:cs typeface="Tahoma" pitchFamily="34" charset="0"/>
              </a:rPr>
              <a:t>杨烨带红卫兵来抄自己的家，对父亲高呼打倒</a:t>
            </a:r>
            <a:r>
              <a:rPr lang="zh-CN" altLang="en-US" sz="1200" dirty="0" smtClean="0">
                <a:solidFill>
                  <a:srgbClr val="FFFF99"/>
                </a:solidFill>
                <a:latin typeface="黑体" pitchFamily="49" charset="-122"/>
                <a:ea typeface="黑体" pitchFamily="49" charset="-122"/>
                <a:cs typeface="Tahoma" pitchFamily="34" charset="0"/>
              </a:rPr>
              <a:t>“反动学术权威”，把妈妈的古典音乐唱片掰碎，甚至摔了一个古董花瓶。</a:t>
            </a:r>
            <a:endParaRPr lang="en-US" altLang="zh-CN" sz="1200" dirty="0" smtClean="0">
              <a:solidFill>
                <a:srgbClr val="FFFF99"/>
              </a:solidFill>
              <a:latin typeface="黑体" pitchFamily="49" charset="-122"/>
              <a:ea typeface="黑体" pitchFamily="49" charset="-122"/>
              <a:cs typeface="Tahoma" pitchFamily="34" charset="0"/>
            </a:endParaRPr>
          </a:p>
          <a:p>
            <a:pPr>
              <a:lnSpc>
                <a:spcPct val="150000"/>
              </a:lnSpc>
            </a:pPr>
            <a:r>
              <a:rPr lang="en-US" altLang="zh-CN" sz="1200" dirty="0" smtClean="0">
                <a:solidFill>
                  <a:srgbClr val="FFFF99"/>
                </a:solidFill>
                <a:latin typeface="黑体" pitchFamily="49" charset="-122"/>
                <a:ea typeface="黑体" pitchFamily="49" charset="-122"/>
              </a:rPr>
              <a:t>    </a:t>
            </a:r>
            <a:r>
              <a:rPr lang="zh-CN" altLang="zh-CN" sz="1200" dirty="0" smtClean="0">
                <a:solidFill>
                  <a:srgbClr val="FFFF99"/>
                </a:solidFill>
                <a:latin typeface="黑体" pitchFamily="49" charset="-122"/>
                <a:ea typeface="黑体" pitchFamily="49" charset="-122"/>
              </a:rPr>
              <a:t>大学毕业分配</a:t>
            </a:r>
            <a:r>
              <a:rPr lang="zh-CN" altLang="en-US" sz="1200" dirty="0" smtClean="0">
                <a:solidFill>
                  <a:srgbClr val="FFFF99"/>
                </a:solidFill>
                <a:latin typeface="黑体" pitchFamily="49" charset="-122"/>
                <a:ea typeface="黑体" pitchFamily="49" charset="-122"/>
              </a:rPr>
              <a:t>时</a:t>
            </a:r>
            <a:r>
              <a:rPr lang="zh-CN" altLang="zh-CN" sz="1200" dirty="0" smtClean="0">
                <a:solidFill>
                  <a:srgbClr val="FFFF99"/>
                </a:solidFill>
                <a:latin typeface="黑体" pitchFamily="49" charset="-122"/>
                <a:ea typeface="黑体" pitchFamily="49" charset="-122"/>
              </a:rPr>
              <a:t>，学校有意</a:t>
            </a:r>
            <a:r>
              <a:rPr lang="zh-CN" altLang="en-US" sz="1200" dirty="0" smtClean="0">
                <a:solidFill>
                  <a:srgbClr val="FFFF99"/>
                </a:solidFill>
                <a:latin typeface="黑体" pitchFamily="49" charset="-122"/>
                <a:ea typeface="黑体" pitchFamily="49" charset="-122"/>
              </a:rPr>
              <a:t>要</a:t>
            </a:r>
            <a:r>
              <a:rPr lang="zh-CN" altLang="zh-CN" sz="1200" dirty="0" smtClean="0">
                <a:solidFill>
                  <a:srgbClr val="FFFF99"/>
                </a:solidFill>
                <a:latin typeface="黑体" pitchFamily="49" charset="-122"/>
                <a:ea typeface="黑体" pitchFamily="49" charset="-122"/>
              </a:rPr>
              <a:t>把他留在北京照顾妈妈。</a:t>
            </a:r>
            <a:r>
              <a:rPr lang="zh-CN" altLang="en-US" sz="1200" dirty="0" smtClean="0">
                <a:solidFill>
                  <a:srgbClr val="FFFF99"/>
                </a:solidFill>
                <a:latin typeface="黑体" pitchFamily="49" charset="-122"/>
                <a:ea typeface="黑体" pitchFamily="49" charset="-122"/>
              </a:rPr>
              <a:t>但戴乃迭</a:t>
            </a:r>
            <a:r>
              <a:rPr lang="zh-CN" altLang="zh-CN" sz="1200" dirty="0" smtClean="0">
                <a:solidFill>
                  <a:srgbClr val="FFFF99"/>
                </a:solidFill>
                <a:latin typeface="黑体" pitchFamily="49" charset="-122"/>
                <a:ea typeface="黑体" pitchFamily="49" charset="-122"/>
              </a:rPr>
              <a:t>严正地表了态：</a:t>
            </a:r>
            <a:r>
              <a:rPr lang="zh-CN" altLang="zh-CN" sz="1200" dirty="0" smtClean="0">
                <a:solidFill>
                  <a:srgbClr val="663300"/>
                </a:solidFill>
                <a:latin typeface="黑体" pitchFamily="49" charset="-122"/>
                <a:ea typeface="黑体" pitchFamily="49" charset="-122"/>
              </a:rPr>
              <a:t>“我儿子是中国人，不能因照顾我留在北京。”</a:t>
            </a:r>
            <a:endParaRPr lang="zh-CN" altLang="en-US" sz="1200" dirty="0">
              <a:solidFill>
                <a:srgbClr val="663300"/>
              </a:solidFill>
              <a:latin typeface="黑体" pitchFamily="49" charset="-122"/>
              <a:ea typeface="黑体" pitchFamily="49" charset="-122"/>
            </a:endParaRPr>
          </a:p>
        </p:txBody>
      </p:sp>
      <p:pic>
        <p:nvPicPr>
          <p:cNvPr id="6" name="Picture 2" descr="20140710040800568"/>
          <p:cNvPicPr>
            <a:picLocks noChangeAspect="1" noChangeArrowheads="1"/>
          </p:cNvPicPr>
          <p:nvPr/>
        </p:nvPicPr>
        <p:blipFill>
          <a:blip r:embed="rId2" cstate="screen"/>
          <a:srcRect/>
          <a:stretch>
            <a:fillRect/>
          </a:stretch>
        </p:blipFill>
        <p:spPr bwMode="auto">
          <a:xfrm>
            <a:off x="6012160" y="987574"/>
            <a:ext cx="2088232" cy="2861651"/>
          </a:xfrm>
          <a:prstGeom prst="rect">
            <a:avLst/>
          </a:prstGeom>
          <a:noFill/>
          <a:ln w="9525">
            <a:noFill/>
            <a:miter lim="800000"/>
            <a:headEnd/>
            <a:tailEnd/>
          </a:ln>
          <a:effectLst>
            <a:outerShdw blurRad="50800" dist="38100" dir="8100000" sx="104000" sy="104000" algn="tr" rotWithShape="0">
              <a:prstClr val="black">
                <a:alpha val="40000"/>
              </a:prstClr>
            </a:outerShdw>
          </a:effectLst>
        </p:spPr>
      </p:pic>
    </p:spTree>
  </p:cSld>
  <p:clrMapOvr>
    <a:masterClrMapping/>
  </p:clrMapOvr>
  <p:transition spd="slow">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2000"/>
                                        <p:tgtEl>
                                          <p:spTgt spid="6"/>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edge">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1"/>
          <p:cNvSpPr>
            <a:spLocks noChangeArrowheads="1"/>
          </p:cNvSpPr>
          <p:nvPr/>
        </p:nvSpPr>
        <p:spPr bwMode="auto">
          <a:xfrm>
            <a:off x="1691680" y="555526"/>
            <a:ext cx="3456384" cy="40164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lnSpc>
                <a:spcPct val="150000"/>
              </a:lnSpc>
              <a:spcBef>
                <a:spcPct val="0"/>
              </a:spcBef>
              <a:spcAft>
                <a:spcPct val="0"/>
              </a:spcAft>
            </a:pPr>
            <a:r>
              <a:rPr kumimoji="0" lang="en-US" altLang="zh-CN" sz="1400" b="0" i="0" u="none" strike="noStrike" cap="none" normalizeH="0" baseline="0" dirty="0" smtClean="0">
                <a:ln>
                  <a:noFill/>
                </a:ln>
                <a:solidFill>
                  <a:srgbClr val="FFFF99"/>
                </a:solidFill>
                <a:effectLst/>
                <a:latin typeface="Tahoma" pitchFamily="34" charset="0"/>
                <a:ea typeface="宋体" pitchFamily="2" charset="-122"/>
                <a:cs typeface="Tahoma" pitchFamily="34" charset="0"/>
              </a:rPr>
              <a:t>     </a:t>
            </a:r>
            <a:r>
              <a:rPr kumimoji="0" lang="en-US" altLang="zh-CN" sz="1200" b="0" i="0" u="none" strike="noStrike" cap="none" normalizeH="0" baseline="0" dirty="0" smtClean="0">
                <a:ln>
                  <a:noFill/>
                </a:ln>
                <a:solidFill>
                  <a:srgbClr val="FFFF99"/>
                </a:solidFill>
                <a:effectLst/>
                <a:latin typeface="+mj-ea"/>
                <a:ea typeface="+mj-ea"/>
                <a:cs typeface="Tahoma" pitchFamily="34" charset="0"/>
              </a:rPr>
              <a:t>1968</a:t>
            </a:r>
            <a:r>
              <a:rPr kumimoji="0" lang="zh-CN" altLang="en-US" sz="1200" b="0" i="0" u="none" strike="noStrike" cap="none" normalizeH="0" baseline="0" dirty="0" smtClean="0">
                <a:ln>
                  <a:noFill/>
                </a:ln>
                <a:solidFill>
                  <a:srgbClr val="FFFF99"/>
                </a:solidFill>
                <a:effectLst/>
                <a:latin typeface="+mj-ea"/>
                <a:ea typeface="+mj-ea"/>
                <a:cs typeface="Tahoma" pitchFamily="34" charset="0"/>
              </a:rPr>
              <a:t>年，杨烨被分配到湖北鄂城一个农机厂。</a:t>
            </a:r>
            <a:r>
              <a:rPr lang="zh-CN" altLang="en-US" sz="1200" dirty="0" smtClean="0">
                <a:solidFill>
                  <a:srgbClr val="FFFF99"/>
                </a:solidFill>
                <a:latin typeface="黑体" pitchFamily="49" charset="-122"/>
                <a:ea typeface="黑体" pitchFamily="49" charset="-122"/>
              </a:rPr>
              <a:t>他爸爸妈妈坐牢时，</a:t>
            </a:r>
            <a:r>
              <a:rPr lang="zh-CN" altLang="en-US" sz="1200" dirty="0" smtClean="0">
                <a:solidFill>
                  <a:srgbClr val="663300"/>
                </a:solidFill>
                <a:latin typeface="黑体" pitchFamily="49" charset="-122"/>
                <a:ea typeface="黑体" pitchFamily="49" charset="-122"/>
              </a:rPr>
              <a:t>他一边尽他作为大哥的责任，担负着供养小妹（杨炽）在北大荒插队，一边默默地受着各种羞辱、嘲笑与诬蔑。</a:t>
            </a:r>
          </a:p>
          <a:p>
            <a:pPr lvl="0" fontAlgn="base">
              <a:lnSpc>
                <a:spcPct val="150000"/>
              </a:lnSpc>
              <a:spcBef>
                <a:spcPct val="0"/>
              </a:spcBef>
              <a:spcAft>
                <a:spcPct val="0"/>
              </a:spcAft>
            </a:pPr>
            <a:r>
              <a:rPr kumimoji="0" lang="zh-CN" altLang="en-US" sz="1200" b="0" i="0" u="none" strike="noStrike" cap="none" normalizeH="0" baseline="0" dirty="0" smtClean="0">
                <a:ln>
                  <a:noFill/>
                </a:ln>
                <a:solidFill>
                  <a:srgbClr val="002060"/>
                </a:solidFill>
                <a:effectLst/>
                <a:latin typeface="+mj-ea"/>
                <a:ea typeface="+mj-ea"/>
                <a:cs typeface="Tahoma" pitchFamily="34" charset="0"/>
              </a:rPr>
              <a:t>    </a:t>
            </a:r>
            <a:r>
              <a:rPr kumimoji="0" lang="zh-CN" altLang="en-US" sz="1200" b="0" i="0" u="none" strike="noStrike" cap="none" normalizeH="0" baseline="0" dirty="0" smtClean="0">
                <a:ln>
                  <a:noFill/>
                </a:ln>
                <a:solidFill>
                  <a:srgbClr val="FFFF99"/>
                </a:solidFill>
                <a:effectLst/>
                <a:latin typeface="+mj-ea"/>
                <a:ea typeface="+mj-ea"/>
                <a:cs typeface="Tahoma" pitchFamily="34" charset="0"/>
              </a:rPr>
              <a:t>高鼻凹眼的混血儿，在小县城成了人们指指点点议论的对象，更因父母都是“特务”而备受监控、歧视和打击。</a:t>
            </a:r>
            <a:endParaRPr kumimoji="0" lang="en-US" altLang="zh-CN" sz="1200" b="0" i="0" u="none" strike="noStrike" cap="none" normalizeH="0" baseline="0" dirty="0" smtClean="0">
              <a:ln>
                <a:noFill/>
              </a:ln>
              <a:solidFill>
                <a:srgbClr val="FFFF99"/>
              </a:solidFill>
              <a:effectLst/>
              <a:latin typeface="+mj-ea"/>
              <a:ea typeface="+mj-ea"/>
              <a:cs typeface="Tahoma" pitchFamily="34" charset="0"/>
            </a:endParaRPr>
          </a:p>
          <a:p>
            <a:pPr fontAlgn="base">
              <a:lnSpc>
                <a:spcPct val="150000"/>
              </a:lnSpc>
              <a:spcBef>
                <a:spcPct val="0"/>
              </a:spcBef>
              <a:spcAft>
                <a:spcPct val="0"/>
              </a:spcAft>
            </a:pPr>
            <a:r>
              <a:rPr lang="en-US" altLang="zh-CN" sz="1200" dirty="0" smtClean="0">
                <a:solidFill>
                  <a:srgbClr val="FFFF99"/>
                </a:solidFill>
                <a:latin typeface="+mj-ea"/>
                <a:ea typeface="+mj-ea"/>
                <a:cs typeface="Tahoma" pitchFamily="34" charset="0"/>
              </a:rPr>
              <a:t>    </a:t>
            </a:r>
            <a:r>
              <a:rPr lang="zh-CN" altLang="zh-CN" sz="1200" dirty="0" smtClean="0">
                <a:solidFill>
                  <a:srgbClr val="FFFF99"/>
                </a:solidFill>
                <a:latin typeface="+mj-ea"/>
                <a:ea typeface="+mj-ea"/>
              </a:rPr>
              <a:t>可怜这个聪明绝顶，真诚善良又十分爱国的孩子，在湖北鄂城遭到严厉的莫须有的诬陷和审查</a:t>
            </a:r>
            <a:r>
              <a:rPr lang="zh-CN" altLang="en-US" sz="1200" dirty="0" smtClean="0">
                <a:solidFill>
                  <a:srgbClr val="FFFF99"/>
                </a:solidFill>
                <a:latin typeface="+mj-ea"/>
                <a:ea typeface="+mj-ea"/>
              </a:rPr>
              <a:t>。</a:t>
            </a:r>
            <a:r>
              <a:rPr kumimoji="0" lang="zh-CN" altLang="en-US" sz="1200" b="0" i="0" u="none" strike="noStrike" cap="none" normalizeH="0" baseline="0" dirty="0" smtClean="0">
                <a:ln>
                  <a:noFill/>
                </a:ln>
                <a:solidFill>
                  <a:srgbClr val="FFFF99"/>
                </a:solidFill>
                <a:effectLst/>
                <a:latin typeface="+mj-ea"/>
                <a:ea typeface="+mj-ea"/>
                <a:cs typeface="Tahoma" pitchFamily="34" charset="0"/>
              </a:rPr>
              <a:t>他很快被诬陷为“偷听敌台”，钟表和被子都被拆开来搜寻罪证</a:t>
            </a:r>
            <a:r>
              <a:rPr lang="zh-CN" altLang="en-US" sz="1200" dirty="0" smtClean="0">
                <a:solidFill>
                  <a:srgbClr val="FFFF99"/>
                </a:solidFill>
                <a:latin typeface="+mj-ea"/>
                <a:ea typeface="+mj-ea"/>
                <a:cs typeface="Tahoma" pitchFamily="34" charset="0"/>
              </a:rPr>
              <a:t>。</a:t>
            </a:r>
            <a:r>
              <a:rPr lang="zh-CN" altLang="zh-CN" sz="1200" dirty="0" smtClean="0">
                <a:solidFill>
                  <a:srgbClr val="FFFF99"/>
                </a:solidFill>
                <a:latin typeface="黑体" pitchFamily="49" charset="-122"/>
                <a:ea typeface="黑体" pitchFamily="49" charset="-122"/>
              </a:rPr>
              <a:t>又因工作关系撕墙上标语时，恰恰撕掉了某个伟人的名字</a:t>
            </a:r>
            <a:r>
              <a:rPr lang="zh-CN" altLang="en-US" sz="1200" dirty="0" smtClean="0">
                <a:solidFill>
                  <a:srgbClr val="FFFF99"/>
                </a:solidFill>
                <a:latin typeface="黑体" pitchFamily="49" charset="-122"/>
                <a:ea typeface="黑体" pitchFamily="49" charset="-122"/>
              </a:rPr>
              <a:t>，</a:t>
            </a:r>
            <a:r>
              <a:rPr lang="zh-CN" altLang="zh-CN" sz="1200" dirty="0" smtClean="0">
                <a:solidFill>
                  <a:srgbClr val="FFFF99"/>
                </a:solidFill>
                <a:latin typeface="黑体" pitchFamily="49" charset="-122"/>
                <a:ea typeface="黑体" pitchFamily="49" charset="-122"/>
              </a:rPr>
              <a:t>这都是现行反革命的</a:t>
            </a:r>
            <a:r>
              <a:rPr lang="en-US" altLang="zh-CN" sz="1200" dirty="0" smtClean="0">
                <a:solidFill>
                  <a:srgbClr val="FFFF99"/>
                </a:solidFill>
                <a:latin typeface="黑体" pitchFamily="49" charset="-122"/>
                <a:ea typeface="黑体" pitchFamily="49" charset="-122"/>
              </a:rPr>
              <a:t>“</a:t>
            </a:r>
            <a:r>
              <a:rPr lang="zh-CN" altLang="zh-CN" sz="1200" dirty="0" smtClean="0">
                <a:solidFill>
                  <a:srgbClr val="FFFF99"/>
                </a:solidFill>
                <a:latin typeface="黑体" pitchFamily="49" charset="-122"/>
                <a:ea typeface="黑体" pitchFamily="49" charset="-122"/>
              </a:rPr>
              <a:t>罪证</a:t>
            </a:r>
            <a:r>
              <a:rPr lang="en-US" altLang="zh-CN" sz="1200" dirty="0" smtClean="0">
                <a:solidFill>
                  <a:srgbClr val="FFFF99"/>
                </a:solidFill>
                <a:latin typeface="黑体" pitchFamily="49" charset="-122"/>
                <a:ea typeface="黑体" pitchFamily="49" charset="-122"/>
              </a:rPr>
              <a:t>”</a:t>
            </a:r>
            <a:r>
              <a:rPr lang="zh-CN" altLang="zh-CN" sz="1200" dirty="0" smtClean="0">
                <a:solidFill>
                  <a:srgbClr val="FFFF99"/>
                </a:solidFill>
                <a:latin typeface="黑体" pitchFamily="49" charset="-122"/>
                <a:ea typeface="黑体" pitchFamily="49" charset="-122"/>
              </a:rPr>
              <a:t>。</a:t>
            </a:r>
            <a:r>
              <a:rPr kumimoji="0" lang="en-US" altLang="zh-CN" sz="1200" b="0" i="0" u="none" strike="noStrike" cap="none" normalizeH="0" baseline="0" dirty="0" smtClean="0">
                <a:ln>
                  <a:noFill/>
                </a:ln>
                <a:solidFill>
                  <a:srgbClr val="FFFF99"/>
                </a:solidFill>
                <a:effectLst/>
                <a:latin typeface="+mj-ea"/>
                <a:ea typeface="+mj-ea"/>
                <a:cs typeface="Tahoma" pitchFamily="34" charset="0"/>
              </a:rPr>
              <a:t>1970</a:t>
            </a:r>
            <a:r>
              <a:rPr kumimoji="0" lang="zh-CN" altLang="en-US" sz="1200" b="0" i="0" u="none" strike="noStrike" cap="none" normalizeH="0" baseline="0" dirty="0" smtClean="0">
                <a:ln>
                  <a:noFill/>
                </a:ln>
                <a:solidFill>
                  <a:srgbClr val="FFFF99"/>
                </a:solidFill>
                <a:effectLst/>
                <a:latin typeface="+mj-ea"/>
                <a:ea typeface="+mj-ea"/>
                <a:cs typeface="Tahoma" pitchFamily="34" charset="0"/>
              </a:rPr>
              <a:t>年，他又首当其冲地成了鄂城的“五一六”分子。</a:t>
            </a:r>
            <a:endParaRPr kumimoji="0" lang="zh-CN" altLang="en-US" sz="1200" b="0" i="0" u="none" strike="noStrike" cap="none" normalizeH="0" baseline="0" dirty="0" smtClean="0">
              <a:ln>
                <a:noFill/>
              </a:ln>
              <a:solidFill>
                <a:srgbClr val="FFFF99"/>
              </a:solidFill>
              <a:effectLst/>
              <a:latin typeface="+mj-ea"/>
              <a:ea typeface="+mj-ea"/>
              <a:cs typeface="宋体" pitchFamily="2" charset="-122"/>
            </a:endParaRPr>
          </a:p>
        </p:txBody>
      </p:sp>
      <p:pic>
        <p:nvPicPr>
          <p:cNvPr id="5" name="Picture 2" descr="20140710040800568"/>
          <p:cNvPicPr>
            <a:picLocks noChangeAspect="1" noChangeArrowheads="1"/>
          </p:cNvPicPr>
          <p:nvPr/>
        </p:nvPicPr>
        <p:blipFill>
          <a:blip r:embed="rId2" cstate="screen"/>
          <a:srcRect/>
          <a:stretch>
            <a:fillRect/>
          </a:stretch>
        </p:blipFill>
        <p:spPr bwMode="auto">
          <a:xfrm>
            <a:off x="6012160" y="1131590"/>
            <a:ext cx="2088232" cy="2861651"/>
          </a:xfrm>
          <a:prstGeom prst="rect">
            <a:avLst/>
          </a:prstGeom>
          <a:noFill/>
          <a:ln w="9525">
            <a:noFill/>
            <a:miter lim="800000"/>
            <a:headEnd/>
            <a:tailEnd/>
          </a:ln>
          <a:effectLst>
            <a:innerShdw blurRad="228600" dist="63500" dir="4200000">
              <a:prstClr val="black">
                <a:alpha val="86000"/>
              </a:prstClr>
            </a:innerShdw>
          </a:effectLst>
        </p:spPr>
      </p:pic>
      <p:sp>
        <p:nvSpPr>
          <p:cNvPr id="9" name="AutoShape 12"/>
          <p:cNvSpPr>
            <a:spLocks noChangeArrowheads="1"/>
          </p:cNvSpPr>
          <p:nvPr/>
        </p:nvSpPr>
        <p:spPr bwMode="auto">
          <a:xfrm rot="1130145">
            <a:off x="251520" y="1707654"/>
            <a:ext cx="7452320" cy="1155144"/>
          </a:xfrm>
          <a:prstGeom prst="lightningBolt">
            <a:avLst/>
          </a:prstGeom>
          <a:solidFill>
            <a:srgbClr val="000000">
              <a:alpha val="28999"/>
            </a:srgbClr>
          </a:solidFill>
          <a:ln w="9525" algn="ctr">
            <a:noFill/>
            <a:miter lim="800000"/>
            <a:headEnd/>
            <a:tailEnd/>
          </a:ln>
          <a:effectLst/>
        </p:spPr>
        <p:txBody>
          <a:bodyPr wrap="square" anchor="ctr">
            <a:spAutoFit/>
          </a:bodyPr>
          <a:lstStyle/>
          <a:p>
            <a:pPr algn="ctr"/>
            <a:endParaRPr lang="zh-CN" altLang="zh-CN"/>
          </a:p>
        </p:txBody>
      </p:sp>
      <p:sp>
        <p:nvSpPr>
          <p:cNvPr id="6" name="矩形 5"/>
          <p:cNvSpPr/>
          <p:nvPr/>
        </p:nvSpPr>
        <p:spPr>
          <a:xfrm>
            <a:off x="6660232" y="4083918"/>
            <a:ext cx="766557" cy="369332"/>
          </a:xfrm>
          <a:prstGeom prst="rect">
            <a:avLst/>
          </a:prstGeom>
        </p:spPr>
        <p:txBody>
          <a:bodyPr wrap="none">
            <a:spAutoFit/>
          </a:bodyPr>
          <a:lstStyle/>
          <a:p>
            <a:r>
              <a:rPr lang="zh-CN" altLang="zh-CN" b="1" dirty="0" smtClean="0">
                <a:solidFill>
                  <a:srgbClr val="663300"/>
                </a:solidFill>
                <a:latin typeface="黑体" pitchFamily="49" charset="-122"/>
                <a:ea typeface="黑体" pitchFamily="49" charset="-122"/>
              </a:rPr>
              <a:t>杨</a:t>
            </a:r>
            <a:r>
              <a:rPr lang="en-US" altLang="zh-CN" b="1" dirty="0" smtClean="0">
                <a:solidFill>
                  <a:srgbClr val="663300"/>
                </a:solidFill>
                <a:latin typeface="黑体" pitchFamily="49" charset="-122"/>
                <a:ea typeface="黑体" pitchFamily="49" charset="-122"/>
              </a:rPr>
              <a:t> </a:t>
            </a:r>
            <a:r>
              <a:rPr lang="zh-CN" altLang="zh-CN" b="1" dirty="0" smtClean="0">
                <a:solidFill>
                  <a:srgbClr val="663300"/>
                </a:solidFill>
                <a:latin typeface="黑体" pitchFamily="49" charset="-122"/>
                <a:ea typeface="黑体" pitchFamily="49" charset="-122"/>
              </a:rPr>
              <a:t>烨</a:t>
            </a:r>
            <a:endParaRPr lang="zh-CN" altLang="en-US" b="1" dirty="0">
              <a:solidFill>
                <a:srgbClr val="663300"/>
              </a:solidFill>
              <a:latin typeface="黑体" pitchFamily="49" charset="-122"/>
              <a:ea typeface="黑体" pitchFamily="49" charset="-122"/>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5297"/>
                                        </p:tgtEl>
                                        <p:attrNameLst>
                                          <p:attrName>style.visibility</p:attrName>
                                        </p:attrNameLst>
                                      </p:cBhvr>
                                      <p:to>
                                        <p:strVal val="visible"/>
                                      </p:to>
                                    </p:set>
                                    <p:animEffect transition="in" filter="fade">
                                      <p:cBhvr>
                                        <p:cTn id="7" dur="1000"/>
                                        <p:tgtEl>
                                          <p:spTgt spid="55297"/>
                                        </p:tgtEl>
                                      </p:cBhvr>
                                    </p:animEffect>
                                    <p:anim calcmode="lin" valueType="num">
                                      <p:cBhvr>
                                        <p:cTn id="8" dur="1000" fill="hold"/>
                                        <p:tgtEl>
                                          <p:spTgt spid="55297"/>
                                        </p:tgtEl>
                                        <p:attrNameLst>
                                          <p:attrName>ppt_x</p:attrName>
                                        </p:attrNameLst>
                                      </p:cBhvr>
                                      <p:tavLst>
                                        <p:tav tm="0">
                                          <p:val>
                                            <p:strVal val="#ppt_x"/>
                                          </p:val>
                                        </p:tav>
                                        <p:tav tm="100000">
                                          <p:val>
                                            <p:strVal val="#ppt_x"/>
                                          </p:val>
                                        </p:tav>
                                      </p:tavLst>
                                    </p:anim>
                                    <p:anim calcmode="lin" valueType="num">
                                      <p:cBhvr>
                                        <p:cTn id="9" dur="1000" fill="hold"/>
                                        <p:tgtEl>
                                          <p:spTgt spid="5529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9" repeatCount="4000" fill="hold" nodeType="afterEffect">
                                  <p:stCondLst>
                                    <p:cond delay="500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wl\AppData\Roaming\360se6\Application\User Data\temp\13.jpg"/>
          <p:cNvPicPr>
            <a:picLocks noChangeAspect="1" noChangeArrowheads="1"/>
          </p:cNvPicPr>
          <p:nvPr/>
        </p:nvPicPr>
        <p:blipFill>
          <a:blip r:embed="rId2" cstate="screen">
            <a:lum contrast="30000"/>
          </a:blip>
          <a:srcRect/>
          <a:stretch>
            <a:fillRect/>
          </a:stretch>
        </p:blipFill>
        <p:spPr bwMode="auto">
          <a:xfrm>
            <a:off x="3995936" y="1563638"/>
            <a:ext cx="1376638" cy="2932839"/>
          </a:xfrm>
          <a:prstGeom prst="rect">
            <a:avLst/>
          </a:prstGeom>
          <a:noFill/>
          <a:ln w="69850" cmpd="sng">
            <a:solidFill>
              <a:srgbClr val="FF6600"/>
            </a:solidFill>
            <a:prstDash val="solid"/>
            <a:round/>
          </a:ln>
        </p:spPr>
      </p:pic>
      <p:pic>
        <p:nvPicPr>
          <p:cNvPr id="5" name="Picture 2" descr="C:\Users\wl\AppData\Roaming\360se6\Application\User Data\temp\13.jpg"/>
          <p:cNvPicPr>
            <a:picLocks noChangeAspect="1" noChangeArrowheads="1"/>
          </p:cNvPicPr>
          <p:nvPr/>
        </p:nvPicPr>
        <p:blipFill>
          <a:blip r:embed="rId3" cstate="screen">
            <a:lum bright="-10000" contrast="30000"/>
          </a:blip>
          <a:srcRect/>
          <a:stretch>
            <a:fillRect/>
          </a:stretch>
        </p:blipFill>
        <p:spPr bwMode="auto">
          <a:xfrm rot="979609">
            <a:off x="6354946" y="1706214"/>
            <a:ext cx="1467897" cy="3161622"/>
          </a:xfrm>
          <a:prstGeom prst="rect">
            <a:avLst/>
          </a:prstGeom>
          <a:noFill/>
          <a:ln w="73025">
            <a:solidFill>
              <a:srgbClr val="00B050"/>
            </a:solidFill>
          </a:ln>
        </p:spPr>
      </p:pic>
      <p:sp>
        <p:nvSpPr>
          <p:cNvPr id="6" name="TextBox 5"/>
          <p:cNvSpPr txBox="1"/>
          <p:nvPr/>
        </p:nvSpPr>
        <p:spPr>
          <a:xfrm>
            <a:off x="611558" y="6676205"/>
            <a:ext cx="2377574" cy="338554"/>
          </a:xfrm>
          <a:prstGeom prst="rect">
            <a:avLst/>
          </a:prstGeom>
          <a:noFill/>
        </p:spPr>
        <p:txBody>
          <a:bodyPr wrap="none" rtlCol="0">
            <a:spAutoFit/>
          </a:bodyPr>
          <a:lstStyle/>
          <a:p>
            <a:r>
              <a:rPr lang="zh-CN" altLang="en-US" sz="1600" spc="300" dirty="0" smtClean="0">
                <a:latin typeface="黑体" pitchFamily="49" charset="-122"/>
                <a:ea typeface="黑体" pitchFamily="49" charset="-122"/>
              </a:rPr>
              <a:t>戴乃迭和她的孩子们</a:t>
            </a:r>
            <a:endParaRPr lang="zh-CN" altLang="en-US" sz="1600" spc="300" dirty="0">
              <a:latin typeface="黑体" pitchFamily="49" charset="-122"/>
              <a:ea typeface="黑体" pitchFamily="49" charset="-122"/>
            </a:endParaRPr>
          </a:p>
        </p:txBody>
      </p:sp>
      <p:pic>
        <p:nvPicPr>
          <p:cNvPr id="5122" name="Picture 2" descr="D:\雄\幻灯片练习\习作\英伦黛玉 绝代美女的中国劫\图片\图片095.jpg004.jpg"/>
          <p:cNvPicPr>
            <a:picLocks noChangeAspect="1" noChangeArrowheads="1"/>
          </p:cNvPicPr>
          <p:nvPr/>
        </p:nvPicPr>
        <p:blipFill>
          <a:blip r:embed="rId4" cstate="screen">
            <a:lum contrast="10000"/>
          </a:blip>
          <a:srcRect/>
          <a:stretch>
            <a:fillRect/>
          </a:stretch>
        </p:blipFill>
        <p:spPr bwMode="auto">
          <a:xfrm rot="20875573">
            <a:off x="1514972" y="1863728"/>
            <a:ext cx="1770296" cy="2628661"/>
          </a:xfrm>
          <a:prstGeom prst="rect">
            <a:avLst/>
          </a:prstGeom>
          <a:noFill/>
          <a:ln w="73025">
            <a:solidFill>
              <a:srgbClr val="FFFF99"/>
            </a:solidFill>
          </a:ln>
        </p:spPr>
      </p:pic>
      <p:sp>
        <p:nvSpPr>
          <p:cNvPr id="2" name="矩形 1"/>
          <p:cNvSpPr/>
          <p:nvPr/>
        </p:nvSpPr>
        <p:spPr>
          <a:xfrm>
            <a:off x="1115616" y="267494"/>
            <a:ext cx="6984776" cy="1738938"/>
          </a:xfrm>
          <a:prstGeom prst="rect">
            <a:avLst/>
          </a:prstGeom>
        </p:spPr>
        <p:txBody>
          <a:bodyPr wrap="square">
            <a:spAutoFit/>
          </a:bodyPr>
          <a:lstStyle/>
          <a:p>
            <a:pPr lvl="0">
              <a:lnSpc>
                <a:spcPct val="150000"/>
              </a:lnSpc>
            </a:pPr>
            <a:r>
              <a:rPr lang="en-US" altLang="zh-CN" sz="1400" dirty="0" smtClean="0">
                <a:solidFill>
                  <a:srgbClr val="FFFF99"/>
                </a:solidFill>
                <a:latin typeface="+mj-ea"/>
                <a:ea typeface="+mj-ea"/>
              </a:rPr>
              <a:t>    </a:t>
            </a:r>
            <a:r>
              <a:rPr lang="en-US" altLang="zh-CN" sz="1200" dirty="0" smtClean="0">
                <a:solidFill>
                  <a:srgbClr val="FFFF99"/>
                </a:solidFill>
                <a:latin typeface="+mj-ea"/>
                <a:ea typeface="+mj-ea"/>
              </a:rPr>
              <a:t>1972</a:t>
            </a:r>
            <a:r>
              <a:rPr lang="zh-CN" altLang="zh-CN" sz="1200" dirty="0" smtClean="0">
                <a:solidFill>
                  <a:srgbClr val="FFFF99"/>
                </a:solidFill>
                <a:latin typeface="+mj-ea"/>
                <a:ea typeface="+mj-ea"/>
              </a:rPr>
              <a:t>年五一节前夕，杨宪益出狱。</a:t>
            </a:r>
            <a:r>
              <a:rPr lang="en-US" altLang="zh-CN" sz="1200" dirty="0" smtClean="0">
                <a:solidFill>
                  <a:srgbClr val="FFFF99"/>
                </a:solidFill>
                <a:latin typeface="+mj-ea"/>
                <a:ea typeface="+mj-ea"/>
              </a:rPr>
              <a:t>5</a:t>
            </a:r>
            <a:r>
              <a:rPr lang="zh-CN" altLang="zh-CN" sz="1200" dirty="0" smtClean="0">
                <a:solidFill>
                  <a:srgbClr val="FFFF99"/>
                </a:solidFill>
                <a:latin typeface="+mj-ea"/>
                <a:ea typeface="+mj-ea"/>
              </a:rPr>
              <a:t>天后，戴乃迭被释放。</a:t>
            </a:r>
            <a:r>
              <a:rPr lang="zh-CN" altLang="en-US" sz="1200" dirty="0" smtClean="0">
                <a:solidFill>
                  <a:srgbClr val="663300"/>
                </a:solidFill>
                <a:latin typeface="+mj-ea"/>
                <a:ea typeface="+mj-ea"/>
              </a:rPr>
              <a:t>整整四年啊！</a:t>
            </a:r>
            <a:r>
              <a:rPr lang="zh-CN" altLang="en-US" sz="1200" dirty="0" smtClean="0">
                <a:solidFill>
                  <a:srgbClr val="FFFF99"/>
                </a:solidFill>
                <a:latin typeface="黑体" pitchFamily="49" charset="-122"/>
                <a:ea typeface="黑体" pitchFamily="49" charset="-122"/>
                <a:cs typeface="宋体" pitchFamily="2" charset="-122"/>
              </a:rPr>
              <a:t>他们出</a:t>
            </a:r>
            <a:r>
              <a:rPr lang="zh-CN" altLang="zh-CN" sz="1200" dirty="0" smtClean="0">
                <a:solidFill>
                  <a:srgbClr val="FFFF99"/>
                </a:solidFill>
                <a:latin typeface="黑体" pitchFamily="49" charset="-122"/>
                <a:ea typeface="黑体" pitchFamily="49" charset="-122"/>
                <a:cs typeface="宋体" pitchFamily="2" charset="-122"/>
              </a:rPr>
              <a:t>狱了，自然是无罪释放。但在背后</a:t>
            </a:r>
            <a:r>
              <a:rPr lang="zh-CN" altLang="en-US" sz="1200" dirty="0" smtClean="0">
                <a:solidFill>
                  <a:srgbClr val="FFFF99"/>
                </a:solidFill>
                <a:latin typeface="黑体" pitchFamily="49" charset="-122"/>
                <a:ea typeface="黑体" pitchFamily="49" charset="-122"/>
                <a:cs typeface="宋体" pitchFamily="2" charset="-122"/>
              </a:rPr>
              <a:t>，</a:t>
            </a:r>
            <a:r>
              <a:rPr lang="zh-CN" altLang="zh-CN" sz="1200" dirty="0" smtClean="0">
                <a:solidFill>
                  <a:srgbClr val="FFFF99"/>
                </a:solidFill>
                <a:latin typeface="黑体" pitchFamily="49" charset="-122"/>
                <a:ea typeface="黑体" pitchFamily="49" charset="-122"/>
                <a:cs typeface="宋体" pitchFamily="2" charset="-122"/>
              </a:rPr>
              <a:t>戴乃迭的亲人</a:t>
            </a:r>
            <a:r>
              <a:rPr lang="zh-CN" altLang="en-US" sz="1200" dirty="0" smtClean="0">
                <a:solidFill>
                  <a:srgbClr val="FFFF99"/>
                </a:solidFill>
                <a:latin typeface="黑体" pitchFamily="49" charset="-122"/>
                <a:ea typeface="黑体" pitchFamily="49" charset="-122"/>
                <a:cs typeface="宋体" pitchFamily="2" charset="-122"/>
              </a:rPr>
              <a:t>们</a:t>
            </a:r>
            <a:r>
              <a:rPr lang="zh-CN" altLang="zh-CN" sz="1200" dirty="0" smtClean="0">
                <a:solidFill>
                  <a:srgbClr val="FFFF99"/>
                </a:solidFill>
                <a:latin typeface="黑体" pitchFamily="49" charset="-122"/>
                <a:ea typeface="黑体" pitchFamily="49" charset="-122"/>
                <a:cs typeface="宋体" pitchFamily="2" charset="-122"/>
              </a:rPr>
              <a:t>有着怎样艰苦的努力与奋争，世人鲜知。</a:t>
            </a:r>
            <a:endParaRPr lang="en-US" altLang="zh-CN" sz="1200" dirty="0" smtClean="0">
              <a:solidFill>
                <a:srgbClr val="FFFF99"/>
              </a:solidFill>
              <a:latin typeface="黑体" pitchFamily="49" charset="-122"/>
              <a:ea typeface="黑体" pitchFamily="49" charset="-122"/>
              <a:cs typeface="宋体" pitchFamily="2" charset="-122"/>
            </a:endParaRPr>
          </a:p>
          <a:p>
            <a:pPr lvl="0">
              <a:lnSpc>
                <a:spcPct val="150000"/>
              </a:lnSpc>
            </a:pPr>
            <a:r>
              <a:rPr lang="zh-CN" altLang="en-US" sz="1200" dirty="0" smtClean="0">
                <a:solidFill>
                  <a:srgbClr val="FFFF99"/>
                </a:solidFill>
                <a:latin typeface="黑体" pitchFamily="49" charset="-122"/>
                <a:ea typeface="黑体" pitchFamily="49" charset="-122"/>
                <a:cs typeface="宋体" pitchFamily="2" charset="-122"/>
              </a:rPr>
              <a:t>    他们在狱中时，</a:t>
            </a:r>
            <a:r>
              <a:rPr lang="zh-CN" altLang="en-US" sz="1200" dirty="0" smtClean="0">
                <a:solidFill>
                  <a:srgbClr val="FFFF99"/>
                </a:solidFill>
                <a:latin typeface="黑体" pitchFamily="49" charset="-122"/>
                <a:ea typeface="黑体" pitchFamily="49" charset="-122"/>
              </a:rPr>
              <a:t>三个孩子成了无家可归的</a:t>
            </a:r>
            <a:r>
              <a:rPr lang="en-US" altLang="zh-CN" sz="1200" dirty="0" smtClean="0">
                <a:solidFill>
                  <a:srgbClr val="FFFF99"/>
                </a:solidFill>
                <a:latin typeface="黑体" pitchFamily="49" charset="-122"/>
                <a:ea typeface="黑体" pitchFamily="49" charset="-122"/>
              </a:rPr>
              <a:t>“ </a:t>
            </a:r>
            <a:r>
              <a:rPr lang="zh-CN" altLang="en-US" sz="1200" dirty="0" smtClean="0">
                <a:solidFill>
                  <a:srgbClr val="FFFF99"/>
                </a:solidFill>
                <a:latin typeface="黑体" pitchFamily="49" charset="-122"/>
                <a:ea typeface="黑体" pitchFamily="49" charset="-122"/>
              </a:rPr>
              <a:t>狗崽子”</a:t>
            </a:r>
            <a:r>
              <a:rPr lang="zh-CN" altLang="en-US" sz="1200" dirty="0" smtClean="0">
                <a:solidFill>
                  <a:srgbClr val="FFFF99"/>
                </a:solidFill>
                <a:latin typeface="黑体" pitchFamily="49" charset="-122"/>
                <a:ea typeface="黑体" pitchFamily="49" charset="-122"/>
                <a:cs typeface="宋体" pitchFamily="2" charset="-122"/>
              </a:rPr>
              <a:t>。出狱后的戴乃迭和丈夫急切地寻找自己的三个不幸的孩子。</a:t>
            </a:r>
            <a:r>
              <a:rPr lang="zh-CN" altLang="zh-CN" sz="1200" dirty="0" smtClean="0">
                <a:solidFill>
                  <a:srgbClr val="663300"/>
                </a:solidFill>
                <a:latin typeface="黑体" pitchFamily="49" charset="-122"/>
                <a:ea typeface="黑体" pitchFamily="49" charset="-122"/>
              </a:rPr>
              <a:t>最叫戴乃迭撕心裂肺的是</a:t>
            </a:r>
            <a:r>
              <a:rPr lang="zh-CN" altLang="en-US" sz="1200" dirty="0" smtClean="0">
                <a:solidFill>
                  <a:srgbClr val="663300"/>
                </a:solidFill>
                <a:latin typeface="黑体" pitchFamily="49" charset="-122"/>
                <a:ea typeface="黑体" pitchFamily="49" charset="-122"/>
                <a:cs typeface="宋体" pitchFamily="2" charset="-122"/>
              </a:rPr>
              <a:t>唯一的儿子杨烨却像变了一个人，他行为越来越怪异，已得精神疾病，而且越来越严重。</a:t>
            </a:r>
            <a:endParaRPr lang="zh-CN" altLang="zh-CN" sz="1200" dirty="0" smtClean="0">
              <a:solidFill>
                <a:srgbClr val="663300"/>
              </a:solidFill>
              <a:latin typeface="黑体" pitchFamily="49" charset="-122"/>
              <a:ea typeface="黑体" pitchFamily="49" charset="-122"/>
              <a:cs typeface="宋体" pitchFamily="2" charset="-122"/>
            </a:endParaRPr>
          </a:p>
          <a:p>
            <a:endParaRPr lang="zh-CN" altLang="en-US" sz="1400" dirty="0">
              <a:solidFill>
                <a:srgbClr val="663300"/>
              </a:solidFill>
              <a:latin typeface="+mj-ea"/>
              <a:ea typeface="+mj-ea"/>
            </a:endParaRPr>
          </a:p>
        </p:txBody>
      </p:sp>
      <p:sp>
        <p:nvSpPr>
          <p:cNvPr id="7" name="TextBox 6"/>
          <p:cNvSpPr txBox="1"/>
          <p:nvPr/>
        </p:nvSpPr>
        <p:spPr>
          <a:xfrm>
            <a:off x="2555776" y="4587974"/>
            <a:ext cx="3236784" cy="307777"/>
          </a:xfrm>
          <a:prstGeom prst="rect">
            <a:avLst/>
          </a:prstGeom>
          <a:noFill/>
        </p:spPr>
        <p:txBody>
          <a:bodyPr wrap="none" rtlCol="0">
            <a:spAutoFit/>
          </a:bodyPr>
          <a:lstStyle/>
          <a:p>
            <a:r>
              <a:rPr lang="zh-CN" altLang="en-US" sz="1400" dirty="0" smtClean="0">
                <a:solidFill>
                  <a:srgbClr val="663300"/>
                </a:solidFill>
                <a:latin typeface="+mj-ea"/>
                <a:ea typeface="+mj-ea"/>
              </a:rPr>
              <a:t>曾经多么幸福的戴乃迭和她的孩子们！</a:t>
            </a:r>
            <a:endParaRPr lang="zh-CN" altLang="en-US" sz="1400" dirty="0">
              <a:solidFill>
                <a:srgbClr val="663300"/>
              </a:solidFill>
              <a:latin typeface="+mj-ea"/>
              <a:ea typeface="+mj-ea"/>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par>
                                <p:cTn id="8" presetID="31" presetClass="entr" presetSubtype="0" fill="hold" nodeType="withEffect">
                                  <p:stCondLst>
                                    <p:cond delay="1000"/>
                                  </p:stCondLst>
                                  <p:iterate type="lt">
                                    <p:tmPct val="5000"/>
                                  </p:iterate>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style.rotation</p:attrName>
                                        </p:attrNameLst>
                                      </p:cBhvr>
                                      <p:tavLst>
                                        <p:tav tm="0">
                                          <p:val>
                                            <p:fltVal val="90"/>
                                          </p:val>
                                        </p:tav>
                                        <p:tav tm="100000">
                                          <p:val>
                                            <p:fltVal val="0"/>
                                          </p:val>
                                        </p:tav>
                                      </p:tavLst>
                                    </p:anim>
                                    <p:animEffect transition="in" filter="fade">
                                      <p:cBhvr>
                                        <p:cTn id="13" dur="3000"/>
                                        <p:tgtEl>
                                          <p:spTgt spid="5"/>
                                        </p:tgtEl>
                                      </p:cBhvr>
                                    </p:animEffect>
                                  </p:childTnLst>
                                </p:cTn>
                              </p:par>
                              <p:par>
                                <p:cTn id="14" presetID="53" presetClass="entr" presetSubtype="0" fill="hold" nodeType="withEffect">
                                  <p:stCondLst>
                                    <p:cond delay="1000"/>
                                  </p:stCondLst>
                                  <p:childTnLst>
                                    <p:set>
                                      <p:cBhvr>
                                        <p:cTn id="15" dur="1" fill="hold">
                                          <p:stCondLst>
                                            <p:cond delay="0"/>
                                          </p:stCondLst>
                                        </p:cTn>
                                        <p:tgtEl>
                                          <p:spTgt spid="5122"/>
                                        </p:tgtEl>
                                        <p:attrNameLst>
                                          <p:attrName>style.visibility</p:attrName>
                                        </p:attrNameLst>
                                      </p:cBhvr>
                                      <p:to>
                                        <p:strVal val="visible"/>
                                      </p:to>
                                    </p:set>
                                    <p:anim calcmode="lin" valueType="num">
                                      <p:cBhvr>
                                        <p:cTn id="16" dur="3000" fill="hold"/>
                                        <p:tgtEl>
                                          <p:spTgt spid="5122"/>
                                        </p:tgtEl>
                                        <p:attrNameLst>
                                          <p:attrName>ppt_w</p:attrName>
                                        </p:attrNameLst>
                                      </p:cBhvr>
                                      <p:tavLst>
                                        <p:tav tm="0">
                                          <p:val>
                                            <p:fltVal val="0"/>
                                          </p:val>
                                        </p:tav>
                                        <p:tav tm="100000">
                                          <p:val>
                                            <p:strVal val="#ppt_w"/>
                                          </p:val>
                                        </p:tav>
                                      </p:tavLst>
                                    </p:anim>
                                    <p:anim calcmode="lin" valueType="num">
                                      <p:cBhvr>
                                        <p:cTn id="17" dur="3000" fill="hold"/>
                                        <p:tgtEl>
                                          <p:spTgt spid="5122"/>
                                        </p:tgtEl>
                                        <p:attrNameLst>
                                          <p:attrName>ppt_h</p:attrName>
                                        </p:attrNameLst>
                                      </p:cBhvr>
                                      <p:tavLst>
                                        <p:tav tm="0">
                                          <p:val>
                                            <p:fltVal val="0"/>
                                          </p:val>
                                        </p:tav>
                                        <p:tav tm="100000">
                                          <p:val>
                                            <p:strVal val="#ppt_h"/>
                                          </p:val>
                                        </p:tav>
                                      </p:tavLst>
                                    </p:anim>
                                    <p:animEffect transition="in" filter="fade">
                                      <p:cBhvr>
                                        <p:cTn id="18" dur="3000"/>
                                        <p:tgtEl>
                                          <p:spTgt spid="5122"/>
                                        </p:tgtEl>
                                      </p:cBhvr>
                                    </p:animEffect>
                                  </p:childTnLst>
                                </p:cTn>
                              </p:par>
                              <p:par>
                                <p:cTn id="19" presetID="17" presetClass="entr" presetSubtype="10" fill="hold" grpId="0" nodeType="withEffect">
                                  <p:stCondLst>
                                    <p:cond delay="100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p:val>
                                            <p:fltVal val="0"/>
                                          </p:val>
                                        </p:tav>
                                        <p:tav tm="100000">
                                          <p:val>
                                            <p:strVal val="#ppt_w"/>
                                          </p:val>
                                        </p:tav>
                                      </p:tavLst>
                                    </p:anim>
                                    <p:anim calcmode="lin" valueType="num">
                                      <p:cBhvr>
                                        <p:cTn id="22" dur="3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20140710040800568"/>
          <p:cNvPicPr>
            <a:picLocks noChangeAspect="1" noChangeArrowheads="1"/>
          </p:cNvPicPr>
          <p:nvPr/>
        </p:nvPicPr>
        <p:blipFill>
          <a:blip r:embed="rId2" cstate="screen"/>
          <a:srcRect/>
          <a:stretch>
            <a:fillRect/>
          </a:stretch>
        </p:blipFill>
        <p:spPr bwMode="auto">
          <a:xfrm>
            <a:off x="1547664" y="843558"/>
            <a:ext cx="2088232" cy="2861651"/>
          </a:xfrm>
          <a:prstGeom prst="rect">
            <a:avLst/>
          </a:prstGeom>
          <a:noFill/>
          <a:ln w="9525">
            <a:noFill/>
            <a:miter lim="800000"/>
            <a:headEnd/>
            <a:tailEnd/>
          </a:ln>
          <a:effectLst>
            <a:innerShdw blurRad="228600" dist="63500" dir="4200000">
              <a:prstClr val="black">
                <a:alpha val="86000"/>
              </a:prstClr>
            </a:innerShdw>
          </a:effectLst>
        </p:spPr>
      </p:pic>
      <p:pic>
        <p:nvPicPr>
          <p:cNvPr id="3075" name="Picture 3" descr="D:\雄\幻灯片练习\习作\英伦黛玉 绝代美女的中国劫\图片\t012eebe97d3aaa13d1.png"/>
          <p:cNvPicPr>
            <a:picLocks noChangeAspect="1" noChangeArrowheads="1"/>
          </p:cNvPicPr>
          <p:nvPr/>
        </p:nvPicPr>
        <p:blipFill>
          <a:blip r:embed="rId3" cstate="screen"/>
          <a:srcRect/>
          <a:stretch>
            <a:fillRect/>
          </a:stretch>
        </p:blipFill>
        <p:spPr bwMode="auto">
          <a:xfrm>
            <a:off x="2123728" y="2427734"/>
            <a:ext cx="1440160" cy="1944216"/>
          </a:xfrm>
          <a:prstGeom prst="rect">
            <a:avLst/>
          </a:prstGeom>
          <a:noFill/>
        </p:spPr>
      </p:pic>
      <p:pic>
        <p:nvPicPr>
          <p:cNvPr id="7" name="Picture 3" descr="D:\雄\幻灯片练习\习作\英伦黛玉 绝代美女的中国劫\图片\t012eebe97d3aaa13d1.png"/>
          <p:cNvPicPr>
            <a:picLocks noChangeAspect="1" noChangeArrowheads="1"/>
          </p:cNvPicPr>
          <p:nvPr/>
        </p:nvPicPr>
        <p:blipFill>
          <a:blip r:embed="rId3" cstate="screen"/>
          <a:srcRect/>
          <a:stretch>
            <a:fillRect/>
          </a:stretch>
        </p:blipFill>
        <p:spPr bwMode="auto">
          <a:xfrm>
            <a:off x="1835696" y="3579862"/>
            <a:ext cx="1440160" cy="1944216"/>
          </a:xfrm>
          <a:prstGeom prst="rect">
            <a:avLst/>
          </a:prstGeom>
          <a:noFill/>
        </p:spPr>
      </p:pic>
      <p:pic>
        <p:nvPicPr>
          <p:cNvPr id="8" name="Picture 3" descr="D:\雄\幻灯片练习\习作\英伦黛玉 绝代美女的中国劫\图片\t012eebe97d3aaa13d1.png"/>
          <p:cNvPicPr>
            <a:picLocks noChangeAspect="1" noChangeArrowheads="1"/>
          </p:cNvPicPr>
          <p:nvPr/>
        </p:nvPicPr>
        <p:blipFill>
          <a:blip r:embed="rId3" cstate="screen"/>
          <a:srcRect/>
          <a:stretch>
            <a:fillRect/>
          </a:stretch>
        </p:blipFill>
        <p:spPr bwMode="auto">
          <a:xfrm>
            <a:off x="2843808" y="3723878"/>
            <a:ext cx="1440160" cy="1944216"/>
          </a:xfrm>
          <a:prstGeom prst="rect">
            <a:avLst/>
          </a:prstGeom>
          <a:noFill/>
        </p:spPr>
      </p:pic>
      <p:pic>
        <p:nvPicPr>
          <p:cNvPr id="9" name="Picture 3" descr="D:\雄\幻灯片练习\习作\英伦黛玉 绝代美女的中国劫\图片\t012eebe97d3aaa13d1.png"/>
          <p:cNvPicPr>
            <a:picLocks noChangeAspect="1" noChangeArrowheads="1"/>
          </p:cNvPicPr>
          <p:nvPr/>
        </p:nvPicPr>
        <p:blipFill>
          <a:blip r:embed="rId3" cstate="screen"/>
          <a:srcRect/>
          <a:stretch>
            <a:fillRect/>
          </a:stretch>
        </p:blipFill>
        <p:spPr bwMode="auto">
          <a:xfrm rot="20767278">
            <a:off x="827584" y="2931790"/>
            <a:ext cx="1440160" cy="1944216"/>
          </a:xfrm>
          <a:prstGeom prst="rect">
            <a:avLst/>
          </a:prstGeom>
          <a:noFill/>
        </p:spPr>
      </p:pic>
      <p:pic>
        <p:nvPicPr>
          <p:cNvPr id="10" name="Picture 3" descr="D:\雄\幻灯片练习\习作\英伦黛玉 绝代美女的中国劫\图片\t012eebe97d3aaa13d1.png"/>
          <p:cNvPicPr>
            <a:picLocks noChangeAspect="1" noChangeArrowheads="1"/>
          </p:cNvPicPr>
          <p:nvPr/>
        </p:nvPicPr>
        <p:blipFill>
          <a:blip r:embed="rId3" cstate="screen"/>
          <a:srcRect/>
          <a:stretch>
            <a:fillRect/>
          </a:stretch>
        </p:blipFill>
        <p:spPr bwMode="auto">
          <a:xfrm>
            <a:off x="3563888" y="1779662"/>
            <a:ext cx="1226803" cy="1656184"/>
          </a:xfrm>
          <a:prstGeom prst="rect">
            <a:avLst/>
          </a:prstGeom>
          <a:noFill/>
        </p:spPr>
      </p:pic>
      <p:pic>
        <p:nvPicPr>
          <p:cNvPr id="11" name="Picture 3" descr="D:\雄\幻灯片练习\习作\英伦黛玉 绝代美女的中国劫\图片\t012eebe97d3aaa13d1.png"/>
          <p:cNvPicPr>
            <a:picLocks noChangeAspect="1" noChangeArrowheads="1"/>
          </p:cNvPicPr>
          <p:nvPr/>
        </p:nvPicPr>
        <p:blipFill>
          <a:blip r:embed="rId3" cstate="screen"/>
          <a:srcRect/>
          <a:stretch>
            <a:fillRect/>
          </a:stretch>
        </p:blipFill>
        <p:spPr bwMode="auto">
          <a:xfrm>
            <a:off x="251520" y="1203598"/>
            <a:ext cx="1440160" cy="1944216"/>
          </a:xfrm>
          <a:prstGeom prst="rect">
            <a:avLst/>
          </a:prstGeom>
          <a:noFill/>
        </p:spPr>
      </p:pic>
      <p:pic>
        <p:nvPicPr>
          <p:cNvPr id="12" name="Picture 3" descr="D:\雄\幻灯片练习\习作\英伦黛玉 绝代美女的中国劫\图片\t012eebe97d3aaa13d1.png"/>
          <p:cNvPicPr>
            <a:picLocks noChangeAspect="1" noChangeArrowheads="1"/>
          </p:cNvPicPr>
          <p:nvPr/>
        </p:nvPicPr>
        <p:blipFill>
          <a:blip r:embed="rId3" cstate="screen"/>
          <a:srcRect/>
          <a:stretch>
            <a:fillRect/>
          </a:stretch>
        </p:blipFill>
        <p:spPr bwMode="auto">
          <a:xfrm>
            <a:off x="3563888" y="2859782"/>
            <a:ext cx="1215752" cy="1641265"/>
          </a:xfrm>
          <a:prstGeom prst="rect">
            <a:avLst/>
          </a:prstGeom>
          <a:noFill/>
        </p:spPr>
      </p:pic>
      <p:pic>
        <p:nvPicPr>
          <p:cNvPr id="13" name="Picture 3" descr="D:\雄\幻灯片练习\习作\英伦黛玉 绝代美女的中国劫\图片\t012eebe97d3aaa13d1.png"/>
          <p:cNvPicPr>
            <a:picLocks noChangeAspect="1" noChangeArrowheads="1"/>
          </p:cNvPicPr>
          <p:nvPr/>
        </p:nvPicPr>
        <p:blipFill>
          <a:blip r:embed="rId3" cstate="screen"/>
          <a:srcRect/>
          <a:stretch>
            <a:fillRect/>
          </a:stretch>
        </p:blipFill>
        <p:spPr bwMode="auto">
          <a:xfrm>
            <a:off x="2915816" y="3291830"/>
            <a:ext cx="1008112" cy="1360951"/>
          </a:xfrm>
          <a:prstGeom prst="rect">
            <a:avLst/>
          </a:prstGeom>
          <a:noFill/>
        </p:spPr>
      </p:pic>
      <p:pic>
        <p:nvPicPr>
          <p:cNvPr id="14" name="Picture 3" descr="D:\雄\幻灯片练习\习作\英伦黛玉 绝代美女的中国劫\图片\t012eebe97d3aaa13d1.png"/>
          <p:cNvPicPr>
            <a:picLocks noChangeAspect="1" noChangeArrowheads="1"/>
          </p:cNvPicPr>
          <p:nvPr/>
        </p:nvPicPr>
        <p:blipFill>
          <a:blip r:embed="rId3" cstate="screen"/>
          <a:srcRect/>
          <a:stretch>
            <a:fillRect/>
          </a:stretch>
        </p:blipFill>
        <p:spPr bwMode="auto">
          <a:xfrm rot="20803504">
            <a:off x="1619997" y="3231124"/>
            <a:ext cx="1118153" cy="1509508"/>
          </a:xfrm>
          <a:prstGeom prst="rect">
            <a:avLst/>
          </a:prstGeom>
          <a:noFill/>
        </p:spPr>
      </p:pic>
      <p:pic>
        <p:nvPicPr>
          <p:cNvPr id="15" name="Picture 3" descr="D:\雄\幻灯片练习\习作\英伦黛玉 绝代美女的中国劫\图片\t012eebe97d3aaa13d1.png"/>
          <p:cNvPicPr>
            <a:picLocks noChangeAspect="1" noChangeArrowheads="1"/>
          </p:cNvPicPr>
          <p:nvPr/>
        </p:nvPicPr>
        <p:blipFill>
          <a:blip r:embed="rId3" cstate="screen"/>
          <a:srcRect/>
          <a:stretch>
            <a:fillRect/>
          </a:stretch>
        </p:blipFill>
        <p:spPr bwMode="auto">
          <a:xfrm>
            <a:off x="1331640" y="4011910"/>
            <a:ext cx="936104" cy="1263740"/>
          </a:xfrm>
          <a:prstGeom prst="rect">
            <a:avLst/>
          </a:prstGeom>
          <a:noFill/>
        </p:spPr>
      </p:pic>
      <p:pic>
        <p:nvPicPr>
          <p:cNvPr id="16" name="Picture 3" descr="D:\雄\幻灯片练习\习作\英伦黛玉 绝代美女的中国劫\图片\t012eebe97d3aaa13d1.png"/>
          <p:cNvPicPr>
            <a:picLocks noChangeAspect="1" noChangeArrowheads="1"/>
          </p:cNvPicPr>
          <p:nvPr/>
        </p:nvPicPr>
        <p:blipFill>
          <a:blip r:embed="rId3" cstate="screen"/>
          <a:srcRect/>
          <a:stretch>
            <a:fillRect/>
          </a:stretch>
        </p:blipFill>
        <p:spPr bwMode="auto">
          <a:xfrm>
            <a:off x="4644008" y="3867894"/>
            <a:ext cx="820511" cy="1107689"/>
          </a:xfrm>
          <a:prstGeom prst="rect">
            <a:avLst/>
          </a:prstGeom>
          <a:noFill/>
        </p:spPr>
      </p:pic>
      <p:pic>
        <p:nvPicPr>
          <p:cNvPr id="17" name="Picture 3" descr="D:\雄\幻灯片练习\习作\英伦黛玉 绝代美女的中国劫\图片\t012eebe97d3aaa13d1.png"/>
          <p:cNvPicPr>
            <a:picLocks noChangeAspect="1" noChangeArrowheads="1"/>
          </p:cNvPicPr>
          <p:nvPr/>
        </p:nvPicPr>
        <p:blipFill>
          <a:blip r:embed="rId3" cstate="screen"/>
          <a:srcRect/>
          <a:stretch>
            <a:fillRect/>
          </a:stretch>
        </p:blipFill>
        <p:spPr bwMode="auto">
          <a:xfrm>
            <a:off x="107504" y="2859782"/>
            <a:ext cx="838944" cy="1132574"/>
          </a:xfrm>
          <a:prstGeom prst="rect">
            <a:avLst/>
          </a:prstGeom>
          <a:noFill/>
        </p:spPr>
      </p:pic>
      <p:pic>
        <p:nvPicPr>
          <p:cNvPr id="18" name="Picture 3" descr="D:\雄\幻灯片练习\习作\英伦黛玉 绝代美女的中国劫\图片\t012eebe97d3aaa13d1.png"/>
          <p:cNvPicPr>
            <a:picLocks noChangeAspect="1" noChangeArrowheads="1"/>
          </p:cNvPicPr>
          <p:nvPr/>
        </p:nvPicPr>
        <p:blipFill>
          <a:blip r:embed="rId3" cstate="screen"/>
          <a:srcRect/>
          <a:stretch>
            <a:fillRect/>
          </a:stretch>
        </p:blipFill>
        <p:spPr bwMode="auto">
          <a:xfrm rot="20733907">
            <a:off x="751044" y="2450250"/>
            <a:ext cx="914768" cy="1234937"/>
          </a:xfrm>
          <a:prstGeom prst="rect">
            <a:avLst/>
          </a:prstGeom>
          <a:noFill/>
        </p:spPr>
      </p:pic>
      <p:pic>
        <p:nvPicPr>
          <p:cNvPr id="19" name="Picture 3" descr="D:\雄\幻灯片练习\习作\英伦黛玉 绝代美女的中国劫\图片\t012eebe97d3aaa13d1.png"/>
          <p:cNvPicPr>
            <a:picLocks noChangeAspect="1" noChangeArrowheads="1"/>
          </p:cNvPicPr>
          <p:nvPr/>
        </p:nvPicPr>
        <p:blipFill>
          <a:blip r:embed="rId3" cstate="screen"/>
          <a:srcRect/>
          <a:stretch>
            <a:fillRect/>
          </a:stretch>
        </p:blipFill>
        <p:spPr bwMode="auto">
          <a:xfrm rot="20675053">
            <a:off x="3101816" y="2264853"/>
            <a:ext cx="1152128" cy="1555372"/>
          </a:xfrm>
          <a:prstGeom prst="rect">
            <a:avLst/>
          </a:prstGeom>
          <a:noFill/>
        </p:spPr>
      </p:pic>
      <p:pic>
        <p:nvPicPr>
          <p:cNvPr id="20" name="Picture 3" descr="D:\雄\幻灯片练习\习作\英伦黛玉 绝代美女的中国劫\图片\t012eebe97d3aaa13d1.png"/>
          <p:cNvPicPr>
            <a:picLocks noChangeAspect="1" noChangeArrowheads="1"/>
          </p:cNvPicPr>
          <p:nvPr/>
        </p:nvPicPr>
        <p:blipFill>
          <a:blip r:embed="rId3" cstate="screen"/>
          <a:srcRect/>
          <a:stretch>
            <a:fillRect/>
          </a:stretch>
        </p:blipFill>
        <p:spPr bwMode="auto">
          <a:xfrm rot="1070710">
            <a:off x="3593734" y="3526250"/>
            <a:ext cx="1345056" cy="1815826"/>
          </a:xfrm>
          <a:prstGeom prst="rect">
            <a:avLst/>
          </a:prstGeom>
          <a:noFill/>
        </p:spPr>
      </p:pic>
      <p:pic>
        <p:nvPicPr>
          <p:cNvPr id="21" name="Picture 3" descr="D:\雄\幻灯片练习\习作\英伦黛玉 绝代美女的中国劫\图片\t012eebe97d3aaa13d1.png"/>
          <p:cNvPicPr>
            <a:picLocks noChangeAspect="1" noChangeArrowheads="1"/>
          </p:cNvPicPr>
          <p:nvPr/>
        </p:nvPicPr>
        <p:blipFill>
          <a:blip r:embed="rId3" cstate="screen"/>
          <a:srcRect/>
          <a:stretch>
            <a:fillRect/>
          </a:stretch>
        </p:blipFill>
        <p:spPr bwMode="auto">
          <a:xfrm rot="20364194">
            <a:off x="115420" y="3483008"/>
            <a:ext cx="1440160" cy="1944216"/>
          </a:xfrm>
          <a:prstGeom prst="rect">
            <a:avLst/>
          </a:prstGeom>
          <a:noFill/>
        </p:spPr>
      </p:pic>
      <p:pic>
        <p:nvPicPr>
          <p:cNvPr id="22" name="Picture 3" descr="D:\雄\幻灯片练习\习作\英伦黛玉 绝代美女的中国劫\图片\t012eebe97d3aaa13d1.png"/>
          <p:cNvPicPr>
            <a:picLocks noChangeAspect="1" noChangeArrowheads="1"/>
          </p:cNvPicPr>
          <p:nvPr/>
        </p:nvPicPr>
        <p:blipFill>
          <a:blip r:embed="rId3" cstate="screen"/>
          <a:srcRect/>
          <a:stretch>
            <a:fillRect/>
          </a:stretch>
        </p:blipFill>
        <p:spPr bwMode="auto">
          <a:xfrm>
            <a:off x="5580112" y="3435846"/>
            <a:ext cx="1440160" cy="1944216"/>
          </a:xfrm>
          <a:prstGeom prst="rect">
            <a:avLst/>
          </a:prstGeom>
          <a:noFill/>
        </p:spPr>
      </p:pic>
      <p:pic>
        <p:nvPicPr>
          <p:cNvPr id="23" name="Picture 3" descr="D:\雄\幻灯片练习\习作\英伦黛玉 绝代美女的中国劫\图片\t012eebe97d3aaa13d1.png"/>
          <p:cNvPicPr>
            <a:picLocks noChangeAspect="1" noChangeArrowheads="1"/>
          </p:cNvPicPr>
          <p:nvPr/>
        </p:nvPicPr>
        <p:blipFill>
          <a:blip r:embed="rId3" cstate="screen"/>
          <a:srcRect/>
          <a:stretch>
            <a:fillRect/>
          </a:stretch>
        </p:blipFill>
        <p:spPr bwMode="auto">
          <a:xfrm rot="19968331">
            <a:off x="5139804" y="3909541"/>
            <a:ext cx="820511" cy="1107689"/>
          </a:xfrm>
          <a:prstGeom prst="rect">
            <a:avLst/>
          </a:prstGeom>
          <a:noFill/>
        </p:spPr>
      </p:pic>
      <p:sp>
        <p:nvSpPr>
          <p:cNvPr id="2" name="矩形 1"/>
          <p:cNvSpPr/>
          <p:nvPr/>
        </p:nvSpPr>
        <p:spPr>
          <a:xfrm>
            <a:off x="4499992" y="555526"/>
            <a:ext cx="3672408" cy="4016484"/>
          </a:xfrm>
          <a:prstGeom prst="rect">
            <a:avLst/>
          </a:prstGeom>
        </p:spPr>
        <p:txBody>
          <a:bodyPr wrap="square">
            <a:spAutoFit/>
          </a:bodyPr>
          <a:lstStyle/>
          <a:p>
            <a:pPr lvl="0" fontAlgn="base">
              <a:lnSpc>
                <a:spcPct val="150000"/>
              </a:lnSpc>
              <a:spcBef>
                <a:spcPct val="0"/>
              </a:spcBef>
              <a:spcAft>
                <a:spcPct val="0"/>
              </a:spcAft>
            </a:pPr>
            <a:r>
              <a:rPr lang="zh-CN" altLang="en-US" sz="1400" dirty="0" smtClean="0">
                <a:solidFill>
                  <a:srgbClr val="FFFF99"/>
                </a:solidFill>
                <a:latin typeface="Tahoma" pitchFamily="34" charset="0"/>
                <a:ea typeface="宋体" pitchFamily="2" charset="-122"/>
                <a:cs typeface="Tahoma" pitchFamily="34" charset="0"/>
              </a:rPr>
              <a:t>      </a:t>
            </a:r>
            <a:r>
              <a:rPr lang="zh-CN" altLang="en-US" sz="1200" dirty="0" smtClean="0">
                <a:solidFill>
                  <a:srgbClr val="FFFF99"/>
                </a:solidFill>
                <a:latin typeface="+mj-ea"/>
                <a:ea typeface="+mj-ea"/>
                <a:cs typeface="Tahoma" pitchFamily="34" charset="0"/>
              </a:rPr>
              <a:t>无从知道杨烨经历了何种刑讯逼供，但从此敏感内向的他精神就不正常了。</a:t>
            </a:r>
            <a:r>
              <a:rPr lang="zh-CN" altLang="zh-CN" sz="1200" dirty="0" smtClean="0">
                <a:solidFill>
                  <a:srgbClr val="FFFF99"/>
                </a:solidFill>
                <a:latin typeface="+mj-ea"/>
                <a:ea typeface="+mj-ea"/>
              </a:rPr>
              <a:t>杨烨开始多疑，旋又自闭，行为越来越怪异</a:t>
            </a:r>
            <a:r>
              <a:rPr lang="zh-CN" altLang="en-US" sz="1200" dirty="0" smtClean="0">
                <a:solidFill>
                  <a:srgbClr val="FFFF99"/>
                </a:solidFill>
                <a:latin typeface="+mj-ea"/>
                <a:ea typeface="+mj-ea"/>
              </a:rPr>
              <a:t>。</a:t>
            </a:r>
            <a:endParaRPr lang="en-US" altLang="zh-CN" sz="1200" dirty="0" smtClean="0">
              <a:solidFill>
                <a:srgbClr val="FFFF99"/>
              </a:solidFill>
              <a:latin typeface="+mj-ea"/>
              <a:ea typeface="+mj-ea"/>
            </a:endParaRPr>
          </a:p>
          <a:p>
            <a:pPr fontAlgn="base">
              <a:lnSpc>
                <a:spcPct val="150000"/>
              </a:lnSpc>
              <a:spcBef>
                <a:spcPct val="0"/>
              </a:spcBef>
              <a:spcAft>
                <a:spcPct val="0"/>
              </a:spcAft>
            </a:pPr>
            <a:r>
              <a:rPr lang="en-US" altLang="zh-CN" sz="1200" dirty="0" smtClean="0">
                <a:solidFill>
                  <a:srgbClr val="FFFF99"/>
                </a:solidFill>
                <a:latin typeface="+mj-ea"/>
                <a:ea typeface="+mj-ea"/>
              </a:rPr>
              <a:t>    </a:t>
            </a:r>
            <a:r>
              <a:rPr lang="zh-CN" altLang="en-US" sz="1200" dirty="0" smtClean="0">
                <a:solidFill>
                  <a:srgbClr val="FFFF99"/>
                </a:solidFill>
                <a:latin typeface="+mj-ea"/>
                <a:ea typeface="+mj-ea"/>
              </a:rPr>
              <a:t>根据医生的建议，并得到总理批准，</a:t>
            </a:r>
            <a:r>
              <a:rPr lang="en-US" altLang="zh-CN" sz="1200" dirty="0" smtClean="0">
                <a:solidFill>
                  <a:srgbClr val="FFFF99"/>
                </a:solidFill>
                <a:latin typeface="+mj-ea"/>
                <a:ea typeface="+mj-ea"/>
              </a:rPr>
              <a:t>1975</a:t>
            </a:r>
            <a:r>
              <a:rPr lang="zh-CN" altLang="zh-CN" sz="1200" dirty="0" smtClean="0">
                <a:solidFill>
                  <a:srgbClr val="FFFF99"/>
                </a:solidFill>
                <a:latin typeface="+mj-ea"/>
                <a:ea typeface="+mj-ea"/>
              </a:rPr>
              <a:t>年杨烨被批准赴英。戴乃迭把儿子送到姐姐希尔达家休养。</a:t>
            </a:r>
            <a:r>
              <a:rPr lang="zh-CN" altLang="zh-CN" sz="1200" dirty="0" smtClean="0">
                <a:solidFill>
                  <a:srgbClr val="FFFF99"/>
                </a:solidFill>
                <a:latin typeface="黑体" pitchFamily="49" charset="-122"/>
                <a:ea typeface="黑体" pitchFamily="49" charset="-122"/>
              </a:rPr>
              <a:t>据杨烨的大姑杨敏如说，他走时带着他的共青团证和毛主席像。</a:t>
            </a:r>
          </a:p>
          <a:p>
            <a:pPr lvl="0" fontAlgn="base">
              <a:lnSpc>
                <a:spcPct val="150000"/>
              </a:lnSpc>
              <a:spcBef>
                <a:spcPct val="0"/>
              </a:spcBef>
              <a:spcAft>
                <a:spcPct val="0"/>
              </a:spcAft>
            </a:pPr>
            <a:r>
              <a:rPr lang="en-US" altLang="zh-CN" sz="1200" dirty="0" smtClean="0">
                <a:solidFill>
                  <a:srgbClr val="663300"/>
                </a:solidFill>
                <a:latin typeface="+mj-ea"/>
                <a:ea typeface="+mj-ea"/>
              </a:rPr>
              <a:t>    </a:t>
            </a:r>
            <a:r>
              <a:rPr lang="zh-CN" altLang="zh-CN" sz="1200" dirty="0" smtClean="0">
                <a:solidFill>
                  <a:srgbClr val="663300"/>
                </a:solidFill>
                <a:latin typeface="+mj-ea"/>
                <a:ea typeface="+mj-ea"/>
              </a:rPr>
              <a:t>悲哀的是他始终不能适应英国的生活，特别是在咖啡馆之类的公共场所，一见到中国人就逃，怕被抓回去，始终无法摆脱恐惧的阴影。</a:t>
            </a:r>
            <a:endParaRPr lang="en-US" altLang="zh-CN" sz="1200" dirty="0" smtClean="0">
              <a:solidFill>
                <a:srgbClr val="663300"/>
              </a:solidFill>
              <a:latin typeface="+mj-ea"/>
              <a:ea typeface="+mj-ea"/>
            </a:endParaRPr>
          </a:p>
          <a:p>
            <a:pPr lvl="0" fontAlgn="base">
              <a:lnSpc>
                <a:spcPct val="150000"/>
              </a:lnSpc>
              <a:spcBef>
                <a:spcPct val="0"/>
              </a:spcBef>
              <a:spcAft>
                <a:spcPct val="0"/>
              </a:spcAft>
            </a:pPr>
            <a:r>
              <a:rPr lang="en-US" altLang="zh-CN" sz="1200" dirty="0" smtClean="0">
                <a:solidFill>
                  <a:srgbClr val="FFFF99"/>
                </a:solidFill>
                <a:latin typeface="+mj-ea"/>
                <a:ea typeface="+mj-ea"/>
              </a:rPr>
              <a:t>    1979</a:t>
            </a:r>
            <a:r>
              <a:rPr lang="zh-CN" altLang="zh-CN" sz="1200" dirty="0" smtClean="0">
                <a:solidFill>
                  <a:srgbClr val="FFFF99"/>
                </a:solidFill>
                <a:latin typeface="+mj-ea"/>
                <a:ea typeface="+mj-ea"/>
              </a:rPr>
              <a:t>年</a:t>
            </a:r>
            <a:r>
              <a:rPr lang="en-US" altLang="zh-CN" sz="1200" dirty="0" smtClean="0">
                <a:solidFill>
                  <a:srgbClr val="FFFF99"/>
                </a:solidFill>
                <a:latin typeface="+mj-ea"/>
                <a:ea typeface="+mj-ea"/>
              </a:rPr>
              <a:t>1</a:t>
            </a:r>
            <a:r>
              <a:rPr lang="zh-CN" altLang="zh-CN" sz="1200" dirty="0" smtClean="0">
                <a:solidFill>
                  <a:srgbClr val="FFFF99"/>
                </a:solidFill>
                <a:latin typeface="+mj-ea"/>
                <a:ea typeface="+mj-ea"/>
              </a:rPr>
              <a:t>月</a:t>
            </a:r>
            <a:r>
              <a:rPr lang="en-US" altLang="zh-CN" sz="1200" dirty="0" smtClean="0">
                <a:solidFill>
                  <a:srgbClr val="FFFF99"/>
                </a:solidFill>
                <a:latin typeface="+mj-ea"/>
                <a:ea typeface="+mj-ea"/>
              </a:rPr>
              <a:t>6</a:t>
            </a:r>
            <a:r>
              <a:rPr lang="zh-CN" altLang="zh-CN" sz="1200" dirty="0" smtClean="0">
                <a:solidFill>
                  <a:srgbClr val="FFFF99"/>
                </a:solidFill>
                <a:latin typeface="+mj-ea"/>
                <a:ea typeface="+mj-ea"/>
              </a:rPr>
              <a:t>日，他反锁了自己的居室门，给自己浇上汽油，自焚。他当时的头脑应该是清楚的，他选择在姨妈出门前几分钟的那一刻点火，这样才不至于烧毁整栋楼。</a:t>
            </a:r>
            <a:endParaRPr lang="zh-CN" altLang="en-US" sz="1200" dirty="0" smtClean="0">
              <a:solidFill>
                <a:srgbClr val="FFFF99"/>
              </a:solidFill>
              <a:latin typeface="+mj-ea"/>
              <a:ea typeface="+mj-ea"/>
              <a:cs typeface="宋体" pitchFamily="2" charset="-122"/>
            </a:endParaRPr>
          </a:p>
        </p:txBody>
      </p:sp>
      <p:sp>
        <p:nvSpPr>
          <p:cNvPr id="24" name="TextBox 23"/>
          <p:cNvSpPr txBox="1"/>
          <p:nvPr/>
        </p:nvSpPr>
        <p:spPr>
          <a:xfrm>
            <a:off x="539552" y="123478"/>
            <a:ext cx="4456669" cy="646331"/>
          </a:xfrm>
          <a:prstGeom prst="rect">
            <a:avLst/>
          </a:prstGeom>
          <a:noFill/>
        </p:spPr>
        <p:txBody>
          <a:bodyPr wrap="none" rtlCol="0">
            <a:spAutoFit/>
          </a:bodyPr>
          <a:lstStyle/>
          <a:p>
            <a:r>
              <a:rPr lang="zh-CN" altLang="en-US" i="1" dirty="0" smtClean="0">
                <a:solidFill>
                  <a:srgbClr val="3A1D00"/>
                </a:solidFill>
                <a:latin typeface="黑体" pitchFamily="49" charset="-122"/>
                <a:ea typeface="黑体" pitchFamily="49" charset="-122"/>
              </a:rPr>
              <a:t>原本一个积极向上的青年就这样毁灭了</a:t>
            </a:r>
            <a:r>
              <a:rPr lang="en-US" altLang="zh-CN" i="1" dirty="0" smtClean="0">
                <a:solidFill>
                  <a:srgbClr val="3A1D00"/>
                </a:solidFill>
                <a:latin typeface="黑体" pitchFamily="49" charset="-122"/>
                <a:ea typeface="黑体" pitchFamily="49" charset="-122"/>
              </a:rPr>
              <a:t>!</a:t>
            </a:r>
            <a:r>
              <a:rPr lang="en-US" altLang="zh-CN" sz="3600" b="1" i="1" dirty="0" smtClean="0">
                <a:solidFill>
                  <a:srgbClr val="3A1D00"/>
                </a:solidFill>
                <a:latin typeface="黑体" pitchFamily="49" charset="-122"/>
                <a:ea typeface="黑体" pitchFamily="49" charset="-122"/>
              </a:rPr>
              <a:t>?</a:t>
            </a:r>
            <a:endParaRPr lang="zh-CN" altLang="en-US" sz="3600" b="1" i="1" dirty="0">
              <a:solidFill>
                <a:srgbClr val="3A1D00"/>
              </a:solidFill>
              <a:latin typeface="黑体" pitchFamily="49" charset="-122"/>
              <a:ea typeface="黑体" pitchFamily="49" charset="-122"/>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3000"/>
                                        <p:tgtEl>
                                          <p:spTgt spid="11"/>
                                        </p:tgtEl>
                                      </p:cBhvr>
                                    </p:animEffect>
                                  </p:childTnLst>
                                </p:cTn>
                              </p:par>
                              <p:par>
                                <p:cTn id="13" presetID="10" presetClass="entr" presetSubtype="0"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3000"/>
                                        <p:tgtEl>
                                          <p:spTgt spid="17"/>
                                        </p:tgtEl>
                                      </p:cBhvr>
                                    </p:animEffect>
                                  </p:childTnLst>
                                </p:cTn>
                              </p:par>
                              <p:par>
                                <p:cTn id="16" presetID="10" presetClass="entr" presetSubtype="0"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3000"/>
                                        <p:tgtEl>
                                          <p:spTgt spid="18"/>
                                        </p:tgtEl>
                                      </p:cBhvr>
                                    </p:animEffect>
                                  </p:childTnLst>
                                </p:cTn>
                              </p:par>
                              <p:par>
                                <p:cTn id="19" presetID="10" presetClass="entr" presetSubtype="0" fill="hold"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3000"/>
                                        <p:tgtEl>
                                          <p:spTgt spid="21"/>
                                        </p:tgtEl>
                                      </p:cBhvr>
                                    </p:animEffect>
                                  </p:childTnLst>
                                </p:cTn>
                              </p:par>
                              <p:par>
                                <p:cTn id="22" presetID="10" presetClass="entr" presetSubtype="0"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3000"/>
                                        <p:tgtEl>
                                          <p:spTgt spid="15"/>
                                        </p:tgtEl>
                                      </p:cBhvr>
                                    </p:animEffect>
                                  </p:childTnLst>
                                </p:cTn>
                              </p:par>
                              <p:par>
                                <p:cTn id="25" presetID="10" presetClass="entr" presetSubtype="0"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3000"/>
                                        <p:tgtEl>
                                          <p:spTgt spid="14"/>
                                        </p:tgtEl>
                                      </p:cBhvr>
                                    </p:animEffect>
                                  </p:childTnLst>
                                </p:cTn>
                              </p:par>
                              <p:par>
                                <p:cTn id="28" presetID="10" presetClass="entr" presetSubtype="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3000"/>
                                        <p:tgtEl>
                                          <p:spTgt spid="7"/>
                                        </p:tgtEl>
                                      </p:cBhvr>
                                    </p:animEffect>
                                  </p:childTnLst>
                                </p:cTn>
                              </p:par>
                              <p:par>
                                <p:cTn id="31" presetID="10" presetClass="entr" presetSubtype="0"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3000"/>
                                        <p:tgtEl>
                                          <p:spTgt spid="13"/>
                                        </p:tgtEl>
                                      </p:cBhvr>
                                    </p:animEffect>
                                  </p:childTnLst>
                                </p:cTn>
                              </p:par>
                              <p:par>
                                <p:cTn id="34" presetID="10" presetClass="entr" presetSubtype="0" fill="hold" nodeType="withEffect">
                                  <p:stCondLst>
                                    <p:cond delay="0"/>
                                  </p:stCondLst>
                                  <p:childTnLst>
                                    <p:set>
                                      <p:cBhvr>
                                        <p:cTn id="35" dur="1" fill="hold">
                                          <p:stCondLst>
                                            <p:cond delay="0"/>
                                          </p:stCondLst>
                                        </p:cTn>
                                        <p:tgtEl>
                                          <p:spTgt spid="3075"/>
                                        </p:tgtEl>
                                        <p:attrNameLst>
                                          <p:attrName>style.visibility</p:attrName>
                                        </p:attrNameLst>
                                      </p:cBhvr>
                                      <p:to>
                                        <p:strVal val="visible"/>
                                      </p:to>
                                    </p:set>
                                    <p:animEffect transition="in" filter="fade">
                                      <p:cBhvr>
                                        <p:cTn id="36" dur="3000"/>
                                        <p:tgtEl>
                                          <p:spTgt spid="3075"/>
                                        </p:tgtEl>
                                      </p:cBhvr>
                                    </p:animEffect>
                                  </p:childTnLst>
                                </p:cTn>
                              </p:par>
                              <p:par>
                                <p:cTn id="37" presetID="10"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3000"/>
                                        <p:tgtEl>
                                          <p:spTgt spid="12"/>
                                        </p:tgtEl>
                                      </p:cBhvr>
                                    </p:animEffect>
                                  </p:childTnLst>
                                </p:cTn>
                              </p:par>
                              <p:par>
                                <p:cTn id="40" presetID="10" presetClass="entr" presetSubtype="0" fill="hold"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3000"/>
                                        <p:tgtEl>
                                          <p:spTgt spid="20"/>
                                        </p:tgtEl>
                                      </p:cBhvr>
                                    </p:animEffect>
                                  </p:childTnLst>
                                </p:cTn>
                              </p:par>
                              <p:par>
                                <p:cTn id="43" presetID="10" presetClass="entr" presetSubtype="0"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3000"/>
                                        <p:tgtEl>
                                          <p:spTgt spid="19"/>
                                        </p:tgtEl>
                                      </p:cBhvr>
                                    </p:animEffect>
                                  </p:childTnLst>
                                </p:cTn>
                              </p:par>
                              <p:par>
                                <p:cTn id="46" presetID="10" presetClass="entr" presetSubtype="0"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3000"/>
                                        <p:tgtEl>
                                          <p:spTgt spid="10"/>
                                        </p:tgtEl>
                                      </p:cBhvr>
                                    </p:animEffect>
                                  </p:childTnLst>
                                </p:cTn>
                              </p:par>
                              <p:par>
                                <p:cTn id="49" presetID="10" presetClass="entr" presetSubtype="0" fill="hold"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3000"/>
                                        <p:tgtEl>
                                          <p:spTgt spid="23"/>
                                        </p:tgtEl>
                                      </p:cBhvr>
                                    </p:animEffect>
                                  </p:childTnLst>
                                </p:cTn>
                              </p:par>
                              <p:par>
                                <p:cTn id="52" presetID="10" presetClass="entr" presetSubtype="0" fill="hold" nodeType="with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3000"/>
                                        <p:tgtEl>
                                          <p:spTgt spid="22"/>
                                        </p:tgtEl>
                                      </p:cBhvr>
                                    </p:animEffect>
                                  </p:childTnLst>
                                </p:cTn>
                              </p:par>
                              <p:par>
                                <p:cTn id="55" presetID="10" presetClass="entr" presetSubtype="0"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3000"/>
                                        <p:tgtEl>
                                          <p:spTgt spid="16"/>
                                        </p:tgtEl>
                                      </p:cBhvr>
                                    </p:animEffect>
                                  </p:childTnLst>
                                </p:cTn>
                              </p:par>
                              <p:par>
                                <p:cTn id="58" presetID="10" presetClass="entr" presetSubtype="0" fill="hold"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fade">
                                      <p:cBhvr>
                                        <p:cTn id="60" dur="3000"/>
                                        <p:tgtEl>
                                          <p:spTgt spid="8"/>
                                        </p:tgtEl>
                                      </p:cBhvr>
                                    </p:animEffect>
                                  </p:childTnLst>
                                </p:cTn>
                              </p:par>
                              <p:par>
                                <p:cTn id="61" presetID="10" presetClass="entr" presetSubtype="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3000"/>
                                        <p:tgtEl>
                                          <p:spTgt spid="9"/>
                                        </p:tgtEl>
                                      </p:cBhvr>
                                    </p:animEffect>
                                  </p:childTnLst>
                                </p:cTn>
                              </p:par>
                            </p:childTnLst>
                          </p:cTn>
                        </p:par>
                        <p:par>
                          <p:cTn id="64" fill="hold">
                            <p:stCondLst>
                              <p:cond delay="3000"/>
                            </p:stCondLst>
                            <p:childTnLst>
                              <p:par>
                                <p:cTn id="65" presetID="17" presetClass="entr" presetSubtype="10"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p:cTn id="67" dur="500" fill="hold"/>
                                        <p:tgtEl>
                                          <p:spTgt spid="24"/>
                                        </p:tgtEl>
                                        <p:attrNameLst>
                                          <p:attrName>ppt_w</p:attrName>
                                        </p:attrNameLst>
                                      </p:cBhvr>
                                      <p:tavLst>
                                        <p:tav tm="0">
                                          <p:val>
                                            <p:fltVal val="0"/>
                                          </p:val>
                                        </p:tav>
                                        <p:tav tm="100000">
                                          <p:val>
                                            <p:strVal val="#ppt_w"/>
                                          </p:val>
                                        </p:tav>
                                      </p:tavLst>
                                    </p:anim>
                                    <p:anim calcmode="lin" valueType="num">
                                      <p:cBhvr>
                                        <p:cTn id="68" dur="500" fill="hold"/>
                                        <p:tgtEl>
                                          <p:spTgt spid="2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雄\幻灯片练习\习作\英伦黛玉 绝代美女的中国劫\图片\16.png"/>
          <p:cNvPicPr>
            <a:picLocks noChangeAspect="1" noChangeArrowheads="1"/>
          </p:cNvPicPr>
          <p:nvPr/>
        </p:nvPicPr>
        <p:blipFill>
          <a:blip r:embed="rId2" cstate="screen">
            <a:lum contrast="20000"/>
          </a:blip>
          <a:srcRect/>
          <a:stretch>
            <a:fillRect/>
          </a:stretch>
        </p:blipFill>
        <p:spPr bwMode="auto">
          <a:xfrm rot="19915603">
            <a:off x="85412" y="2765681"/>
            <a:ext cx="2323040" cy="2323040"/>
          </a:xfrm>
          <a:prstGeom prst="rect">
            <a:avLst/>
          </a:prstGeom>
          <a:noFill/>
          <a:effectLst>
            <a:outerShdw blurRad="50800" dist="38100" dir="2700000" sx="103000" sy="103000" algn="tl" rotWithShape="0">
              <a:prstClr val="black">
                <a:alpha val="40000"/>
              </a:prstClr>
            </a:outerShdw>
          </a:effectLst>
        </p:spPr>
      </p:pic>
      <p:sp>
        <p:nvSpPr>
          <p:cNvPr id="2" name="Rectangle 1"/>
          <p:cNvSpPr>
            <a:spLocks noChangeArrowheads="1"/>
          </p:cNvSpPr>
          <p:nvPr/>
        </p:nvSpPr>
        <p:spPr bwMode="auto">
          <a:xfrm>
            <a:off x="1403648" y="1203598"/>
            <a:ext cx="3168352" cy="30008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212725" fontAlgn="base">
              <a:lnSpc>
                <a:spcPct val="150000"/>
              </a:lnSpc>
              <a:spcBef>
                <a:spcPct val="0"/>
              </a:spcBef>
              <a:spcAft>
                <a:spcPct val="0"/>
              </a:spcAft>
            </a:pPr>
            <a:r>
              <a:rPr lang="en-US" altLang="zh-CN" sz="1200" dirty="0" smtClean="0">
                <a:solidFill>
                  <a:srgbClr val="002060"/>
                </a:solidFill>
                <a:latin typeface="黑体" pitchFamily="49" charset="-122"/>
                <a:ea typeface="黑体" pitchFamily="49" charset="-122"/>
              </a:rPr>
              <a:t> </a:t>
            </a:r>
            <a:r>
              <a:rPr lang="zh-CN" altLang="zh-CN" sz="1200" dirty="0" smtClean="0">
                <a:solidFill>
                  <a:srgbClr val="FFFFCC"/>
                </a:solidFill>
                <a:latin typeface="黑体" pitchFamily="49" charset="-122"/>
                <a:ea typeface="黑体" pitchFamily="49" charset="-122"/>
              </a:rPr>
              <a:t>失子之痛远远超过了她经历的四年牢狱生活的折磨。</a:t>
            </a:r>
            <a:endParaRPr kumimoji="0" lang="en-US" altLang="zh-CN" sz="1200" b="0" i="0" u="none" strike="noStrike" cap="none" normalizeH="0" baseline="0" dirty="0" smtClean="0">
              <a:ln>
                <a:noFill/>
              </a:ln>
              <a:solidFill>
                <a:srgbClr val="FFFFCC"/>
              </a:solidFill>
              <a:effectLst/>
              <a:latin typeface="黑体" pitchFamily="49" charset="-122"/>
              <a:ea typeface="黑体" pitchFamily="49" charset="-122"/>
              <a:cs typeface="宋体" pitchFamily="2" charset="-122"/>
            </a:endParaRPr>
          </a:p>
          <a:p>
            <a:pPr indent="212725" fontAlgn="base">
              <a:lnSpc>
                <a:spcPct val="150000"/>
              </a:lnSpc>
              <a:spcBef>
                <a:spcPct val="0"/>
              </a:spcBef>
              <a:spcAft>
                <a:spcPct val="0"/>
              </a:spcAft>
            </a:pPr>
            <a:r>
              <a:rPr lang="en-US" altLang="zh-CN" sz="1200" dirty="0" smtClean="0">
                <a:solidFill>
                  <a:srgbClr val="FFFFCC"/>
                </a:solidFill>
                <a:latin typeface="黑体" pitchFamily="49" charset="-122"/>
                <a:ea typeface="黑体" pitchFamily="49" charset="-122"/>
                <a:cs typeface="宋体" pitchFamily="2" charset="-122"/>
              </a:rPr>
              <a:t> </a:t>
            </a:r>
            <a:r>
              <a:rPr lang="zh-CN" altLang="zh-CN" sz="1200" dirty="0" smtClean="0">
                <a:solidFill>
                  <a:srgbClr val="FFFFCC"/>
                </a:solidFill>
                <a:latin typeface="黑体" pitchFamily="49" charset="-122"/>
                <a:ea typeface="黑体" pitchFamily="49" charset="-122"/>
                <a:cs typeface="宋体" pitchFamily="2" charset="-122"/>
              </a:rPr>
              <a:t>儿子的死，把戴乃迭重又推下地狱，特别是被母亲当年不幸言中</a:t>
            </a:r>
            <a:r>
              <a:rPr lang="zh-CN" altLang="en-US" sz="1200" dirty="0" smtClean="0">
                <a:solidFill>
                  <a:srgbClr val="FFFFCC"/>
                </a:solidFill>
                <a:latin typeface="黑体" pitchFamily="49" charset="-122"/>
                <a:ea typeface="黑体" pitchFamily="49" charset="-122"/>
                <a:cs typeface="宋体" pitchFamily="2" charset="-122"/>
              </a:rPr>
              <a:t>，百感交集，欲哭无泪</a:t>
            </a:r>
            <a:r>
              <a:rPr lang="zh-CN" altLang="zh-CN" sz="1200" dirty="0" smtClean="0">
                <a:solidFill>
                  <a:srgbClr val="FFFFCC"/>
                </a:solidFill>
                <a:latin typeface="黑体" pitchFamily="49" charset="-122"/>
                <a:ea typeface="黑体" pitchFamily="49" charset="-122"/>
                <a:cs typeface="宋体" pitchFamily="2" charset="-122"/>
              </a:rPr>
              <a:t>。戴乃迭失去了光华（烨），</a:t>
            </a:r>
            <a:r>
              <a:rPr lang="zh-CN" altLang="zh-CN" sz="1200" dirty="0" smtClean="0">
                <a:solidFill>
                  <a:srgbClr val="663300"/>
                </a:solidFill>
                <a:latin typeface="黑体" pitchFamily="49" charset="-122"/>
                <a:ea typeface="黑体" pitchFamily="49" charset="-122"/>
                <a:cs typeface="宋体" pitchFamily="2" charset="-122"/>
              </a:rPr>
              <a:t>从此生活在没有阳光的世界，郁郁寡欢。</a:t>
            </a:r>
            <a:endParaRPr lang="en-US" altLang="zh-CN" sz="1200" dirty="0" smtClean="0">
              <a:solidFill>
                <a:srgbClr val="663300"/>
              </a:solidFill>
              <a:latin typeface="黑体" pitchFamily="49" charset="-122"/>
              <a:ea typeface="黑体" pitchFamily="49" charset="-122"/>
              <a:cs typeface="宋体" pitchFamily="2" charset="-122"/>
            </a:endParaRPr>
          </a:p>
          <a:p>
            <a:pPr indent="212725" fontAlgn="base">
              <a:lnSpc>
                <a:spcPct val="150000"/>
              </a:lnSpc>
              <a:spcBef>
                <a:spcPct val="0"/>
              </a:spcBef>
              <a:spcAft>
                <a:spcPct val="0"/>
              </a:spcAft>
            </a:pPr>
            <a:r>
              <a:rPr lang="zh-CN" altLang="zh-CN" sz="1200" dirty="0" smtClean="0">
                <a:solidFill>
                  <a:srgbClr val="663300"/>
                </a:solidFill>
                <a:latin typeface="黑体" pitchFamily="49" charset="-122"/>
                <a:ea typeface="黑体" pitchFamily="49" charset="-122"/>
                <a:cs typeface="宋体" pitchFamily="2" charset="-122"/>
              </a:rPr>
              <a:t>她一面发疯似地工作，希望在打字机的嗒嗒声中忘却</a:t>
            </a:r>
            <a:r>
              <a:rPr lang="zh-CN" altLang="en-US" sz="1200" dirty="0" smtClean="0">
                <a:solidFill>
                  <a:srgbClr val="663300"/>
                </a:solidFill>
                <a:latin typeface="黑体" pitchFamily="49" charset="-122"/>
                <a:ea typeface="黑体" pitchFamily="49" charset="-122"/>
                <a:cs typeface="宋体" pitchFamily="2" charset="-122"/>
              </a:rPr>
              <a:t>痛苦</a:t>
            </a:r>
            <a:r>
              <a:rPr lang="zh-CN" altLang="zh-CN" sz="1200" dirty="0" smtClean="0">
                <a:solidFill>
                  <a:srgbClr val="663300"/>
                </a:solidFill>
                <a:latin typeface="黑体" pitchFamily="49" charset="-122"/>
                <a:ea typeface="黑体" pitchFamily="49" charset="-122"/>
                <a:cs typeface="宋体" pitchFamily="2" charset="-122"/>
              </a:rPr>
              <a:t>；一面以烟酒为友，在袅袅的烟雾和微醺的醉意中麻痹自己。</a:t>
            </a:r>
            <a:endParaRPr lang="zh-CN" altLang="en-US" sz="1200" dirty="0" smtClean="0">
              <a:solidFill>
                <a:srgbClr val="663300"/>
              </a:solidFill>
              <a:latin typeface="黑体" pitchFamily="49" charset="-122"/>
              <a:ea typeface="黑体" pitchFamily="49" charset="-122"/>
            </a:endParaRPr>
          </a:p>
          <a:p>
            <a:pPr marL="0" marR="0" lvl="0" indent="212725" algn="l" defTabSz="914400" rtl="0" eaLnBrk="1" fontAlgn="base" latinLnBrk="0" hangingPunct="1">
              <a:lnSpc>
                <a:spcPct val="150000"/>
              </a:lnSpc>
              <a:spcBef>
                <a:spcPct val="0"/>
              </a:spcBef>
              <a:spcAft>
                <a:spcPct val="0"/>
              </a:spcAft>
              <a:buClrTx/>
              <a:buSzTx/>
              <a:buFontTx/>
              <a:buNone/>
              <a:tabLst/>
            </a:pPr>
            <a:endParaRPr kumimoji="0" lang="zh-CN" altLang="en-US"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pic>
        <p:nvPicPr>
          <p:cNvPr id="4" name="Picture 4" descr="C:\Users\wl\AppData\Roaming\360se6\Application\User Data\temp\u=1245303867,2400300367&amp;fm=15&amp;gp=0.jpg"/>
          <p:cNvPicPr>
            <a:picLocks noChangeAspect="1" noChangeArrowheads="1"/>
          </p:cNvPicPr>
          <p:nvPr/>
        </p:nvPicPr>
        <p:blipFill>
          <a:blip r:embed="rId3" cstate="screen">
            <a:duotone>
              <a:prstClr val="black"/>
              <a:srgbClr val="D9C3A5">
                <a:tint val="50000"/>
                <a:satMod val="180000"/>
              </a:srgbClr>
            </a:duotone>
            <a:lum bright="-20000" contrast="30000"/>
          </a:blip>
          <a:srcRect/>
          <a:stretch>
            <a:fillRect/>
          </a:stretch>
        </p:blipFill>
        <p:spPr bwMode="auto">
          <a:xfrm>
            <a:off x="4932040" y="1059582"/>
            <a:ext cx="3138238" cy="2448272"/>
          </a:xfrm>
          <a:prstGeom prst="roundRect">
            <a:avLst>
              <a:gd name="adj" fmla="val 8594"/>
            </a:avLst>
          </a:prstGeom>
          <a:solidFill>
            <a:srgbClr val="FFFFFF">
              <a:shade val="85000"/>
            </a:srgbClr>
          </a:solidFill>
          <a:ln w="66675">
            <a:solidFill>
              <a:srgbClr val="FFFFCC"/>
            </a:solidFill>
            <a:prstDash val="sysDot"/>
          </a:ln>
          <a:effectLst>
            <a:reflection blurRad="12700" stA="38000" endPos="28000" dist="5000" dir="5400000" sy="-100000" algn="bl" rotWithShape="0"/>
          </a:effectLst>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2000" fill="hold"/>
                                        <p:tgtEl>
                                          <p:spTgt spid="2050"/>
                                        </p:tgtEl>
                                        <p:attrNameLst>
                                          <p:attrName>ppt_w</p:attrName>
                                        </p:attrNameLst>
                                      </p:cBhvr>
                                      <p:tavLst>
                                        <p:tav tm="0">
                                          <p:val>
                                            <p:fltVal val="0"/>
                                          </p:val>
                                        </p:tav>
                                        <p:tav tm="100000">
                                          <p:val>
                                            <p:strVal val="#ppt_w"/>
                                          </p:val>
                                        </p:tav>
                                      </p:tavLst>
                                    </p:anim>
                                    <p:anim calcmode="lin" valueType="num">
                                      <p:cBhvr>
                                        <p:cTn id="8" dur="2000" fill="hold"/>
                                        <p:tgtEl>
                                          <p:spTgt spid="205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211960" y="915566"/>
            <a:ext cx="3168352" cy="3647152"/>
          </a:xfrm>
          <a:prstGeom prst="rect">
            <a:avLst/>
          </a:prstGeom>
        </p:spPr>
        <p:txBody>
          <a:bodyPr wrap="square">
            <a:spAutoFit/>
          </a:bodyPr>
          <a:lstStyle/>
          <a:p>
            <a:pPr>
              <a:lnSpc>
                <a:spcPct val="150000"/>
              </a:lnSpc>
            </a:pPr>
            <a:r>
              <a:rPr lang="zh-CN" altLang="en-US" sz="1400" dirty="0" smtClean="0">
                <a:solidFill>
                  <a:srgbClr val="002060"/>
                </a:solidFill>
                <a:latin typeface="+mj-ea"/>
                <a:ea typeface="+mj-ea"/>
                <a:cs typeface="宋体" pitchFamily="2" charset="-122"/>
              </a:rPr>
              <a:t>    </a:t>
            </a:r>
            <a:r>
              <a:rPr lang="zh-CN" altLang="en-US" sz="1400" dirty="0" smtClean="0">
                <a:solidFill>
                  <a:srgbClr val="FFFFCC"/>
                </a:solidFill>
                <a:latin typeface="+mj-ea"/>
                <a:ea typeface="+mj-ea"/>
              </a:rPr>
              <a:t>但是在朋友们面前人们看到的总是亲切的微笑，她从来不提但无时不忘自己的儿子，她的心暗自在落泪。</a:t>
            </a:r>
            <a:endParaRPr lang="en-US" altLang="zh-CN" sz="1400" dirty="0" smtClean="0">
              <a:solidFill>
                <a:srgbClr val="FFFFCC"/>
              </a:solidFill>
              <a:latin typeface="+mj-ea"/>
              <a:ea typeface="+mj-ea"/>
            </a:endParaRPr>
          </a:p>
          <a:p>
            <a:pPr>
              <a:lnSpc>
                <a:spcPct val="150000"/>
              </a:lnSpc>
            </a:pPr>
            <a:r>
              <a:rPr lang="zh-CN" altLang="en-US" sz="1400" dirty="0" smtClean="0">
                <a:solidFill>
                  <a:srgbClr val="FFFFCC"/>
                </a:solidFill>
                <a:latin typeface="黑体" pitchFamily="49" charset="-122"/>
                <a:ea typeface="黑体" pitchFamily="49" charset="-122"/>
                <a:cs typeface="宋体" pitchFamily="2" charset="-122"/>
              </a:rPr>
              <a:t>    </a:t>
            </a:r>
            <a:endParaRPr lang="en-US" altLang="zh-CN" sz="1400" dirty="0" smtClean="0">
              <a:solidFill>
                <a:srgbClr val="FFFFCC"/>
              </a:solidFill>
              <a:latin typeface="黑体" pitchFamily="49" charset="-122"/>
              <a:ea typeface="黑体" pitchFamily="49" charset="-122"/>
              <a:cs typeface="宋体" pitchFamily="2" charset="-122"/>
            </a:endParaRPr>
          </a:p>
          <a:p>
            <a:pPr>
              <a:lnSpc>
                <a:spcPct val="150000"/>
              </a:lnSpc>
            </a:pPr>
            <a:endParaRPr lang="en-US" altLang="zh-CN" sz="1400" dirty="0" smtClean="0">
              <a:solidFill>
                <a:srgbClr val="FFFFCC"/>
              </a:solidFill>
              <a:latin typeface="黑体" pitchFamily="49" charset="-122"/>
              <a:ea typeface="黑体" pitchFamily="49" charset="-122"/>
              <a:cs typeface="宋体" pitchFamily="2" charset="-122"/>
            </a:endParaRPr>
          </a:p>
          <a:p>
            <a:pPr>
              <a:lnSpc>
                <a:spcPct val="150000"/>
              </a:lnSpc>
            </a:pPr>
            <a:endParaRPr lang="en-US" altLang="zh-CN" sz="1400" dirty="0" smtClean="0">
              <a:solidFill>
                <a:srgbClr val="FFFFCC"/>
              </a:solidFill>
              <a:latin typeface="黑体" pitchFamily="49" charset="-122"/>
              <a:ea typeface="黑体" pitchFamily="49" charset="-122"/>
              <a:cs typeface="宋体" pitchFamily="2" charset="-122"/>
            </a:endParaRPr>
          </a:p>
          <a:p>
            <a:pPr>
              <a:lnSpc>
                <a:spcPct val="150000"/>
              </a:lnSpc>
            </a:pPr>
            <a:endParaRPr lang="en-US" altLang="zh-CN" sz="1400" dirty="0" smtClean="0">
              <a:solidFill>
                <a:srgbClr val="FFFFCC"/>
              </a:solidFill>
              <a:latin typeface="黑体" pitchFamily="49" charset="-122"/>
              <a:ea typeface="黑体" pitchFamily="49" charset="-122"/>
              <a:cs typeface="宋体" pitchFamily="2" charset="-122"/>
            </a:endParaRPr>
          </a:p>
          <a:p>
            <a:pPr>
              <a:lnSpc>
                <a:spcPct val="150000"/>
              </a:lnSpc>
            </a:pPr>
            <a:r>
              <a:rPr lang="en-US" altLang="zh-CN" sz="1400" dirty="0" smtClean="0">
                <a:solidFill>
                  <a:srgbClr val="FFFFCC"/>
                </a:solidFill>
                <a:latin typeface="黑体" pitchFamily="49" charset="-122"/>
                <a:ea typeface="黑体" pitchFamily="49" charset="-122"/>
                <a:cs typeface="宋体" pitchFamily="2" charset="-122"/>
              </a:rPr>
              <a:t>    </a:t>
            </a:r>
            <a:r>
              <a:rPr lang="zh-CN" altLang="en-US" sz="1400" dirty="0" smtClean="0">
                <a:solidFill>
                  <a:srgbClr val="FFFF99"/>
                </a:solidFill>
                <a:latin typeface="黑体" pitchFamily="49" charset="-122"/>
                <a:ea typeface="黑体" pitchFamily="49" charset="-122"/>
                <a:cs typeface="宋体" pitchFamily="2" charset="-122"/>
              </a:rPr>
              <a:t>这个时期，</a:t>
            </a:r>
            <a:r>
              <a:rPr lang="zh-CN" altLang="zh-CN" sz="1400" dirty="0" smtClean="0">
                <a:solidFill>
                  <a:srgbClr val="FFFF99"/>
                </a:solidFill>
                <a:latin typeface="黑体" pitchFamily="49" charset="-122"/>
                <a:ea typeface="黑体" pitchFamily="49" charset="-122"/>
                <a:cs typeface="宋体" pitchFamily="2" charset="-122"/>
              </a:rPr>
              <a:t>戴乃迭</a:t>
            </a:r>
            <a:r>
              <a:rPr lang="zh-CN" altLang="en-US" sz="1400" dirty="0" smtClean="0">
                <a:solidFill>
                  <a:srgbClr val="FFFF99"/>
                </a:solidFill>
                <a:latin typeface="黑体" pitchFamily="49" charset="-122"/>
                <a:ea typeface="黑体" pitchFamily="49" charset="-122"/>
                <a:cs typeface="宋体" pitchFamily="2" charset="-122"/>
              </a:rPr>
              <a:t>强忍痛苦</a:t>
            </a:r>
            <a:r>
              <a:rPr lang="zh-CN" altLang="zh-CN" sz="1400" dirty="0" smtClean="0">
                <a:solidFill>
                  <a:srgbClr val="FFFF99"/>
                </a:solidFill>
                <a:latin typeface="黑体" pitchFamily="49" charset="-122"/>
                <a:ea typeface="黑体" pitchFamily="49" charset="-122"/>
                <a:cs typeface="宋体" pitchFamily="2" charset="-122"/>
              </a:rPr>
              <a:t>独立翻译了大量的中国现当代文学作品</a:t>
            </a:r>
            <a:r>
              <a:rPr lang="zh-CN" altLang="en-US" sz="1400" dirty="0" smtClean="0">
                <a:solidFill>
                  <a:srgbClr val="FFFF99"/>
                </a:solidFill>
                <a:latin typeface="黑体" pitchFamily="49" charset="-122"/>
                <a:ea typeface="黑体" pitchFamily="49" charset="-122"/>
                <a:cs typeface="宋体" pitchFamily="2" charset="-122"/>
              </a:rPr>
              <a:t>，还亲自写了不少评论和介绍文章。这要有多大的毅力啊！</a:t>
            </a:r>
            <a:endParaRPr lang="zh-CN" altLang="en-US" sz="1400" dirty="0">
              <a:solidFill>
                <a:srgbClr val="FFFF99"/>
              </a:solidFill>
              <a:latin typeface="黑体" pitchFamily="49" charset="-122"/>
              <a:ea typeface="黑体" pitchFamily="49" charset="-122"/>
            </a:endParaRPr>
          </a:p>
        </p:txBody>
      </p:sp>
      <p:pic>
        <p:nvPicPr>
          <p:cNvPr id="3" name="Picture 2" descr="D:\雄\幻灯片练习\习作\英伦黛玉 绝代美女的中国劫\图片\24359650.jpg"/>
          <p:cNvPicPr>
            <a:picLocks noChangeAspect="1" noChangeArrowheads="1"/>
          </p:cNvPicPr>
          <p:nvPr/>
        </p:nvPicPr>
        <p:blipFill>
          <a:blip r:embed="rId2" cstate="screen">
            <a:duotone>
              <a:prstClr val="black"/>
              <a:srgbClr val="D9C3A5">
                <a:tint val="50000"/>
                <a:satMod val="180000"/>
              </a:srgbClr>
            </a:duotone>
            <a:lum bright="-10000"/>
          </a:blip>
          <a:srcRect/>
          <a:stretch>
            <a:fillRect/>
          </a:stretch>
        </p:blipFill>
        <p:spPr bwMode="auto">
          <a:xfrm>
            <a:off x="1115616" y="987574"/>
            <a:ext cx="2253717" cy="3472192"/>
          </a:xfrm>
          <a:prstGeom prst="rect">
            <a:avLst/>
          </a:prstGeom>
          <a:noFill/>
          <a:ln w="69850">
            <a:solidFill>
              <a:srgbClr val="FFFF99"/>
            </a:solidFill>
            <a:miter lim="800000"/>
          </a:ln>
          <a:effectLst>
            <a:outerShdw blurRad="50800" dist="38100" dir="8100000" sx="103000" sy="103000" algn="tr" rotWithShape="0">
              <a:prstClr val="black">
                <a:alpha val="40000"/>
              </a:prstClr>
            </a:outerShdw>
          </a:effectLst>
        </p:spPr>
      </p:pic>
    </p:spTree>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plus(out)">
                                      <p:cBhvr>
                                        <p:cTn id="7" dur="2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雄\幻灯片练习\习作\英伦黛玉 绝代美女的中国劫\图片\图片090.jpg"/>
          <p:cNvPicPr>
            <a:picLocks noChangeAspect="1" noChangeArrowheads="1"/>
          </p:cNvPicPr>
          <p:nvPr/>
        </p:nvPicPr>
        <p:blipFill>
          <a:blip r:embed="rId2" cstate="screen">
            <a:duotone>
              <a:prstClr val="black"/>
              <a:srgbClr val="D9C3A5">
                <a:tint val="50000"/>
                <a:satMod val="180000"/>
              </a:srgbClr>
            </a:duotone>
            <a:lum contrast="10000"/>
          </a:blip>
          <a:srcRect/>
          <a:stretch>
            <a:fillRect/>
          </a:stretch>
        </p:blipFill>
        <p:spPr bwMode="auto">
          <a:xfrm rot="544321">
            <a:off x="4991355" y="1409769"/>
            <a:ext cx="1918451" cy="2731296"/>
          </a:xfrm>
          <a:prstGeom prst="rect">
            <a:avLst/>
          </a:prstGeom>
          <a:noFill/>
          <a:effectLst>
            <a:softEdge rad="317500"/>
          </a:effectLst>
        </p:spPr>
      </p:pic>
      <p:pic>
        <p:nvPicPr>
          <p:cNvPr id="3" name="Picture 4" descr="D:\雄\幻灯片练习\习作\英伦黛玉 绝代美女的中国劫\图片\图片104.jpg013.jpg"/>
          <p:cNvPicPr>
            <a:picLocks noChangeAspect="1" noChangeArrowheads="1"/>
          </p:cNvPicPr>
          <p:nvPr/>
        </p:nvPicPr>
        <p:blipFill>
          <a:blip r:embed="rId3" cstate="screen">
            <a:lum contrast="-20000"/>
          </a:blip>
          <a:srcRect/>
          <a:stretch>
            <a:fillRect/>
          </a:stretch>
        </p:blipFill>
        <p:spPr bwMode="auto">
          <a:xfrm rot="21120543">
            <a:off x="4044599" y="431021"/>
            <a:ext cx="1444985" cy="1837004"/>
          </a:xfrm>
          <a:prstGeom prst="rect">
            <a:avLst/>
          </a:prstGeom>
          <a:noFill/>
          <a:effectLst>
            <a:softEdge rad="317500"/>
          </a:effectLst>
        </p:spPr>
      </p:pic>
      <p:pic>
        <p:nvPicPr>
          <p:cNvPr id="4" name="Picture 5" descr="D:\雄\幻灯片练习\习作\英伦黛玉 绝代美女的中国劫\图片\图片105.jpg014.jpg"/>
          <p:cNvPicPr>
            <a:picLocks noChangeAspect="1" noChangeArrowheads="1"/>
          </p:cNvPicPr>
          <p:nvPr/>
        </p:nvPicPr>
        <p:blipFill>
          <a:blip r:embed="rId4" cstate="screen">
            <a:duotone>
              <a:prstClr val="black"/>
              <a:srgbClr val="D9C3A5">
                <a:tint val="50000"/>
                <a:satMod val="180000"/>
              </a:srgbClr>
            </a:duotone>
          </a:blip>
          <a:srcRect/>
          <a:stretch>
            <a:fillRect/>
          </a:stretch>
        </p:blipFill>
        <p:spPr bwMode="auto">
          <a:xfrm rot="584327">
            <a:off x="7056259" y="2079463"/>
            <a:ext cx="1584175" cy="2303311"/>
          </a:xfrm>
          <a:prstGeom prst="rect">
            <a:avLst/>
          </a:prstGeom>
          <a:noFill/>
          <a:effectLst>
            <a:softEdge rad="317500"/>
          </a:effectLst>
        </p:spPr>
      </p:pic>
      <p:sp>
        <p:nvSpPr>
          <p:cNvPr id="5" name="TextBox 4"/>
          <p:cNvSpPr txBox="1"/>
          <p:nvPr/>
        </p:nvSpPr>
        <p:spPr>
          <a:xfrm>
            <a:off x="5148064" y="4155926"/>
            <a:ext cx="1800493" cy="307777"/>
          </a:xfrm>
          <a:prstGeom prst="rect">
            <a:avLst/>
          </a:prstGeom>
          <a:noFill/>
        </p:spPr>
        <p:txBody>
          <a:bodyPr wrap="none" rtlCol="0">
            <a:spAutoFit/>
          </a:bodyPr>
          <a:lstStyle/>
          <a:p>
            <a:r>
              <a:rPr lang="zh-CN" altLang="en-US" sz="1400" dirty="0" smtClean="0">
                <a:solidFill>
                  <a:srgbClr val="FFFF99"/>
                </a:solidFill>
                <a:latin typeface="黑体" pitchFamily="49" charset="-122"/>
                <a:ea typeface="黑体" pitchFamily="49" charset="-122"/>
              </a:rPr>
              <a:t>童年时代可爱的杨烨</a:t>
            </a:r>
            <a:endParaRPr lang="zh-CN" altLang="en-US" sz="1400" dirty="0">
              <a:solidFill>
                <a:srgbClr val="FFFF99"/>
              </a:solidFill>
              <a:latin typeface="黑体" pitchFamily="49" charset="-122"/>
              <a:ea typeface="黑体" pitchFamily="49" charset="-122"/>
            </a:endParaRPr>
          </a:p>
        </p:txBody>
      </p:sp>
      <p:sp>
        <p:nvSpPr>
          <p:cNvPr id="7" name="TextBox 6"/>
          <p:cNvSpPr txBox="1"/>
          <p:nvPr/>
        </p:nvSpPr>
        <p:spPr>
          <a:xfrm>
            <a:off x="1115616" y="915566"/>
            <a:ext cx="2952328" cy="3277820"/>
          </a:xfrm>
          <a:prstGeom prst="rect">
            <a:avLst/>
          </a:prstGeom>
          <a:noFill/>
        </p:spPr>
        <p:txBody>
          <a:bodyPr wrap="square" rtlCol="0">
            <a:spAutoFit/>
          </a:bodyPr>
          <a:lstStyle/>
          <a:p>
            <a:pPr>
              <a:lnSpc>
                <a:spcPct val="150000"/>
              </a:lnSpc>
            </a:pPr>
            <a:r>
              <a:rPr lang="zh-CN" altLang="zh-CN" dirty="0" smtClean="0"/>
              <a:t>　</a:t>
            </a:r>
            <a:r>
              <a:rPr lang="en-US" altLang="zh-CN" dirty="0" smtClean="0">
                <a:solidFill>
                  <a:srgbClr val="FFFF99"/>
                </a:solidFill>
              </a:rPr>
              <a:t>  </a:t>
            </a:r>
            <a:r>
              <a:rPr lang="zh-CN" altLang="zh-CN" sz="1200" dirty="0" smtClean="0">
                <a:solidFill>
                  <a:srgbClr val="FFFF99"/>
                </a:solidFill>
                <a:latin typeface="黑体" pitchFamily="49" charset="-122"/>
                <a:ea typeface="黑体" pitchFamily="49" charset="-122"/>
              </a:rPr>
              <a:t>在戴乃迭弥足珍贵的极少的回忆文字中，她这样自责：</a:t>
            </a:r>
            <a:r>
              <a:rPr lang="en-US" altLang="zh-CN" sz="1200" dirty="0" smtClean="0">
                <a:solidFill>
                  <a:srgbClr val="FFFF99"/>
                </a:solidFill>
                <a:latin typeface="黑体" pitchFamily="49" charset="-122"/>
                <a:ea typeface="黑体" pitchFamily="49" charset="-122"/>
              </a:rPr>
              <a:t>“</a:t>
            </a:r>
            <a:r>
              <a:rPr lang="zh-CN" altLang="zh-CN" sz="1200" dirty="0" smtClean="0">
                <a:solidFill>
                  <a:srgbClr val="FFFF99"/>
                </a:solidFill>
                <a:latin typeface="黑体" pitchFamily="49" charset="-122"/>
                <a:ea typeface="黑体" pitchFamily="49" charset="-122"/>
              </a:rPr>
              <a:t>烨是个让人感动的小家伙</a:t>
            </a:r>
            <a:r>
              <a:rPr lang="zh-CN" altLang="en-US" sz="1200" dirty="0" smtClean="0">
                <a:solidFill>
                  <a:srgbClr val="FFFF99"/>
                </a:solidFill>
                <a:latin typeface="黑体" pitchFamily="49" charset="-122"/>
                <a:ea typeface="黑体" pitchFamily="49" charset="-122"/>
              </a:rPr>
              <a:t>，是个跟人很亲的孩子</a:t>
            </a:r>
            <a:r>
              <a:rPr lang="en-US" altLang="zh-CN" sz="1200" dirty="0" smtClean="0">
                <a:solidFill>
                  <a:srgbClr val="FFFF99"/>
                </a:solidFill>
                <a:latin typeface="黑体" pitchFamily="49" charset="-122"/>
                <a:ea typeface="黑体" pitchFamily="49" charset="-122"/>
              </a:rPr>
              <a:t>……</a:t>
            </a:r>
            <a:r>
              <a:rPr lang="zh-CN" altLang="zh-CN" sz="1200" dirty="0" smtClean="0">
                <a:solidFill>
                  <a:srgbClr val="FFFF99"/>
                </a:solidFill>
                <a:latin typeface="黑体" pitchFamily="49" charset="-122"/>
                <a:ea typeface="黑体" pitchFamily="49" charset="-122"/>
              </a:rPr>
              <a:t>他还很敏感</a:t>
            </a:r>
            <a:r>
              <a:rPr lang="en-US" altLang="zh-CN" sz="1200" dirty="0" smtClean="0">
                <a:solidFill>
                  <a:srgbClr val="FFFF99"/>
                </a:solidFill>
                <a:latin typeface="黑体" pitchFamily="49" charset="-122"/>
                <a:ea typeface="黑体" pitchFamily="49" charset="-122"/>
              </a:rPr>
              <a:t>……</a:t>
            </a:r>
            <a:r>
              <a:rPr lang="zh-CN" altLang="zh-CN" sz="1200" dirty="0" smtClean="0">
                <a:solidFill>
                  <a:srgbClr val="FFFF99"/>
                </a:solidFill>
                <a:latin typeface="黑体" pitchFamily="49" charset="-122"/>
                <a:ea typeface="黑体" pitchFamily="49" charset="-122"/>
              </a:rPr>
              <a:t>我们认识一个儿童心理学专家，她敦促我们把孩子养育成一个中国人或者西方人，而不要是两者的结合，一个两不像的人。显然他们必须是中国人。但我们犯了错误，没有和他们用英文讲话。到目前为止</a:t>
            </a:r>
            <a:r>
              <a:rPr lang="en-US" altLang="zh-CN" sz="1200" dirty="0" smtClean="0">
                <a:solidFill>
                  <a:srgbClr val="FFFF99"/>
                </a:solidFill>
                <a:latin typeface="黑体" pitchFamily="49" charset="-122"/>
                <a:ea typeface="黑体" pitchFamily="49" charset="-122"/>
              </a:rPr>
              <a:t>,</a:t>
            </a:r>
            <a:r>
              <a:rPr lang="zh-CN" altLang="zh-CN" sz="1200" dirty="0" smtClean="0">
                <a:solidFill>
                  <a:srgbClr val="FFFF99"/>
                </a:solidFill>
                <a:latin typeface="黑体" pitchFamily="49" charset="-122"/>
                <a:ea typeface="黑体" pitchFamily="49" charset="-122"/>
              </a:rPr>
              <a:t>我见到过许多讲两种或三种语言的孩子，他们全都心理平衡和幸福。我对我们在这方面的无知荒唐深感懊悔。</a:t>
            </a:r>
            <a:r>
              <a:rPr lang="en-US" altLang="zh-CN" sz="1200" dirty="0" smtClean="0">
                <a:solidFill>
                  <a:srgbClr val="FFFF99"/>
                </a:solidFill>
                <a:latin typeface="黑体" pitchFamily="49" charset="-122"/>
                <a:ea typeface="黑体" pitchFamily="49" charset="-122"/>
              </a:rPr>
              <a:t>”</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childTnLst>
                                </p:cTn>
                              </p:par>
                              <p:par>
                                <p:cTn id="9" presetID="55" presetClass="entr" presetSubtype="0" fill="hold" grpId="0" nodeType="with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p:cTn id="11" dur="2000" fill="hold"/>
                                        <p:tgtEl>
                                          <p:spTgt spid="7">
                                            <p:txEl>
                                              <p:pRg st="0" end="0"/>
                                            </p:txEl>
                                          </p:spTgt>
                                        </p:tgtEl>
                                        <p:attrNameLst>
                                          <p:attrName>ppt_w</p:attrName>
                                        </p:attrNameLst>
                                      </p:cBhvr>
                                      <p:tavLst>
                                        <p:tav tm="0">
                                          <p:val>
                                            <p:strVal val="#ppt_w*0.70"/>
                                          </p:val>
                                        </p:tav>
                                        <p:tav tm="100000">
                                          <p:val>
                                            <p:strVal val="#ppt_w"/>
                                          </p:val>
                                        </p:tav>
                                      </p:tavLst>
                                    </p:anim>
                                    <p:anim calcmode="lin" valueType="num">
                                      <p:cBhvr>
                                        <p:cTn id="12" dur="2000" fill="hold"/>
                                        <p:tgtEl>
                                          <p:spTgt spid="7">
                                            <p:txEl>
                                              <p:pRg st="0" end="0"/>
                                            </p:txEl>
                                          </p:spTgt>
                                        </p:tgtEl>
                                        <p:attrNameLst>
                                          <p:attrName>ppt_h</p:attrName>
                                        </p:attrNameLst>
                                      </p:cBhvr>
                                      <p:tavLst>
                                        <p:tav tm="0">
                                          <p:val>
                                            <p:strVal val="#ppt_h"/>
                                          </p:val>
                                        </p:tav>
                                        <p:tav tm="100000">
                                          <p:val>
                                            <p:strVal val="#ppt_h"/>
                                          </p:val>
                                        </p:tav>
                                      </p:tavLst>
                                    </p:anim>
                                    <p:animEffect transition="in" filter="fade">
                                      <p:cBhvr>
                                        <p:cTn id="13" dur="2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build="allAtOnce"/>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图文框 2"/>
          <p:cNvSpPr/>
          <p:nvPr/>
        </p:nvSpPr>
        <p:spPr>
          <a:xfrm>
            <a:off x="4499992" y="1347614"/>
            <a:ext cx="4032448" cy="2808312"/>
          </a:xfrm>
          <a:prstGeom prst="frame">
            <a:avLst>
              <a:gd name="adj1" fmla="val 4880"/>
            </a:avLst>
          </a:prstGeom>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7200000" scaled="0"/>
          </a:gra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pic>
        <p:nvPicPr>
          <p:cNvPr id="4" name="Picture 2" descr="20140710040800568"/>
          <p:cNvPicPr>
            <a:picLocks noChangeAspect="1" noChangeArrowheads="1"/>
          </p:cNvPicPr>
          <p:nvPr/>
        </p:nvPicPr>
        <p:blipFill>
          <a:blip r:embed="rId2" cstate="screen"/>
          <a:srcRect/>
          <a:stretch>
            <a:fillRect/>
          </a:stretch>
        </p:blipFill>
        <p:spPr bwMode="auto">
          <a:xfrm>
            <a:off x="5148064" y="1563638"/>
            <a:ext cx="1728192" cy="2368263"/>
          </a:xfrm>
          <a:prstGeom prst="rect">
            <a:avLst/>
          </a:prstGeom>
          <a:noFill/>
          <a:ln w="9525">
            <a:noFill/>
            <a:miter lim="800000"/>
            <a:headEnd/>
            <a:tailEnd/>
          </a:ln>
          <a:effectLst>
            <a:innerShdw blurRad="228600" dist="63500" dir="4200000">
              <a:prstClr val="black">
                <a:alpha val="86000"/>
              </a:prstClr>
            </a:innerShdw>
            <a:softEdge rad="635000"/>
          </a:effectLst>
        </p:spPr>
      </p:pic>
      <p:pic>
        <p:nvPicPr>
          <p:cNvPr id="6" name="Picture 2" descr="D:\雄\幻灯片练习\习作\英伦黛玉 绝代美女的中国劫\图片\16.png"/>
          <p:cNvPicPr>
            <a:picLocks noChangeAspect="1" noChangeArrowheads="1"/>
          </p:cNvPicPr>
          <p:nvPr/>
        </p:nvPicPr>
        <p:blipFill>
          <a:blip r:embed="rId3" cstate="screen"/>
          <a:srcRect/>
          <a:stretch>
            <a:fillRect/>
          </a:stretch>
        </p:blipFill>
        <p:spPr bwMode="auto">
          <a:xfrm rot="3325253">
            <a:off x="7080531" y="2848032"/>
            <a:ext cx="2150492" cy="2150492"/>
          </a:xfrm>
          <a:prstGeom prst="rect">
            <a:avLst/>
          </a:prstGeom>
          <a:noFill/>
        </p:spPr>
      </p:pic>
      <p:sp>
        <p:nvSpPr>
          <p:cNvPr id="8" name="TextBox 7"/>
          <p:cNvSpPr txBox="1"/>
          <p:nvPr/>
        </p:nvSpPr>
        <p:spPr>
          <a:xfrm>
            <a:off x="1187624" y="843558"/>
            <a:ext cx="2808312" cy="3416320"/>
          </a:xfrm>
          <a:prstGeom prst="rect">
            <a:avLst/>
          </a:prstGeom>
          <a:noFill/>
        </p:spPr>
        <p:txBody>
          <a:bodyPr wrap="square" rtlCol="0">
            <a:spAutoFit/>
          </a:bodyPr>
          <a:lstStyle/>
          <a:p>
            <a:pPr>
              <a:lnSpc>
                <a:spcPct val="150000"/>
              </a:lnSpc>
            </a:pPr>
            <a:r>
              <a:rPr lang="en-US" altLang="zh-CN" dirty="0" smtClean="0">
                <a:solidFill>
                  <a:srgbClr val="FFFF00"/>
                </a:solidFill>
                <a:latin typeface="黑体" pitchFamily="49" charset="-122"/>
                <a:ea typeface="黑体" pitchFamily="49" charset="-122"/>
              </a:rPr>
              <a:t>    </a:t>
            </a:r>
            <a:r>
              <a:rPr lang="zh-CN" altLang="zh-CN" dirty="0" smtClean="0">
                <a:solidFill>
                  <a:srgbClr val="663300"/>
                </a:solidFill>
                <a:latin typeface="黑体" pitchFamily="49" charset="-122"/>
                <a:ea typeface="黑体" pitchFamily="49" charset="-122"/>
              </a:rPr>
              <a:t>善良的乃迭！该受到谴责的是混乱、无知</a:t>
            </a:r>
            <a:r>
              <a:rPr lang="zh-CN" altLang="en-US" dirty="0" smtClean="0">
                <a:solidFill>
                  <a:srgbClr val="663300"/>
                </a:solidFill>
                <a:latin typeface="黑体" pitchFamily="49" charset="-122"/>
                <a:ea typeface="黑体" pitchFamily="49" charset="-122"/>
              </a:rPr>
              <a:t>、</a:t>
            </a:r>
            <a:r>
              <a:rPr lang="zh-CN" altLang="zh-CN" dirty="0" smtClean="0">
                <a:solidFill>
                  <a:srgbClr val="663300"/>
                </a:solidFill>
                <a:latin typeface="黑体" pitchFamily="49" charset="-122"/>
                <a:ea typeface="黑体" pitchFamily="49" charset="-122"/>
              </a:rPr>
              <a:t>荒唐的特殊年代！在一个文明有序的社会里，无论讲英文还是讲中文，无论讲一种语言还是讲多种语言的孩子，都会是心理平衡和幸福的。</a:t>
            </a:r>
            <a:endParaRPr lang="zh-CN" altLang="en-US" dirty="0">
              <a:solidFill>
                <a:srgbClr val="663300"/>
              </a:solidFill>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edge">
                                      <p:cBhvr>
                                        <p:cTn id="10" dur="30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childTnLst>
                                </p:cTn>
                              </p:par>
                              <p:par>
                                <p:cTn id="14" presetID="20" presetClass="entr" presetSubtype="0" fill="hold" nodeType="withEffect">
                                  <p:stCondLst>
                                    <p:cond delay="0"/>
                                  </p:stCondLst>
                                  <p:childTnLst>
                                    <p:set>
                                      <p:cBhvr>
                                        <p:cTn id="15" dur="1" fill="hold">
                                          <p:stCondLst>
                                            <p:cond delay="0"/>
                                          </p:stCondLst>
                                        </p:cTn>
                                        <p:tgtEl>
                                          <p:spTgt spid="8">
                                            <p:txEl>
                                              <p:pRg st="0" end="0"/>
                                            </p:txEl>
                                          </p:spTgt>
                                        </p:tgtEl>
                                        <p:attrNameLst>
                                          <p:attrName>style.visibility</p:attrName>
                                        </p:attrNameLst>
                                      </p:cBhvr>
                                      <p:to>
                                        <p:strVal val="visible"/>
                                      </p:to>
                                    </p:set>
                                    <p:animEffect transition="in" filter="wedge">
                                      <p:cBhvr>
                                        <p:cTn id="16"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75656" y="1275606"/>
            <a:ext cx="2808312" cy="1569660"/>
          </a:xfrm>
          <a:prstGeom prst="rect">
            <a:avLst/>
          </a:prstGeom>
        </p:spPr>
        <p:txBody>
          <a:bodyPr wrap="square">
            <a:spAutoFit/>
          </a:bodyPr>
          <a:lstStyle/>
          <a:p>
            <a:pPr>
              <a:lnSpc>
                <a:spcPct val="150000"/>
              </a:lnSpc>
            </a:pPr>
            <a:r>
              <a:rPr lang="en-US" altLang="zh-CN" sz="1600" dirty="0" smtClean="0">
                <a:solidFill>
                  <a:srgbClr val="FFFFCC"/>
                </a:solidFill>
                <a:latin typeface="黑体" pitchFamily="49" charset="-122"/>
                <a:ea typeface="黑体" pitchFamily="49" charset="-122"/>
              </a:rPr>
              <a:t>    </a:t>
            </a:r>
            <a:r>
              <a:rPr lang="zh-CN" altLang="zh-CN" sz="1600" dirty="0" smtClean="0">
                <a:solidFill>
                  <a:srgbClr val="FFFFCC"/>
                </a:solidFill>
                <a:latin typeface="黑体" pitchFamily="49" charset="-122"/>
                <a:ea typeface="黑体" pitchFamily="49" charset="-122"/>
              </a:rPr>
              <a:t>掀去这不堪回首的一页，也掀去了充满创作灵感的大好年华，他们穿过壮年一步踏进了老年。</a:t>
            </a:r>
            <a:endParaRPr lang="zh-CN" altLang="en-US" sz="1600" dirty="0">
              <a:solidFill>
                <a:srgbClr val="FFFFCC"/>
              </a:solidFill>
              <a:latin typeface="黑体" pitchFamily="49" charset="-122"/>
              <a:ea typeface="黑体" pitchFamily="49" charset="-122"/>
            </a:endParaRPr>
          </a:p>
        </p:txBody>
      </p:sp>
      <p:pic>
        <p:nvPicPr>
          <p:cNvPr id="3" name="Picture 2" descr="D:\雄\幻灯片练习\习作\英伦黛玉 绝代美女的中国劫\图片\u=1277177269,2124687558&amp;fm=15&amp;gp=0.jpg"/>
          <p:cNvPicPr>
            <a:picLocks noChangeAspect="1" noChangeArrowheads="1"/>
          </p:cNvPicPr>
          <p:nvPr/>
        </p:nvPicPr>
        <p:blipFill>
          <a:blip r:embed="rId2" cstate="screen">
            <a:lum contrast="20000"/>
          </a:blip>
          <a:srcRect/>
          <a:stretch>
            <a:fillRect/>
          </a:stretch>
        </p:blipFill>
        <p:spPr bwMode="auto">
          <a:xfrm>
            <a:off x="5148064" y="627534"/>
            <a:ext cx="2808312" cy="3816424"/>
          </a:xfrm>
          <a:prstGeom prst="rect">
            <a:avLst/>
          </a:prstGeom>
          <a:noFill/>
          <a:ln w="44450">
            <a:solidFill>
              <a:srgbClr val="FFFFCC"/>
            </a:solidFill>
          </a:ln>
          <a:effectLst>
            <a:glow rad="228600">
              <a:schemeClr val="accent1">
                <a:satMod val="175000"/>
                <a:alpha val="40000"/>
              </a:schemeClr>
            </a:glow>
            <a:outerShdw blurRad="50800" dist="38100" dir="2700000" sx="103000" sy="103000" algn="tl" rotWithShape="0">
              <a:prstClr val="black">
                <a:alpha val="40000"/>
              </a:prstClr>
            </a:outerShdw>
          </a:effectLst>
        </p:spPr>
      </p:pic>
    </p:spTree>
  </p:cSld>
  <p:clrMapOvr>
    <a:masterClrMapping/>
  </p:clrMapOvr>
  <p:transition spd="slow">
    <p:strips/>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355976" y="1563638"/>
            <a:ext cx="3744416" cy="1338828"/>
          </a:xfrm>
          <a:prstGeom prst="rect">
            <a:avLst/>
          </a:prstGeom>
          <a:noFill/>
        </p:spPr>
        <p:txBody>
          <a:bodyPr wrap="square" rtlCol="0">
            <a:spAutoFit/>
          </a:bodyPr>
          <a:lstStyle/>
          <a:p>
            <a:pPr>
              <a:lnSpc>
                <a:spcPct val="150000"/>
              </a:lnSpc>
            </a:pPr>
            <a:r>
              <a:rPr lang="zh-CN" altLang="en-US" dirty="0" smtClean="0"/>
              <a:t> </a:t>
            </a:r>
            <a:r>
              <a:rPr lang="zh-CN" altLang="en-US" dirty="0" smtClean="0">
                <a:solidFill>
                  <a:srgbClr val="FFFFCC"/>
                </a:solidFill>
              </a:rPr>
              <a:t>    </a:t>
            </a:r>
            <a:r>
              <a:rPr lang="en-US" altLang="zh-CN" sz="1200" dirty="0" smtClean="0">
                <a:solidFill>
                  <a:srgbClr val="FFFFCC"/>
                </a:solidFill>
                <a:latin typeface="黑体" pitchFamily="49" charset="-122"/>
                <a:ea typeface="黑体" pitchFamily="49" charset="-122"/>
              </a:rPr>
              <a:t>1988</a:t>
            </a:r>
            <a:r>
              <a:rPr lang="zh-CN" altLang="zh-CN" sz="1200" dirty="0" smtClean="0">
                <a:solidFill>
                  <a:srgbClr val="FFFFCC"/>
                </a:solidFill>
                <a:latin typeface="黑体" pitchFamily="49" charset="-122"/>
                <a:ea typeface="黑体" pitchFamily="49" charset="-122"/>
              </a:rPr>
              <a:t>年</a:t>
            </a:r>
            <a:r>
              <a:rPr lang="en-US" altLang="zh-CN" sz="1200" dirty="0" smtClean="0">
                <a:solidFill>
                  <a:srgbClr val="FFFFCC"/>
                </a:solidFill>
                <a:latin typeface="黑体" pitchFamily="49" charset="-122"/>
                <a:ea typeface="黑体" pitchFamily="49" charset="-122"/>
              </a:rPr>
              <a:t>3</a:t>
            </a:r>
            <a:r>
              <a:rPr lang="zh-CN" altLang="zh-CN" sz="1200" dirty="0" smtClean="0">
                <a:solidFill>
                  <a:srgbClr val="FFFFCC"/>
                </a:solidFill>
                <a:latin typeface="黑体" pitchFamily="49" charset="-122"/>
                <a:ea typeface="黑体" pitchFamily="49" charset="-122"/>
              </a:rPr>
              <a:t>月，</a:t>
            </a:r>
            <a:r>
              <a:rPr lang="zh-CN" altLang="en-US" sz="1200" dirty="0" smtClean="0">
                <a:solidFill>
                  <a:srgbClr val="FFFFCC"/>
                </a:solidFill>
                <a:latin typeface="黑体" pitchFamily="49" charset="-122"/>
                <a:ea typeface="黑体" pitchFamily="49" charset="-122"/>
              </a:rPr>
              <a:t>著名</a:t>
            </a:r>
            <a:r>
              <a:rPr lang="zh-CN" altLang="zh-CN" sz="1200" dirty="0" smtClean="0">
                <a:solidFill>
                  <a:srgbClr val="FFFFCC"/>
                </a:solidFill>
                <a:latin typeface="黑体" pitchFamily="49" charset="-122"/>
                <a:ea typeface="黑体" pitchFamily="49" charset="-122"/>
              </a:rPr>
              <a:t>画家郁风面对历经磨难仍微笑面对生活的乃迭，为她画了一幅水彩画头像，并在暗色背景上用金色写了两行字：</a:t>
            </a:r>
            <a:endParaRPr lang="zh-CN" altLang="en-US" sz="1200" dirty="0" smtClean="0">
              <a:solidFill>
                <a:srgbClr val="FFFFCC"/>
              </a:solidFill>
              <a:latin typeface="黑体" pitchFamily="49" charset="-122"/>
              <a:ea typeface="黑体" pitchFamily="49" charset="-122"/>
            </a:endParaRPr>
          </a:p>
          <a:p>
            <a:endParaRPr lang="en-US" altLang="zh-CN" dirty="0" smtClean="0"/>
          </a:p>
        </p:txBody>
      </p:sp>
      <p:pic>
        <p:nvPicPr>
          <p:cNvPr id="3" name="图片 2" descr="http://www.yufamily.org/src/images/GladysTaylor_600.jpg"/>
          <p:cNvPicPr/>
          <p:nvPr/>
        </p:nvPicPr>
        <p:blipFill>
          <a:blip r:embed="rId2" cstate="screen"/>
          <a:srcRect/>
          <a:stretch>
            <a:fillRect/>
          </a:stretch>
        </p:blipFill>
        <p:spPr bwMode="auto">
          <a:xfrm>
            <a:off x="971600" y="483518"/>
            <a:ext cx="3024336" cy="4032448"/>
          </a:xfrm>
          <a:prstGeom prst="rect">
            <a:avLst/>
          </a:prstGeom>
          <a:noFill/>
          <a:ln w="127000" cmpd="sng">
            <a:noFill/>
            <a:miter lim="800000"/>
            <a:headEnd/>
            <a:tailEnd/>
          </a:ln>
          <a:effectLst>
            <a:outerShdw blurRad="50800" dist="38100" dir="8100000" sx="102000" sy="102000" algn="tr" rotWithShape="0">
              <a:prstClr val="black">
                <a:alpha val="40000"/>
              </a:prstClr>
            </a:outerShdw>
          </a:effectLst>
        </p:spPr>
      </p:pic>
      <p:pic>
        <p:nvPicPr>
          <p:cNvPr id="4" name="图片 3" descr="http://www.yufamily.org/src/images/GladysTaylor_600.jpg"/>
          <p:cNvPicPr/>
          <p:nvPr/>
        </p:nvPicPr>
        <p:blipFill>
          <a:blip r:embed="rId2" cstate="screen">
            <a:duotone>
              <a:prstClr val="black"/>
              <a:srgbClr val="FFCCCC">
                <a:tint val="45000"/>
                <a:satMod val="400000"/>
              </a:srgbClr>
            </a:duotone>
          </a:blip>
          <a:srcRect/>
          <a:stretch>
            <a:fillRect/>
          </a:stretch>
        </p:blipFill>
        <p:spPr bwMode="auto">
          <a:xfrm>
            <a:off x="971600" y="483518"/>
            <a:ext cx="3024336" cy="4032448"/>
          </a:xfrm>
          <a:prstGeom prst="rect">
            <a:avLst/>
          </a:prstGeom>
          <a:noFill/>
          <a:ln w="127000" cmpd="sng">
            <a:noFill/>
            <a:miter lim="800000"/>
            <a:headEnd/>
            <a:tailEnd/>
          </a:ln>
          <a:effectLst>
            <a:outerShdw blurRad="50800" dist="38100" dir="8100000" sx="102000" sy="102000" algn="tr" rotWithShape="0">
              <a:prstClr val="black">
                <a:alpha val="40000"/>
              </a:prstClr>
            </a:outerShdw>
          </a:effectLst>
        </p:spPr>
      </p:pic>
      <p:sp>
        <p:nvSpPr>
          <p:cNvPr id="5" name="TextBox 4"/>
          <p:cNvSpPr txBox="1"/>
          <p:nvPr/>
        </p:nvSpPr>
        <p:spPr>
          <a:xfrm>
            <a:off x="4572000" y="2859782"/>
            <a:ext cx="3587842" cy="1113766"/>
          </a:xfrm>
          <a:prstGeom prst="rect">
            <a:avLst/>
          </a:prstGeom>
          <a:noFill/>
        </p:spPr>
        <p:txBody>
          <a:bodyPr wrap="none" rtlCol="0">
            <a:spAutoFit/>
          </a:bodyPr>
          <a:lstStyle/>
          <a:p>
            <a:pPr>
              <a:lnSpc>
                <a:spcPct val="150000"/>
              </a:lnSpc>
            </a:pPr>
            <a:r>
              <a:rPr lang="zh-CN" altLang="en-US" dirty="0" smtClean="0">
                <a:solidFill>
                  <a:srgbClr val="FFC000"/>
                </a:solidFill>
              </a:rPr>
              <a:t>         </a:t>
            </a:r>
            <a:r>
              <a:rPr lang="zh-CN" altLang="en-US" sz="2400" b="1" dirty="0" smtClean="0">
                <a:solidFill>
                  <a:srgbClr val="FFC000"/>
                </a:solidFill>
                <a:effectLst>
                  <a:outerShdw blurRad="50800" dist="38100" dir="13500000" sx="102000" sy="102000" algn="br" rotWithShape="0">
                    <a:prstClr val="black">
                      <a:alpha val="40000"/>
                    </a:prstClr>
                  </a:outerShdw>
                </a:effectLst>
                <a:latin typeface="黑体" pitchFamily="49" charset="-122"/>
                <a:ea typeface="黑体" pitchFamily="49" charset="-122"/>
              </a:rPr>
              <a:t>金头发变银白了，  </a:t>
            </a:r>
            <a:endParaRPr lang="en-US" altLang="zh-CN" sz="2400" b="1" dirty="0" smtClean="0">
              <a:solidFill>
                <a:srgbClr val="FFC000"/>
              </a:solidFill>
              <a:effectLst>
                <a:outerShdw blurRad="50800" dist="38100" dir="13500000" sx="102000" sy="102000" algn="br" rotWithShape="0">
                  <a:prstClr val="black">
                    <a:alpha val="40000"/>
                  </a:prstClr>
                </a:outerShdw>
              </a:effectLst>
              <a:latin typeface="黑体" pitchFamily="49" charset="-122"/>
              <a:ea typeface="黑体" pitchFamily="49" charset="-122"/>
            </a:endParaRPr>
          </a:p>
          <a:p>
            <a:pPr>
              <a:lnSpc>
                <a:spcPct val="150000"/>
              </a:lnSpc>
            </a:pPr>
            <a:r>
              <a:rPr lang="zh-CN" altLang="en-US" sz="2400" b="1" dirty="0" smtClean="0">
                <a:solidFill>
                  <a:srgbClr val="FFC000"/>
                </a:solidFill>
                <a:effectLst>
                  <a:outerShdw blurRad="50800" dist="38100" dir="13500000" sx="102000" sy="102000" algn="br" rotWithShape="0">
                    <a:prstClr val="black">
                      <a:alpha val="40000"/>
                    </a:prstClr>
                  </a:outerShdw>
                </a:effectLst>
                <a:latin typeface="黑体" pitchFamily="49" charset="-122"/>
                <a:ea typeface="黑体" pitchFamily="49" charset="-122"/>
              </a:rPr>
              <a:t>可金子的心是不会变的。</a:t>
            </a:r>
            <a:endParaRPr lang="zh-CN" altLang="en-US" sz="2400" dirty="0">
              <a:solidFill>
                <a:srgbClr val="FFC000"/>
              </a:solidFill>
              <a:latin typeface="黑体" pitchFamily="49" charset="-122"/>
              <a:ea typeface="黑体" pitchFamily="49" charset="-122"/>
            </a:endParaRPr>
          </a:p>
        </p:txBody>
      </p:sp>
      <p:pic>
        <p:nvPicPr>
          <p:cNvPr id="6" name="Picture 5" descr="D:\雄\幻灯片练习\习作\英伦黛玉 绝代美女的中国劫\图片\u=1159063734,3849804997&amp;fm=116&amp;gp=0.jpg"/>
          <p:cNvPicPr>
            <a:picLocks noChangeAspect="1" noChangeArrowheads="1"/>
          </p:cNvPicPr>
          <p:nvPr/>
        </p:nvPicPr>
        <p:blipFill>
          <a:blip r:embed="rId3" cstate="screen">
            <a:lum contrast="20000"/>
          </a:blip>
          <a:srcRect/>
          <a:stretch>
            <a:fillRect/>
          </a:stretch>
        </p:blipFill>
        <p:spPr bwMode="auto">
          <a:xfrm rot="13560125">
            <a:off x="47742" y="3627371"/>
            <a:ext cx="2095500" cy="1323975"/>
          </a:xfrm>
          <a:prstGeom prst="rect">
            <a:avLst/>
          </a:prstGeom>
          <a:noFill/>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par>
                          <p:cTn id="8" fill="hold">
                            <p:stCondLst>
                              <p:cond delay="3000"/>
                            </p:stCondLst>
                            <p:childTnLst>
                              <p:par>
                                <p:cTn id="9" presetID="10" presetClass="entr" presetSubtype="0" fill="hold" nodeType="afterEffect">
                                  <p:stCondLst>
                                    <p:cond delay="150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0"/>
                                        <p:tgtEl>
                                          <p:spTgt spid="4"/>
                                        </p:tgtEl>
                                      </p:cBhvr>
                                    </p:animEffect>
                                  </p:childTnLst>
                                </p:cTn>
                              </p:par>
                              <p:par>
                                <p:cTn id="12" presetID="10" presetClass="entr" presetSubtype="0" fill="hold" nodeType="withEffect">
                                  <p:stCondLst>
                                    <p:cond delay="15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2000"/>
                                        <p:tgtEl>
                                          <p:spTgt spid="6"/>
                                        </p:tgtEl>
                                      </p:cBhvr>
                                    </p:animEffect>
                                  </p:childTnLst>
                                </p:cTn>
                              </p:par>
                              <p:par>
                                <p:cTn id="15" presetID="17" presetClass="entr" presetSubtype="1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ppt_w</p:attrName>
                                        </p:attrNameLst>
                                      </p:cBhvr>
                                      <p:tavLst>
                                        <p:tav tm="0">
                                          <p:val>
                                            <p:fltVal val="0"/>
                                          </p:val>
                                        </p:tav>
                                        <p:tav tm="100000">
                                          <p:val>
                                            <p:strVal val="#ppt_w"/>
                                          </p:val>
                                        </p:tav>
                                      </p:tavLst>
                                    </p:anim>
                                    <p:anim calcmode="lin" valueType="num">
                                      <p:cBhvr>
                                        <p:cTn id="18"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D:\雄\幻灯片练习\素材\花边\u=3440221677,582637071&amp;fm=23&amp;gp=0.jpg"/>
          <p:cNvPicPr>
            <a:picLocks noChangeAspect="1" noChangeArrowheads="1"/>
          </p:cNvPicPr>
          <p:nvPr/>
        </p:nvPicPr>
        <p:blipFill>
          <a:blip r:embed="rId2" cstate="screen"/>
          <a:srcRect/>
          <a:stretch>
            <a:fillRect/>
          </a:stretch>
        </p:blipFill>
        <p:spPr bwMode="auto">
          <a:xfrm rot="20892066">
            <a:off x="806544" y="2588887"/>
            <a:ext cx="1792457" cy="2092362"/>
          </a:xfrm>
          <a:prstGeom prst="rect">
            <a:avLst/>
          </a:prstGeom>
          <a:noFill/>
          <a:effectLst>
            <a:outerShdw blurRad="50800" dist="38100" dir="8100000" sx="103000" sy="103000" algn="tr" rotWithShape="0">
              <a:prstClr val="black">
                <a:alpha val="40000"/>
              </a:prstClr>
            </a:outerShdw>
          </a:effectLst>
        </p:spPr>
      </p:pic>
      <p:sp>
        <p:nvSpPr>
          <p:cNvPr id="2" name="矩形 1"/>
          <p:cNvSpPr/>
          <p:nvPr/>
        </p:nvSpPr>
        <p:spPr>
          <a:xfrm>
            <a:off x="2339752" y="483518"/>
            <a:ext cx="4572000" cy="3647152"/>
          </a:xfrm>
          <a:prstGeom prst="rect">
            <a:avLst/>
          </a:prstGeom>
        </p:spPr>
        <p:txBody>
          <a:bodyPr>
            <a:spAutoFit/>
          </a:bodyPr>
          <a:lstStyle/>
          <a:p>
            <a:pPr lvl="0" indent="304800" fontAlgn="base">
              <a:lnSpc>
                <a:spcPct val="150000"/>
              </a:lnSpc>
              <a:spcBef>
                <a:spcPct val="0"/>
              </a:spcBef>
              <a:spcAft>
                <a:spcPct val="0"/>
              </a:spcAft>
            </a:pPr>
            <a:r>
              <a:rPr lang="zh-CN" altLang="zh-CN" sz="1400" dirty="0" smtClean="0">
                <a:solidFill>
                  <a:srgbClr val="FFFFCC"/>
                </a:solidFill>
                <a:latin typeface="黑体" pitchFamily="49" charset="-122"/>
                <a:ea typeface="黑体" pitchFamily="49" charset="-122"/>
              </a:rPr>
              <a:t>郁风</a:t>
            </a:r>
            <a:r>
              <a:rPr lang="zh-CN" altLang="en-US" sz="1400" dirty="0" smtClean="0">
                <a:solidFill>
                  <a:srgbClr val="FFFFCC"/>
                </a:solidFill>
                <a:latin typeface="黑体" pitchFamily="49" charset="-122"/>
                <a:ea typeface="黑体" pitchFamily="49" charset="-122"/>
              </a:rPr>
              <a:t>写道：</a:t>
            </a:r>
            <a:endParaRPr lang="en-US" altLang="zh-CN" sz="1400" dirty="0" smtClean="0">
              <a:solidFill>
                <a:srgbClr val="FFFFCC"/>
              </a:solidFill>
              <a:latin typeface="黑体" pitchFamily="49" charset="-122"/>
              <a:ea typeface="黑体" pitchFamily="49" charset="-122"/>
              <a:cs typeface="宋体" pitchFamily="2" charset="-122"/>
            </a:endParaRPr>
          </a:p>
          <a:p>
            <a:pPr lvl="0" indent="304800" fontAlgn="base">
              <a:lnSpc>
                <a:spcPct val="150000"/>
              </a:lnSpc>
              <a:spcBef>
                <a:spcPct val="0"/>
              </a:spcBef>
              <a:spcAft>
                <a:spcPct val="0"/>
              </a:spcAft>
            </a:pPr>
            <a:r>
              <a:rPr lang="zh-CN" altLang="zh-CN" sz="1400" dirty="0" smtClean="0">
                <a:solidFill>
                  <a:srgbClr val="663300"/>
                </a:solidFill>
                <a:latin typeface="黑体" pitchFamily="49" charset="-122"/>
                <a:ea typeface="黑体" pitchFamily="49" charset="-122"/>
                <a:cs typeface="宋体" pitchFamily="2" charset="-122"/>
              </a:rPr>
              <a:t>戴乃迭是有颗金子似的坚贞的心，她忠于自己的选择：杨宪益和中国。无论发生什么事，战争、轰炸、流亡、贫困</a:t>
            </a:r>
            <a:r>
              <a:rPr lang="en-US" altLang="zh-CN" sz="1400" dirty="0" smtClean="0">
                <a:solidFill>
                  <a:srgbClr val="663300"/>
                </a:solidFill>
                <a:latin typeface="黑体" pitchFamily="49" charset="-122"/>
                <a:ea typeface="黑体" pitchFamily="49" charset="-122"/>
                <a:cs typeface="宋体" pitchFamily="2" charset="-122"/>
              </a:rPr>
              <a:t>……</a:t>
            </a:r>
            <a:r>
              <a:rPr lang="zh-CN" altLang="en-US" sz="1400" dirty="0" smtClean="0">
                <a:solidFill>
                  <a:srgbClr val="663300"/>
                </a:solidFill>
                <a:latin typeface="黑体" pitchFamily="49" charset="-122"/>
                <a:ea typeface="黑体" pitchFamily="49" charset="-122"/>
                <a:cs typeface="宋体" pitchFamily="2" charset="-122"/>
              </a:rPr>
              <a:t>她都忍耐着走过来了。</a:t>
            </a:r>
            <a:r>
              <a:rPr lang="zh-CN" altLang="en-US" sz="1400" dirty="0" smtClean="0">
                <a:solidFill>
                  <a:srgbClr val="FFFFCC"/>
                </a:solidFill>
                <a:latin typeface="黑体" pitchFamily="49" charset="-122"/>
                <a:ea typeface="黑体" pitchFamily="49" charset="-122"/>
                <a:cs typeface="宋体" pitchFamily="2" charset="-122"/>
              </a:rPr>
              <a:t>到了她所景仰的中国文化历史名城北京，过了一段安定而忙碌的生活，古老的东方名著与新时代的文学作品通过她和杨宪益的心血流向西方</a:t>
            </a:r>
            <a:r>
              <a:rPr lang="en-US" altLang="zh-CN" sz="1400" dirty="0" smtClean="0">
                <a:solidFill>
                  <a:srgbClr val="FFFFCC"/>
                </a:solidFill>
                <a:latin typeface="黑体" pitchFamily="49" charset="-122"/>
                <a:ea typeface="黑体" pitchFamily="49" charset="-122"/>
                <a:cs typeface="宋体" pitchFamily="2" charset="-122"/>
              </a:rPr>
              <a:t>……</a:t>
            </a:r>
            <a:r>
              <a:rPr lang="zh-CN" altLang="en-US" sz="1400" dirty="0" smtClean="0">
                <a:solidFill>
                  <a:srgbClr val="663300"/>
                </a:solidFill>
                <a:latin typeface="黑体" pitchFamily="49" charset="-122"/>
                <a:ea typeface="黑体" pitchFamily="49" charset="-122"/>
                <a:cs typeface="宋体" pitchFamily="2" charset="-122"/>
              </a:rPr>
              <a:t>她只有用微笑来面对朋友和人们的感谢。    </a:t>
            </a:r>
            <a:endParaRPr lang="en-US" altLang="zh-CN" sz="1400" dirty="0" smtClean="0">
              <a:solidFill>
                <a:srgbClr val="663300"/>
              </a:solidFill>
              <a:latin typeface="黑体" pitchFamily="49" charset="-122"/>
              <a:ea typeface="黑体" pitchFamily="49" charset="-122"/>
              <a:cs typeface="宋体" pitchFamily="2" charset="-122"/>
            </a:endParaRPr>
          </a:p>
          <a:p>
            <a:pPr lvl="0" indent="304800" fontAlgn="base">
              <a:lnSpc>
                <a:spcPct val="150000"/>
              </a:lnSpc>
              <a:spcBef>
                <a:spcPct val="0"/>
              </a:spcBef>
              <a:spcAft>
                <a:spcPct val="0"/>
              </a:spcAft>
            </a:pPr>
            <a:r>
              <a:rPr lang="en-US" altLang="zh-CN" sz="1400" dirty="0" smtClean="0">
                <a:solidFill>
                  <a:srgbClr val="FFFFCC"/>
                </a:solidFill>
                <a:latin typeface="黑体" pitchFamily="49" charset="-122"/>
                <a:ea typeface="黑体" pitchFamily="49" charset="-122"/>
                <a:cs typeface="宋体" pitchFamily="2" charset="-122"/>
              </a:rPr>
              <a:t> </a:t>
            </a:r>
            <a:r>
              <a:rPr lang="zh-CN" altLang="en-US" sz="1400" dirty="0" smtClean="0">
                <a:solidFill>
                  <a:srgbClr val="FFFFCC"/>
                </a:solidFill>
                <a:latin typeface="黑体" pitchFamily="49" charset="-122"/>
                <a:ea typeface="黑体" pitchFamily="49" charset="-122"/>
                <a:cs typeface="宋体" pitchFamily="2" charset="-122"/>
              </a:rPr>
              <a:t>然而一次次运动的风暴摧毁着文化与生活，她和无辜的杨宪益竟然也被关进监狱。碰巧我当时也被关在半步桥同一所监狱，同一条甬道的不同监号里。我当时还不认识她，</a:t>
            </a:r>
            <a:r>
              <a:rPr lang="zh-CN" altLang="en-US" sz="1400" dirty="0" smtClean="0">
                <a:solidFill>
                  <a:srgbClr val="663300"/>
                </a:solidFill>
                <a:latin typeface="黑体" pitchFamily="49" charset="-122"/>
                <a:ea typeface="黑体" pitchFamily="49" charset="-122"/>
                <a:cs typeface="宋体" pitchFamily="2" charset="-122"/>
              </a:rPr>
              <a:t>只是每天听到她在有人送饭时说“谢谢”。</a:t>
            </a: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ppt_x</p:attrName>
                                        </p:attrNameLst>
                                      </p:cBhvr>
                                      <p:tavLst>
                                        <p:tav tm="0">
                                          <p:val>
                                            <p:strVal val="#ppt_x"/>
                                          </p:val>
                                        </p:tav>
                                        <p:tav tm="100000">
                                          <p:val>
                                            <p:strVal val="#ppt_x"/>
                                          </p:val>
                                        </p:tav>
                                      </p:tavLst>
                                    </p:anim>
                                    <p:anim calcmode="lin" valueType="num">
                                      <p:cBhvr>
                                        <p:cTn id="8" dur="2000" fill="hold"/>
                                        <p:tgtEl>
                                          <p:spTgt spid="4"/>
                                        </p:tgtEl>
                                        <p:attrNameLst>
                                          <p:attrName>ppt_y</p:attrName>
                                        </p:attrNameLst>
                                      </p:cBhvr>
                                      <p:tavLst>
                                        <p:tav tm="0">
                                          <p:val>
                                            <p:strVal val="#ppt_y+#ppt_h/2"/>
                                          </p:val>
                                        </p:tav>
                                        <p:tav tm="100000">
                                          <p:val>
                                            <p:strVal val="#ppt_y"/>
                                          </p:val>
                                        </p:tav>
                                      </p:tavLst>
                                    </p:anim>
                                    <p:anim calcmode="lin" valueType="num">
                                      <p:cBhvr>
                                        <p:cTn id="9" dur="2000" fill="hold"/>
                                        <p:tgtEl>
                                          <p:spTgt spid="4"/>
                                        </p:tgtEl>
                                        <p:attrNameLst>
                                          <p:attrName>ppt_w</p:attrName>
                                        </p:attrNameLst>
                                      </p:cBhvr>
                                      <p:tavLst>
                                        <p:tav tm="0">
                                          <p:val>
                                            <p:strVal val="#ppt_w"/>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63888" y="2571750"/>
            <a:ext cx="4572000" cy="2077492"/>
          </a:xfrm>
          <a:prstGeom prst="rect">
            <a:avLst/>
          </a:prstGeom>
        </p:spPr>
        <p:txBody>
          <a:bodyPr>
            <a:spAutoFit/>
          </a:bodyPr>
          <a:lstStyle/>
          <a:p>
            <a:pPr>
              <a:lnSpc>
                <a:spcPct val="150000"/>
              </a:lnSpc>
            </a:pPr>
            <a:r>
              <a:rPr lang="en-US" altLang="zh-CN" sz="1400" dirty="0" smtClean="0">
                <a:solidFill>
                  <a:srgbClr val="FFFFCC"/>
                </a:solidFill>
                <a:latin typeface="黑体" pitchFamily="49" charset="-122"/>
                <a:ea typeface="黑体" pitchFamily="49" charset="-122"/>
              </a:rPr>
              <a:t>    </a:t>
            </a:r>
            <a:r>
              <a:rPr lang="zh-CN" altLang="zh-CN" sz="1200" dirty="0" smtClean="0">
                <a:solidFill>
                  <a:srgbClr val="663300"/>
                </a:solidFill>
                <a:latin typeface="黑体" pitchFamily="49" charset="-122"/>
                <a:ea typeface="黑体" pitchFamily="49" charset="-122"/>
              </a:rPr>
              <a:t>她曾经对</a:t>
            </a:r>
            <a:r>
              <a:rPr lang="zh-CN" altLang="en-US" sz="1200" dirty="0" smtClean="0">
                <a:solidFill>
                  <a:srgbClr val="663300"/>
                </a:solidFill>
                <a:latin typeface="黑体" pitchFamily="49" charset="-122"/>
                <a:ea typeface="黑体" pitchFamily="49" charset="-122"/>
              </a:rPr>
              <a:t>朋友</a:t>
            </a:r>
            <a:r>
              <a:rPr lang="zh-CN" altLang="zh-CN" sz="1200" dirty="0" smtClean="0">
                <a:solidFill>
                  <a:srgbClr val="663300"/>
                </a:solidFill>
                <a:latin typeface="黑体" pitchFamily="49" charset="-122"/>
                <a:ea typeface="黑体" pitchFamily="49" charset="-122"/>
              </a:rPr>
              <a:t>讲：“现在有人叫我写一本书，写我的儿子，写我在牢狱里的经历，说这种书一定会畅销，可以拿一笔钱。我怎么能这样做呢？</a:t>
            </a:r>
            <a:r>
              <a:rPr lang="zh-CN" altLang="en-US" sz="1200" dirty="0" smtClean="0">
                <a:solidFill>
                  <a:srgbClr val="663300"/>
                </a:solidFill>
                <a:latin typeface="黑体" pitchFamily="49" charset="-122"/>
                <a:ea typeface="黑体" pitchFamily="49" charset="-122"/>
              </a:rPr>
              <a:t>”</a:t>
            </a:r>
            <a:r>
              <a:rPr lang="zh-CN" altLang="zh-CN" sz="1200" dirty="0" smtClean="0">
                <a:solidFill>
                  <a:srgbClr val="663300"/>
                </a:solidFill>
                <a:latin typeface="黑体" pitchFamily="49" charset="-122"/>
                <a:ea typeface="黑体" pitchFamily="49" charset="-122"/>
              </a:rPr>
              <a:t>她接着说：“奇怪的是叫我写书的人是中国人。”</a:t>
            </a:r>
            <a:endParaRPr lang="en-US" altLang="zh-CN" sz="1200" dirty="0" smtClean="0">
              <a:solidFill>
                <a:srgbClr val="663300"/>
              </a:solidFill>
              <a:latin typeface="黑体" pitchFamily="49" charset="-122"/>
              <a:ea typeface="黑体" pitchFamily="49" charset="-122"/>
            </a:endParaRPr>
          </a:p>
          <a:p>
            <a:pPr>
              <a:lnSpc>
                <a:spcPct val="150000"/>
              </a:lnSpc>
            </a:pPr>
            <a:r>
              <a:rPr lang="en-US" altLang="zh-CN" sz="1200" dirty="0" smtClean="0">
                <a:solidFill>
                  <a:srgbClr val="FFFF99"/>
                </a:solidFill>
                <a:latin typeface="黑体" pitchFamily="49" charset="-122"/>
                <a:ea typeface="黑体" pitchFamily="49" charset="-122"/>
              </a:rPr>
              <a:t>  </a:t>
            </a:r>
            <a:r>
              <a:rPr lang="zh-CN" altLang="zh-CN" sz="1200" dirty="0" smtClean="0">
                <a:solidFill>
                  <a:srgbClr val="FFFF99"/>
                </a:solidFill>
                <a:latin typeface="黑体" pitchFamily="49" charset="-122"/>
                <a:ea typeface="黑体" pitchFamily="49" charset="-122"/>
              </a:rPr>
              <a:t> </a:t>
            </a:r>
            <a:r>
              <a:rPr lang="en-US" altLang="zh-CN" sz="1200" dirty="0" smtClean="0">
                <a:solidFill>
                  <a:srgbClr val="FFFF99"/>
                </a:solidFill>
                <a:latin typeface="黑体" pitchFamily="49" charset="-122"/>
                <a:ea typeface="黑体" pitchFamily="49" charset="-122"/>
              </a:rPr>
              <a:t> </a:t>
            </a:r>
            <a:r>
              <a:rPr lang="zh-CN" altLang="zh-CN" sz="1200" dirty="0" smtClean="0">
                <a:solidFill>
                  <a:srgbClr val="FFFF99"/>
                </a:solidFill>
                <a:latin typeface="黑体" pitchFamily="49" charset="-122"/>
                <a:ea typeface="黑体" pitchFamily="49" charset="-122"/>
              </a:rPr>
              <a:t>文革以后，</a:t>
            </a:r>
            <a:r>
              <a:rPr lang="zh-CN" altLang="en-US" sz="1200" dirty="0" smtClean="0">
                <a:solidFill>
                  <a:srgbClr val="FFFF99"/>
                </a:solidFill>
                <a:latin typeface="黑体" pitchFamily="49" charset="-122"/>
                <a:ea typeface="黑体" pitchFamily="49" charset="-122"/>
              </a:rPr>
              <a:t>戴乃迭</a:t>
            </a:r>
            <a:r>
              <a:rPr lang="zh-CN" altLang="zh-CN" sz="1200" dirty="0" smtClean="0">
                <a:solidFill>
                  <a:srgbClr val="FFFF99"/>
                </a:solidFill>
                <a:latin typeface="黑体" pitchFamily="49" charset="-122"/>
                <a:ea typeface="黑体" pitchFamily="49" charset="-122"/>
              </a:rPr>
              <a:t>不愿意</a:t>
            </a:r>
            <a:r>
              <a:rPr lang="zh-CN" altLang="en-US" sz="1200" dirty="0" smtClean="0">
                <a:solidFill>
                  <a:srgbClr val="FFFF99"/>
                </a:solidFill>
                <a:latin typeface="黑体" pitchFamily="49" charset="-122"/>
                <a:ea typeface="黑体" pitchFamily="49" charset="-122"/>
              </a:rPr>
              <a:t>出国</a:t>
            </a:r>
            <a:r>
              <a:rPr lang="zh-CN" altLang="zh-CN" sz="1200" dirty="0" smtClean="0">
                <a:solidFill>
                  <a:srgbClr val="FFFF99"/>
                </a:solidFill>
                <a:latin typeface="黑体" pitchFamily="49" charset="-122"/>
                <a:ea typeface="黑体" pitchFamily="49" charset="-122"/>
              </a:rPr>
              <a:t>，因为</a:t>
            </a:r>
            <a:r>
              <a:rPr lang="zh-CN" altLang="en-US" sz="1200" dirty="0" smtClean="0">
                <a:solidFill>
                  <a:srgbClr val="FFFF99"/>
                </a:solidFill>
                <a:latin typeface="黑体" pitchFamily="49" charset="-122"/>
                <a:ea typeface="黑体" pitchFamily="49" charset="-122"/>
              </a:rPr>
              <a:t>她很犯愁，不知道该怎么说这十年：“不能说好话，也不能说坏话，更不愿意说假话，所以只好什么也不说。”这就是戴乃迭的风格。</a:t>
            </a:r>
            <a:endParaRPr lang="zh-CN" altLang="en-US" sz="1200" dirty="0">
              <a:solidFill>
                <a:srgbClr val="FFFF99"/>
              </a:solidFill>
              <a:latin typeface="黑体" pitchFamily="49" charset="-122"/>
              <a:ea typeface="黑体" pitchFamily="49" charset="-122"/>
            </a:endParaRPr>
          </a:p>
        </p:txBody>
      </p:sp>
      <p:sp>
        <p:nvSpPr>
          <p:cNvPr id="3" name="矩形 2"/>
          <p:cNvSpPr/>
          <p:nvPr/>
        </p:nvSpPr>
        <p:spPr>
          <a:xfrm>
            <a:off x="3491880" y="771550"/>
            <a:ext cx="4572000" cy="1412374"/>
          </a:xfrm>
          <a:prstGeom prst="rect">
            <a:avLst/>
          </a:prstGeom>
        </p:spPr>
        <p:txBody>
          <a:bodyPr>
            <a:spAutoFit/>
          </a:bodyPr>
          <a:lstStyle/>
          <a:p>
            <a:pPr>
              <a:lnSpc>
                <a:spcPct val="150000"/>
              </a:lnSpc>
            </a:pPr>
            <a:r>
              <a:rPr lang="zh-CN" altLang="en-US" sz="1400" dirty="0" smtClean="0">
                <a:latin typeface="黑体" pitchFamily="49" charset="-122"/>
                <a:ea typeface="黑体" pitchFamily="49" charset="-122"/>
              </a:rPr>
              <a:t>    </a:t>
            </a:r>
            <a:r>
              <a:rPr lang="zh-CN" altLang="en-US" sz="1400" dirty="0" smtClean="0">
                <a:solidFill>
                  <a:srgbClr val="FFFFCC"/>
                </a:solidFill>
                <a:latin typeface="黑体" pitchFamily="49" charset="-122"/>
                <a:ea typeface="黑体" pitchFamily="49" charset="-122"/>
              </a:rPr>
              <a:t>在中国的</a:t>
            </a:r>
            <a:r>
              <a:rPr lang="zh-CN" altLang="zh-CN" sz="1400" dirty="0" smtClean="0">
                <a:solidFill>
                  <a:srgbClr val="FFFFCC"/>
                </a:solidFill>
                <a:latin typeface="黑体" pitchFamily="49" charset="-122"/>
                <a:ea typeface="黑体" pitchFamily="49" charset="-122"/>
              </a:rPr>
              <a:t>漫长岁月中，</a:t>
            </a:r>
            <a:r>
              <a:rPr lang="zh-CN" altLang="en-US" sz="1400" dirty="0" smtClean="0">
                <a:solidFill>
                  <a:srgbClr val="FFFFCC"/>
                </a:solidFill>
                <a:latin typeface="黑体" pitchFamily="49" charset="-122"/>
                <a:ea typeface="黑体" pitchFamily="49" charset="-122"/>
              </a:rPr>
              <a:t>她</a:t>
            </a:r>
            <a:r>
              <a:rPr lang="zh-CN" altLang="zh-CN" sz="1400" dirty="0" smtClean="0">
                <a:solidFill>
                  <a:srgbClr val="FFFFCC"/>
                </a:solidFill>
                <a:latin typeface="黑体" pitchFamily="49" charset="-122"/>
                <a:ea typeface="黑体" pitchFamily="49" charset="-122"/>
              </a:rPr>
              <a:t>经历过战争的苦难，物质生活的艰苦，政治运动的冲击，还</a:t>
            </a:r>
            <a:r>
              <a:rPr lang="zh-CN" altLang="en-US" sz="1400" dirty="0" smtClean="0">
                <a:solidFill>
                  <a:srgbClr val="FFFFCC"/>
                </a:solidFill>
                <a:latin typeface="黑体" pitchFamily="49" charset="-122"/>
                <a:ea typeface="黑体" pitchFamily="49" charset="-122"/>
              </a:rPr>
              <a:t>蒙冤</a:t>
            </a:r>
            <a:r>
              <a:rPr lang="zh-CN" altLang="zh-CN" sz="1400" dirty="0" smtClean="0">
                <a:solidFill>
                  <a:srgbClr val="FFFFCC"/>
                </a:solidFill>
                <a:latin typeface="黑体" pitchFamily="49" charset="-122"/>
                <a:ea typeface="黑体" pitchFamily="49" charset="-122"/>
              </a:rPr>
              <a:t>坐牢四年</a:t>
            </a:r>
            <a:r>
              <a:rPr lang="zh-CN" altLang="en-US" sz="1400" dirty="0" smtClean="0">
                <a:solidFill>
                  <a:srgbClr val="FFFFCC"/>
                </a:solidFill>
                <a:latin typeface="黑体" pitchFamily="49" charset="-122"/>
                <a:ea typeface="黑体" pitchFamily="49" charset="-122"/>
              </a:rPr>
              <a:t>。</a:t>
            </a:r>
            <a:r>
              <a:rPr lang="zh-CN" altLang="zh-CN" sz="1400" dirty="0" smtClean="0">
                <a:solidFill>
                  <a:srgbClr val="663300"/>
                </a:solidFill>
                <a:latin typeface="黑体" pitchFamily="49" charset="-122"/>
                <a:ea typeface="黑体" pitchFamily="49" charset="-122"/>
              </a:rPr>
              <a:t>但她始终不</a:t>
            </a:r>
            <a:r>
              <a:rPr lang="zh-CN" altLang="en-US" sz="1400" dirty="0" smtClean="0">
                <a:solidFill>
                  <a:srgbClr val="663300"/>
                </a:solidFill>
                <a:latin typeface="黑体" pitchFamily="49" charset="-122"/>
                <a:ea typeface="黑体" pitchFamily="49" charset="-122"/>
              </a:rPr>
              <a:t>离</a:t>
            </a:r>
            <a:r>
              <a:rPr lang="zh-CN" altLang="zh-CN" sz="1400" dirty="0" smtClean="0">
                <a:solidFill>
                  <a:srgbClr val="663300"/>
                </a:solidFill>
                <a:latin typeface="黑体" pitchFamily="49" charset="-122"/>
                <a:ea typeface="黑体" pitchFamily="49" charset="-122"/>
              </a:rPr>
              <a:t>不弃，</a:t>
            </a:r>
            <a:r>
              <a:rPr lang="zh-CN" altLang="en-US" sz="1400" dirty="0" smtClean="0">
                <a:solidFill>
                  <a:srgbClr val="663300"/>
                </a:solidFill>
                <a:latin typeface="黑体" pitchFamily="49" charset="-122"/>
                <a:ea typeface="黑体" pitchFamily="49" charset="-122"/>
              </a:rPr>
              <a:t>因为她已把中国看做自己的祖国，她已深深扎根在这里</a:t>
            </a:r>
            <a:r>
              <a:rPr lang="zh-CN" altLang="en-US" dirty="0" smtClean="0">
                <a:solidFill>
                  <a:srgbClr val="663300"/>
                </a:solidFill>
                <a:latin typeface="黑体" pitchFamily="49" charset="-122"/>
                <a:ea typeface="黑体" pitchFamily="49" charset="-122"/>
              </a:rPr>
              <a:t>。</a:t>
            </a:r>
            <a:endParaRPr lang="zh-CN" altLang="en-US" dirty="0">
              <a:solidFill>
                <a:srgbClr val="663300"/>
              </a:solidFill>
              <a:latin typeface="黑体" pitchFamily="49" charset="-122"/>
              <a:ea typeface="黑体" pitchFamily="49" charset="-122"/>
            </a:endParaRPr>
          </a:p>
        </p:txBody>
      </p:sp>
      <p:pic>
        <p:nvPicPr>
          <p:cNvPr id="5" name="图片 4" descr="http://www.yufamily.org/src/images/GladysTaylor_600.jpg"/>
          <p:cNvPicPr/>
          <p:nvPr/>
        </p:nvPicPr>
        <p:blipFill>
          <a:blip r:embed="rId2" cstate="screen">
            <a:duotone>
              <a:prstClr val="black"/>
              <a:srgbClr val="D9C3A5">
                <a:tint val="50000"/>
                <a:satMod val="180000"/>
              </a:srgbClr>
            </a:duotone>
          </a:blip>
          <a:srcRect/>
          <a:stretch>
            <a:fillRect/>
          </a:stretch>
        </p:blipFill>
        <p:spPr bwMode="auto">
          <a:xfrm>
            <a:off x="683568" y="627534"/>
            <a:ext cx="2736304" cy="3960440"/>
          </a:xfrm>
          <a:prstGeom prst="ellipse">
            <a:avLst/>
          </a:prstGeom>
          <a:noFill/>
          <a:ln w="127000" cmpd="sng">
            <a:noFill/>
            <a:miter lim="800000"/>
            <a:headEnd/>
            <a:tailEnd/>
          </a:ln>
          <a:effectLst>
            <a:glow rad="228600">
              <a:schemeClr val="accent4">
                <a:satMod val="175000"/>
                <a:alpha val="40000"/>
              </a:schemeClr>
            </a:glow>
            <a:outerShdw blurRad="50800" dist="38100" dir="8100000" sx="103000" sy="103000" algn="tr" rotWithShape="0">
              <a:prstClr val="black">
                <a:alpha val="40000"/>
              </a:prstClr>
            </a:outerShdw>
          </a:effectLst>
        </p:spPr>
      </p:pic>
      <p:pic>
        <p:nvPicPr>
          <p:cNvPr id="1026" name="Picture 2" descr="D:\雄\幻灯片练习\习作\英伦黛玉 绝代美女的中国劫\图片\05.png"/>
          <p:cNvPicPr>
            <a:picLocks noChangeAspect="1" noChangeArrowheads="1"/>
          </p:cNvPicPr>
          <p:nvPr/>
        </p:nvPicPr>
        <p:blipFill>
          <a:blip r:embed="rId3" cstate="screen"/>
          <a:srcRect/>
          <a:stretch>
            <a:fillRect/>
          </a:stretch>
        </p:blipFill>
        <p:spPr bwMode="auto">
          <a:xfrm rot="2251258">
            <a:off x="-67322" y="2972988"/>
            <a:ext cx="2711482" cy="2711482"/>
          </a:xfrm>
          <a:prstGeom prst="rect">
            <a:avLst/>
          </a:prstGeom>
          <a:noFill/>
          <a:effectLst>
            <a:outerShdw blurRad="50800" dist="38100" dir="8100000" sx="102000" sy="102000" algn="tr" rotWithShape="0">
              <a:prstClr val="black">
                <a:alpha val="40000"/>
              </a:prstClr>
            </a:outerShdw>
          </a:effectLst>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par>
                          <p:cTn id="8" fill="hold">
                            <p:stCondLst>
                              <p:cond delay="2000"/>
                            </p:stCondLst>
                            <p:childTnLst>
                              <p:par>
                                <p:cTn id="9" presetID="8" presetClass="entr" presetSubtype="32"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amond(out)">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1"/>
          <p:cNvSpPr>
            <a:spLocks noChangeArrowheads="1"/>
          </p:cNvSpPr>
          <p:nvPr/>
        </p:nvSpPr>
        <p:spPr bwMode="auto">
          <a:xfrm>
            <a:off x="4211960" y="411511"/>
            <a:ext cx="4032448" cy="42473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50000"/>
              </a:lnSpc>
              <a:spcBef>
                <a:spcPct val="0"/>
              </a:spcBef>
              <a:spcAft>
                <a:spcPct val="0"/>
              </a:spcAft>
              <a:buClrTx/>
              <a:buSzTx/>
              <a:buFontTx/>
              <a:buNone/>
              <a:tabLst/>
            </a:pPr>
            <a:r>
              <a:rPr kumimoji="0" lang="en-US" altLang="zh-CN" sz="1200" b="0" i="0" u="none" strike="noStrike" cap="none" normalizeH="0" baseline="0" dirty="0" smtClean="0">
                <a:ln>
                  <a:noFill/>
                </a:ln>
                <a:solidFill>
                  <a:srgbClr val="FFFF00"/>
                </a:solidFill>
                <a:effectLst/>
                <a:latin typeface="黑体" pitchFamily="49" charset="-122"/>
                <a:ea typeface="黑体" pitchFamily="49" charset="-122"/>
                <a:cs typeface="Times New Roman" pitchFamily="18" charset="0"/>
              </a:rPr>
              <a:t>   </a:t>
            </a:r>
          </a:p>
          <a:p>
            <a:pPr marL="0" marR="0" lvl="0" indent="0" defTabSz="914400" rtl="0" eaLnBrk="1" fontAlgn="base" latinLnBrk="0" hangingPunct="1">
              <a:lnSpc>
                <a:spcPct val="150000"/>
              </a:lnSpc>
              <a:spcBef>
                <a:spcPct val="0"/>
              </a:spcBef>
              <a:spcAft>
                <a:spcPct val="0"/>
              </a:spcAft>
              <a:buClrTx/>
              <a:buSzTx/>
              <a:buFontTx/>
              <a:buNone/>
              <a:tabLst/>
            </a:pPr>
            <a:r>
              <a:rPr lang="en-US" altLang="zh-CN" sz="1200" dirty="0" smtClean="0">
                <a:solidFill>
                  <a:srgbClr val="FFFF00"/>
                </a:solidFill>
                <a:latin typeface="黑体" pitchFamily="49" charset="-122"/>
                <a:ea typeface="黑体" pitchFamily="49" charset="-122"/>
                <a:cs typeface="Times New Roman" pitchFamily="18" charset="0"/>
              </a:rPr>
              <a:t>   </a:t>
            </a:r>
            <a:r>
              <a:rPr kumimoji="0" lang="en-US" altLang="zh-CN" sz="1200" b="0" i="0" u="none" strike="noStrike" cap="none" normalizeH="0" baseline="0" dirty="0" smtClean="0">
                <a:ln>
                  <a:noFill/>
                </a:ln>
                <a:solidFill>
                  <a:srgbClr val="663300"/>
                </a:solidFill>
                <a:effectLst/>
                <a:latin typeface="黑体" pitchFamily="49" charset="-122"/>
                <a:ea typeface="黑体" pitchFamily="49" charset="-122"/>
                <a:cs typeface="Times New Roman" pitchFamily="18" charset="0"/>
              </a:rPr>
              <a:t>“</a:t>
            </a:r>
            <a:r>
              <a:rPr kumimoji="0" lang="zh-CN" altLang="en-US" sz="1200" b="0" i="0" u="none" strike="noStrike" cap="none" normalizeH="0" baseline="0" dirty="0" smtClean="0">
                <a:ln>
                  <a:noFill/>
                </a:ln>
                <a:solidFill>
                  <a:srgbClr val="663300"/>
                </a:solidFill>
                <a:effectLst/>
                <a:latin typeface="黑体" pitchFamily="49" charset="-122"/>
                <a:ea typeface="黑体" pitchFamily="49" charset="-122"/>
                <a:cs typeface="Helvetica"/>
              </a:rPr>
              <a:t>母亲的预言有的变成了悲惨现实。但我从不后悔嫁给了一个中国人，也不后悔在中国度过一生。</a:t>
            </a:r>
            <a:r>
              <a:rPr kumimoji="0" lang="zh-CN" altLang="en-US" sz="1200" b="0" i="0" u="none" strike="noStrike" cap="none" normalizeH="0" baseline="0" dirty="0" smtClean="0">
                <a:ln>
                  <a:noFill/>
                </a:ln>
                <a:solidFill>
                  <a:srgbClr val="663300"/>
                </a:solidFill>
                <a:effectLst/>
                <a:latin typeface="黑体" pitchFamily="49" charset="-122"/>
                <a:ea typeface="黑体" pitchFamily="49" charset="-122"/>
                <a:cs typeface="Times New Roman" pitchFamily="18" charset="0"/>
              </a:rPr>
              <a:t>”</a:t>
            </a:r>
            <a:r>
              <a:rPr kumimoji="0" lang="zh-CN" altLang="en-US" sz="1200" b="0" i="0" u="none" strike="noStrike" cap="none" normalizeH="0" baseline="0" dirty="0" smtClean="0">
                <a:ln>
                  <a:noFill/>
                </a:ln>
                <a:solidFill>
                  <a:srgbClr val="FFFFCC"/>
                </a:solidFill>
                <a:effectLst/>
                <a:latin typeface="黑体" pitchFamily="49" charset="-122"/>
                <a:ea typeface="黑体" pitchFamily="49" charset="-122"/>
                <a:cs typeface="Helvetica"/>
              </a:rPr>
              <a:t>半个多世纪后戴乃迭这样说。</a:t>
            </a:r>
            <a:endParaRPr kumimoji="0" lang="en-US" altLang="zh-CN" sz="1200" b="0" i="0" u="none" strike="noStrike" cap="none" normalizeH="0" baseline="0" dirty="0" smtClean="0">
              <a:ln>
                <a:noFill/>
              </a:ln>
              <a:solidFill>
                <a:srgbClr val="FFFFCC"/>
              </a:solidFill>
              <a:effectLst/>
              <a:latin typeface="黑体" pitchFamily="49" charset="-122"/>
              <a:ea typeface="黑体" pitchFamily="49" charset="-122"/>
              <a:cs typeface="Helvetica"/>
            </a:endParaRPr>
          </a:p>
          <a:p>
            <a:pPr lvl="0" fontAlgn="base">
              <a:lnSpc>
                <a:spcPct val="150000"/>
              </a:lnSpc>
              <a:spcBef>
                <a:spcPct val="0"/>
              </a:spcBef>
              <a:spcAft>
                <a:spcPct val="0"/>
              </a:spcAft>
            </a:pPr>
            <a:r>
              <a:rPr kumimoji="0" lang="zh-CN" altLang="en-US" sz="1200" b="0" i="0" u="none" strike="noStrike" cap="none" normalizeH="0" baseline="0" dirty="0" smtClean="0">
                <a:ln>
                  <a:noFill/>
                </a:ln>
                <a:solidFill>
                  <a:srgbClr val="FFFFCC"/>
                </a:solidFill>
                <a:effectLst/>
                <a:latin typeface="黑体" pitchFamily="49" charset="-122"/>
                <a:ea typeface="黑体" pitchFamily="49" charset="-122"/>
                <a:cs typeface="Helvetica"/>
              </a:rPr>
              <a:t>    此时，她已经在中国有过诸般痛苦经历。这些意想不到的磨难，令她在回忆母亲当年的警告时，心底难免会掠过一阵苦涩。</a:t>
            </a:r>
            <a:endParaRPr kumimoji="0" lang="zh-CN" altLang="en-US" sz="1200" b="0" i="0" u="none" strike="noStrike" cap="none" normalizeH="0" baseline="0" dirty="0" smtClean="0">
              <a:ln>
                <a:noFill/>
              </a:ln>
              <a:solidFill>
                <a:srgbClr val="FFFFCC"/>
              </a:solidFill>
              <a:effectLst/>
              <a:latin typeface="黑体" pitchFamily="49" charset="-122"/>
              <a:ea typeface="黑体" pitchFamily="49" charset="-122"/>
              <a:cs typeface="宋体" pitchFamily="2" charset="-122"/>
            </a:endParaRPr>
          </a:p>
          <a:p>
            <a:pPr marL="0" marR="0" lvl="0" indent="0" algn="ctr" defTabSz="914400" rtl="0" eaLnBrk="0" fontAlgn="base" latinLnBrk="0" hangingPunct="0">
              <a:lnSpc>
                <a:spcPct val="150000"/>
              </a:lnSpc>
              <a:spcBef>
                <a:spcPct val="0"/>
              </a:spcBef>
              <a:spcAft>
                <a:spcPct val="0"/>
              </a:spcAft>
              <a:buClrTx/>
              <a:buSzTx/>
              <a:buFontTx/>
              <a:buNone/>
              <a:tabLst/>
            </a:pPr>
            <a:endParaRPr kumimoji="0" lang="en-US" altLang="zh-CN" sz="1200" b="0" i="0" u="none" strike="noStrike" cap="none" normalizeH="0" baseline="0" dirty="0" smtClean="0">
              <a:ln>
                <a:noFill/>
              </a:ln>
              <a:solidFill>
                <a:srgbClr val="000000"/>
              </a:solidFill>
              <a:effectLst/>
              <a:latin typeface="黑体" pitchFamily="49" charset="-122"/>
              <a:ea typeface="黑体" pitchFamily="49" charset="-122"/>
              <a:cs typeface="Helvetica"/>
            </a:endParaRPr>
          </a:p>
          <a:p>
            <a:pPr marL="0" marR="0" lvl="0" indent="0" algn="ctr" defTabSz="914400" rtl="0" eaLnBrk="0" fontAlgn="base" latinLnBrk="0" hangingPunct="0">
              <a:lnSpc>
                <a:spcPct val="150000"/>
              </a:lnSpc>
              <a:spcBef>
                <a:spcPct val="0"/>
              </a:spcBef>
              <a:spcAft>
                <a:spcPct val="0"/>
              </a:spcAft>
              <a:buClrTx/>
              <a:buSzTx/>
              <a:buFontTx/>
              <a:buNone/>
              <a:tabLst/>
            </a:pPr>
            <a:endParaRPr lang="en-US" altLang="zh-CN" sz="1200" dirty="0" smtClean="0">
              <a:solidFill>
                <a:srgbClr val="000000"/>
              </a:solidFill>
              <a:latin typeface="黑体" pitchFamily="49" charset="-122"/>
              <a:ea typeface="黑体" pitchFamily="49" charset="-122"/>
              <a:cs typeface="Helvetica"/>
            </a:endParaRPr>
          </a:p>
          <a:p>
            <a:pPr marL="0" marR="0" lvl="0" indent="0" algn="ctr" defTabSz="914400" rtl="0" eaLnBrk="0" fontAlgn="base" latinLnBrk="0" hangingPunct="0">
              <a:lnSpc>
                <a:spcPct val="150000"/>
              </a:lnSpc>
              <a:spcBef>
                <a:spcPct val="0"/>
              </a:spcBef>
              <a:spcAft>
                <a:spcPct val="0"/>
              </a:spcAft>
              <a:buClrTx/>
              <a:buSzTx/>
              <a:buFontTx/>
              <a:buNone/>
              <a:tabLst/>
            </a:pPr>
            <a:endParaRPr kumimoji="0" lang="en-US" altLang="zh-CN" sz="1200" b="0" i="0" u="none" strike="noStrike" cap="none" normalizeH="0" baseline="0" dirty="0" smtClean="0">
              <a:ln>
                <a:noFill/>
              </a:ln>
              <a:solidFill>
                <a:srgbClr val="FFFFCC"/>
              </a:solidFill>
              <a:effectLst/>
              <a:latin typeface="黑体" pitchFamily="49" charset="-122"/>
              <a:ea typeface="黑体" pitchFamily="49" charset="-122"/>
              <a:cs typeface="Helvetica"/>
            </a:endParaRPr>
          </a:p>
          <a:p>
            <a:pPr marL="0" marR="0" lvl="0" indent="0" algn="ctr" defTabSz="914400" rtl="0" eaLnBrk="0" fontAlgn="base" latinLnBrk="0" hangingPunct="0">
              <a:lnSpc>
                <a:spcPct val="150000"/>
              </a:lnSpc>
              <a:spcBef>
                <a:spcPct val="0"/>
              </a:spcBef>
              <a:spcAft>
                <a:spcPct val="0"/>
              </a:spcAft>
              <a:buClrTx/>
              <a:buSzTx/>
              <a:buFontTx/>
              <a:buNone/>
              <a:tabLst/>
            </a:pPr>
            <a:r>
              <a:rPr kumimoji="0" lang="zh-CN" altLang="en-US" sz="1200" b="0" i="0" u="none" strike="noStrike" cap="none" normalizeH="0" baseline="0" dirty="0" smtClean="0">
                <a:ln>
                  <a:noFill/>
                </a:ln>
                <a:solidFill>
                  <a:srgbClr val="663300"/>
                </a:solidFill>
                <a:effectLst/>
                <a:latin typeface="黑体" pitchFamily="49" charset="-122"/>
                <a:ea typeface="黑体" pitchFamily="49" charset="-122"/>
                <a:cs typeface="Helvetica"/>
              </a:rPr>
              <a:t> 然而，她镇静，她无悔，她还是充满自信与坚毅。</a:t>
            </a:r>
            <a:endParaRPr kumimoji="0" lang="zh-CN" altLang="en-US" sz="1200" b="0" i="0" u="none" strike="noStrike" cap="none" normalizeH="0" baseline="0" dirty="0" smtClean="0">
              <a:ln>
                <a:noFill/>
              </a:ln>
              <a:solidFill>
                <a:srgbClr val="663300"/>
              </a:solidFill>
              <a:effectLst/>
              <a:latin typeface="黑体" pitchFamily="49" charset="-122"/>
              <a:ea typeface="黑体" pitchFamily="49" charset="-122"/>
              <a:cs typeface="宋体" pitchFamily="2" charset="-122"/>
            </a:endParaRPr>
          </a:p>
          <a:p>
            <a:pPr marL="0" marR="0" lvl="0" indent="0" defTabSz="914400" rtl="0" eaLnBrk="0" fontAlgn="base" latinLnBrk="0" hangingPunct="0">
              <a:lnSpc>
                <a:spcPct val="150000"/>
              </a:lnSpc>
              <a:spcBef>
                <a:spcPct val="0"/>
              </a:spcBef>
              <a:spcAft>
                <a:spcPct val="0"/>
              </a:spcAft>
              <a:buClrTx/>
              <a:buSzTx/>
              <a:buFontTx/>
              <a:buNone/>
              <a:tabLst/>
            </a:pPr>
            <a:r>
              <a:rPr kumimoji="0" lang="zh-CN" altLang="en-US" sz="1200" b="0" i="0" u="none" strike="noStrike" cap="none" normalizeH="0" baseline="0" dirty="0" smtClean="0">
                <a:ln>
                  <a:noFill/>
                </a:ln>
                <a:solidFill>
                  <a:srgbClr val="663300"/>
                </a:solidFill>
                <a:effectLst/>
                <a:latin typeface="黑体" pitchFamily="49" charset="-122"/>
                <a:ea typeface="黑体" pitchFamily="49" charset="-122"/>
                <a:cs typeface="Helvetica"/>
              </a:rPr>
              <a:t>　　因为，她爱中国古代文化，她爱所有的中国朋友，她爱她选择的终生伴侣</a:t>
            </a:r>
            <a:r>
              <a:rPr kumimoji="0" lang="en-US" altLang="zh-CN" sz="1200" b="0" i="0" u="none" strike="noStrike" cap="none" normalizeH="0" baseline="0" dirty="0" smtClean="0">
                <a:ln>
                  <a:noFill/>
                </a:ln>
                <a:solidFill>
                  <a:srgbClr val="663300"/>
                </a:solidFill>
                <a:effectLst/>
                <a:latin typeface="黑体" pitchFamily="49" charset="-122"/>
                <a:ea typeface="黑体" pitchFamily="49" charset="-122"/>
                <a:cs typeface="Times New Roman" pitchFamily="18" charset="0"/>
              </a:rPr>
              <a:t>——</a:t>
            </a:r>
            <a:r>
              <a:rPr kumimoji="0" lang="zh-CN" altLang="en-US" sz="1200" b="0" i="0" u="none" strike="noStrike" cap="none" normalizeH="0" baseline="0" dirty="0" smtClean="0">
                <a:ln>
                  <a:noFill/>
                </a:ln>
                <a:solidFill>
                  <a:srgbClr val="663300"/>
                </a:solidFill>
                <a:effectLst/>
                <a:latin typeface="黑体" pitchFamily="49" charset="-122"/>
                <a:ea typeface="黑体" pitchFamily="49" charset="-122"/>
                <a:cs typeface="Helvetica"/>
              </a:rPr>
              <a:t>杨宪益，是他在漫长日子里带给她快乐与温馨。对于她来说，情感与精神上的满足，远远超过一切。为杨宪益，她愿意也能够承受一切。</a:t>
            </a:r>
            <a:endParaRPr kumimoji="0" lang="zh-CN" altLang="en-US" sz="1200" b="0" i="0" u="none" strike="noStrike" cap="none" normalizeH="0" baseline="0" dirty="0" smtClean="0">
              <a:ln>
                <a:noFill/>
              </a:ln>
              <a:solidFill>
                <a:srgbClr val="663300"/>
              </a:solidFill>
              <a:effectLst/>
              <a:latin typeface="黑体" pitchFamily="49" charset="-122"/>
              <a:ea typeface="黑体" pitchFamily="49" charset="-122"/>
              <a:cs typeface="宋体" pitchFamily="2" charset="-122"/>
            </a:endParaRPr>
          </a:p>
        </p:txBody>
      </p:sp>
      <p:pic>
        <p:nvPicPr>
          <p:cNvPr id="1026" name="Picture 2" descr="D:\雄\幻灯片练习\习作\英伦黛玉 绝代美女的中国劫\图片\00080287d0980c75c52e00.jpg"/>
          <p:cNvPicPr>
            <a:picLocks noChangeAspect="1" noChangeArrowheads="1"/>
          </p:cNvPicPr>
          <p:nvPr/>
        </p:nvPicPr>
        <p:blipFill>
          <a:blip r:embed="rId2" cstate="screen"/>
          <a:srcRect/>
          <a:stretch>
            <a:fillRect/>
          </a:stretch>
        </p:blipFill>
        <p:spPr bwMode="auto">
          <a:xfrm>
            <a:off x="899592" y="555526"/>
            <a:ext cx="2851016" cy="4165445"/>
          </a:xfrm>
          <a:prstGeom prst="rect">
            <a:avLst/>
          </a:prstGeom>
          <a:noFill/>
        </p:spPr>
      </p:pic>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withEffect">
                                  <p:stCondLst>
                                    <p:cond delay="0"/>
                                  </p:stCondLst>
                                  <p:childTnLst>
                                    <p:set>
                                      <p:cBhvr>
                                        <p:cTn id="6" dur="1" fill="hold">
                                          <p:stCondLst>
                                            <p:cond delay="0"/>
                                          </p:stCondLst>
                                        </p:cTn>
                                        <p:tgtEl>
                                          <p:spTgt spid="21505"/>
                                        </p:tgtEl>
                                        <p:attrNameLst>
                                          <p:attrName>style.visibility</p:attrName>
                                        </p:attrNameLst>
                                      </p:cBhvr>
                                      <p:to>
                                        <p:strVal val="visible"/>
                                      </p:to>
                                    </p:set>
                                    <p:animEffect transition="in" filter="slide(fromRight)">
                                      <p:cBhvr>
                                        <p:cTn id="7" dur="2000"/>
                                        <p:tgtEl>
                                          <p:spTgt spid="215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D:\雄\幻灯片练习\习作\英伦黛玉 绝代美女的中国劫\图片\u=3635582189,1089908415&amp;fm=23&amp;gp=0.jpg"/>
          <p:cNvPicPr>
            <a:picLocks noChangeAspect="1" noChangeArrowheads="1"/>
          </p:cNvPicPr>
          <p:nvPr/>
        </p:nvPicPr>
        <p:blipFill>
          <a:blip r:embed="rId2" cstate="screen"/>
          <a:srcRect/>
          <a:stretch>
            <a:fillRect/>
          </a:stretch>
        </p:blipFill>
        <p:spPr bwMode="auto">
          <a:xfrm rot="20909995">
            <a:off x="765225" y="674056"/>
            <a:ext cx="4014100" cy="2769031"/>
          </a:xfrm>
          <a:prstGeom prst="rect">
            <a:avLst/>
          </a:prstGeom>
          <a:noFill/>
          <a:ln w="79375">
            <a:solidFill>
              <a:srgbClr val="FFCC66"/>
            </a:solidFill>
          </a:ln>
          <a:effectLst>
            <a:outerShdw blurRad="50800" dist="38100" dir="8100000" sx="103000" sy="103000" algn="tr" rotWithShape="0">
              <a:prstClr val="black">
                <a:alpha val="40000"/>
              </a:prstClr>
            </a:outerShdw>
          </a:effectLst>
        </p:spPr>
      </p:pic>
      <p:sp>
        <p:nvSpPr>
          <p:cNvPr id="3" name="矩形 2"/>
          <p:cNvSpPr/>
          <p:nvPr/>
        </p:nvSpPr>
        <p:spPr>
          <a:xfrm>
            <a:off x="2483768" y="3651870"/>
            <a:ext cx="4824536" cy="1661993"/>
          </a:xfrm>
          <a:prstGeom prst="rect">
            <a:avLst/>
          </a:prstGeom>
        </p:spPr>
        <p:txBody>
          <a:bodyPr wrap="square">
            <a:spAutoFit/>
          </a:bodyPr>
          <a:lstStyle/>
          <a:p>
            <a:pPr>
              <a:lnSpc>
                <a:spcPct val="150000"/>
              </a:lnSpc>
            </a:pPr>
            <a:r>
              <a:rPr lang="en-US" altLang="zh-CN" sz="1200" dirty="0" smtClean="0">
                <a:solidFill>
                  <a:srgbClr val="663300"/>
                </a:solidFill>
                <a:latin typeface="+mj-ea"/>
                <a:ea typeface="+mj-ea"/>
              </a:rPr>
              <a:t>     </a:t>
            </a:r>
            <a:r>
              <a:rPr lang="zh-CN" altLang="zh-CN" sz="1400" dirty="0" smtClean="0">
                <a:solidFill>
                  <a:srgbClr val="663300"/>
                </a:solidFill>
                <a:latin typeface="黑体" pitchFamily="49" charset="-122"/>
                <a:ea typeface="黑体" pitchFamily="49" charset="-122"/>
              </a:rPr>
              <a:t>晚年，杨宪益和戴乃迭夫妻俩每日形影不离。他们看淡一切身外之物，把收藏的明清字画全部无偿捐献给故宫等处，几十年间翻译出版的百十种著作也大多送了人。</a:t>
            </a:r>
            <a:endParaRPr lang="en-US" altLang="zh-CN" sz="1400" dirty="0" smtClean="0">
              <a:solidFill>
                <a:srgbClr val="663300"/>
              </a:solidFill>
              <a:latin typeface="黑体" pitchFamily="49" charset="-122"/>
              <a:ea typeface="黑体" pitchFamily="49" charset="-122"/>
            </a:endParaRPr>
          </a:p>
          <a:p>
            <a:pPr>
              <a:lnSpc>
                <a:spcPct val="150000"/>
              </a:lnSpc>
            </a:pPr>
            <a:r>
              <a:rPr lang="en-US" altLang="zh-CN" sz="1400" dirty="0" smtClean="0">
                <a:solidFill>
                  <a:srgbClr val="663300"/>
                </a:solidFill>
                <a:latin typeface="黑体" pitchFamily="49" charset="-122"/>
                <a:ea typeface="黑体" pitchFamily="49" charset="-122"/>
              </a:rPr>
              <a:t>   </a:t>
            </a:r>
          </a:p>
          <a:p>
            <a:pPr>
              <a:lnSpc>
                <a:spcPct val="150000"/>
              </a:lnSpc>
            </a:pPr>
            <a:r>
              <a:rPr lang="en-US" altLang="zh-CN" sz="1200" dirty="0" smtClean="0">
                <a:latin typeface="+mj-ea"/>
                <a:ea typeface="+mj-ea"/>
              </a:rPr>
              <a:t>    </a:t>
            </a:r>
            <a:endParaRPr lang="zh-CN" altLang="en-US" sz="1200" dirty="0">
              <a:latin typeface="黑体" pitchFamily="49" charset="-122"/>
              <a:ea typeface="黑体" pitchFamily="49" charset="-122"/>
            </a:endParaRPr>
          </a:p>
        </p:txBody>
      </p:sp>
      <p:pic>
        <p:nvPicPr>
          <p:cNvPr id="5" name="Picture 2" descr="D:\雄\幻灯片练习\习作\英伦黛玉 绝代美女的中国劫\图片\图片118.jpg026.jpg001.jpg"/>
          <p:cNvPicPr>
            <a:picLocks noChangeAspect="1" noChangeArrowheads="1"/>
          </p:cNvPicPr>
          <p:nvPr/>
        </p:nvPicPr>
        <p:blipFill>
          <a:blip r:embed="rId3" cstate="screen">
            <a:duotone>
              <a:prstClr val="black"/>
              <a:srgbClr val="D9C3A5">
                <a:tint val="50000"/>
                <a:satMod val="180000"/>
              </a:srgbClr>
            </a:duotone>
          </a:blip>
          <a:srcRect/>
          <a:stretch>
            <a:fillRect/>
          </a:stretch>
        </p:blipFill>
        <p:spPr bwMode="auto">
          <a:xfrm>
            <a:off x="4788024" y="915566"/>
            <a:ext cx="3831696" cy="2632402"/>
          </a:xfrm>
          <a:prstGeom prst="rect">
            <a:avLst/>
          </a:prstGeom>
          <a:noFill/>
          <a:ln w="69850">
            <a:solidFill>
              <a:srgbClr val="FFCC66"/>
            </a:solidFill>
          </a:ln>
          <a:effectLst>
            <a:outerShdw blurRad="50800" dist="38100" dir="8100000" sx="102000" sy="102000" algn="tr" rotWithShape="0">
              <a:prstClr val="black">
                <a:alpha val="40000"/>
              </a:prstClr>
            </a:outerShdw>
          </a:effectLst>
        </p:spPr>
      </p:pic>
      <p:pic>
        <p:nvPicPr>
          <p:cNvPr id="4" name="Picture 5" descr="D:\雄\幻灯片练习\素材\花边\u=1899987634,3776150708&amp;fm=21&amp;gp=0.jpg"/>
          <p:cNvPicPr>
            <a:picLocks noChangeAspect="1" noChangeArrowheads="1"/>
          </p:cNvPicPr>
          <p:nvPr/>
        </p:nvPicPr>
        <p:blipFill>
          <a:blip r:embed="rId4" cstate="screen"/>
          <a:srcRect/>
          <a:stretch>
            <a:fillRect/>
          </a:stretch>
        </p:blipFill>
        <p:spPr bwMode="auto">
          <a:xfrm rot="3305739">
            <a:off x="196246" y="3266569"/>
            <a:ext cx="2231261" cy="1029093"/>
          </a:xfrm>
          <a:prstGeom prst="rect">
            <a:avLst/>
          </a:prstGeom>
          <a:noFill/>
          <a:effectLst>
            <a:outerShdw blurRad="50800" dist="38100" dir="8100000" sx="103000" sy="103000" algn="tr" rotWithShape="0">
              <a:prstClr val="black">
                <a:alpha val="40000"/>
              </a:prstClr>
            </a:outerShdw>
          </a:effectLst>
        </p:spPr>
      </p:pic>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strVal val="#ppt_h"/>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483768" y="555526"/>
            <a:ext cx="4067944" cy="4016484"/>
          </a:xfrm>
          <a:prstGeom prst="rect">
            <a:avLst/>
          </a:prstGeom>
        </p:spPr>
        <p:txBody>
          <a:bodyPr wrap="square">
            <a:spAutoFit/>
          </a:bodyPr>
          <a:lstStyle/>
          <a:p>
            <a:pPr>
              <a:lnSpc>
                <a:spcPct val="150000"/>
              </a:lnSpc>
            </a:pPr>
            <a:r>
              <a:rPr lang="zh-CN" altLang="en-US" sz="1400" dirty="0" smtClean="0">
                <a:latin typeface="+mj-ea"/>
                <a:ea typeface="+mj-ea"/>
              </a:rPr>
              <a:t>    </a:t>
            </a:r>
            <a:r>
              <a:rPr lang="zh-CN" altLang="en-US" sz="1200" dirty="0" smtClean="0">
                <a:solidFill>
                  <a:srgbClr val="FFFFCC"/>
                </a:solidFill>
                <a:latin typeface="+mj-ea"/>
                <a:ea typeface="+mj-ea"/>
              </a:rPr>
              <a:t>看淡身外之物，绝非把人世间做人的原则、正义的评判淡忘。相反，从文革磨难中走出之后，戴乃迭和杨宪益对人间是非有了更加明确的态度</a:t>
            </a:r>
            <a:r>
              <a:rPr lang="en-US" altLang="zh-CN" sz="1200" dirty="0" smtClean="0">
                <a:solidFill>
                  <a:srgbClr val="FFFFCC"/>
                </a:solidFill>
                <a:latin typeface="+mj-ea"/>
                <a:ea typeface="+mj-ea"/>
              </a:rPr>
              <a:t>……</a:t>
            </a:r>
          </a:p>
          <a:p>
            <a:pPr>
              <a:lnSpc>
                <a:spcPct val="150000"/>
              </a:lnSpc>
            </a:pPr>
            <a:r>
              <a:rPr lang="zh-CN" altLang="en-US" sz="1200" dirty="0" smtClean="0">
                <a:solidFill>
                  <a:srgbClr val="CC3300"/>
                </a:solidFill>
                <a:latin typeface="+mj-ea"/>
                <a:ea typeface="+mj-ea"/>
              </a:rPr>
              <a:t>    </a:t>
            </a:r>
            <a:r>
              <a:rPr lang="zh-CN" altLang="en-US" sz="1200" dirty="0" smtClean="0">
                <a:solidFill>
                  <a:srgbClr val="663300"/>
                </a:solidFill>
                <a:latin typeface="+mj-ea"/>
                <a:ea typeface="+mj-ea"/>
              </a:rPr>
              <a:t>生活中有些东西在他们是不可能忘掉的：责任感、正义感、友谊。这些很容易在历史波动中被扭曲、被阉割的东西，在历尽磨难之后令他们更加珍爱。拥有它们，便会在历史关键时刻激发出难能可贵的勇气和魄力。可以说，无私才能无畏这句话，在他们身上得到很好的印证。在这方面，许许多多熟悉他们的朋友，都自叹不如。正因为此，朋友们才从心底钦佩他们。</a:t>
            </a:r>
            <a:endParaRPr lang="en-US" altLang="zh-CN" sz="1200" dirty="0" smtClean="0">
              <a:solidFill>
                <a:srgbClr val="663300"/>
              </a:solidFill>
              <a:latin typeface="+mj-ea"/>
              <a:ea typeface="+mj-ea"/>
            </a:endParaRPr>
          </a:p>
          <a:p>
            <a:pPr>
              <a:lnSpc>
                <a:spcPct val="150000"/>
              </a:lnSpc>
            </a:pPr>
            <a:r>
              <a:rPr lang="en-US" altLang="zh-CN" sz="1200" dirty="0" smtClean="0">
                <a:solidFill>
                  <a:srgbClr val="663300"/>
                </a:solidFill>
                <a:latin typeface="黑体" pitchFamily="49" charset="-122"/>
                <a:ea typeface="黑体" pitchFamily="49" charset="-122"/>
              </a:rPr>
              <a:t>    </a:t>
            </a:r>
            <a:r>
              <a:rPr lang="zh-CN" altLang="en-US" sz="1200" dirty="0" smtClean="0">
                <a:solidFill>
                  <a:srgbClr val="663300"/>
                </a:solidFill>
                <a:latin typeface="黑体" pitchFamily="49" charset="-122"/>
                <a:ea typeface="黑体" pitchFamily="49" charset="-122"/>
              </a:rPr>
              <a:t>也正因为此，戴乃迭才能在失子之痛后坚强地挺过来，在</a:t>
            </a:r>
            <a:r>
              <a:rPr lang="en-US" altLang="zh-CN" sz="1200" dirty="0" smtClean="0">
                <a:solidFill>
                  <a:srgbClr val="663300"/>
                </a:solidFill>
                <a:latin typeface="黑体" pitchFamily="49" charset="-122"/>
                <a:ea typeface="黑体" pitchFamily="49" charset="-122"/>
              </a:rPr>
              <a:t>70</a:t>
            </a:r>
            <a:r>
              <a:rPr lang="zh-CN" altLang="en-US" sz="1200" dirty="0" smtClean="0">
                <a:solidFill>
                  <a:srgbClr val="663300"/>
                </a:solidFill>
                <a:latin typeface="黑体" pitchFamily="49" charset="-122"/>
                <a:ea typeface="黑体" pitchFamily="49" charset="-122"/>
              </a:rPr>
              <a:t>年代末到</a:t>
            </a:r>
            <a:r>
              <a:rPr lang="en-US" altLang="zh-CN" sz="1200" dirty="0" smtClean="0">
                <a:solidFill>
                  <a:srgbClr val="663300"/>
                </a:solidFill>
                <a:latin typeface="黑体" pitchFamily="49" charset="-122"/>
                <a:ea typeface="黑体" pitchFamily="49" charset="-122"/>
              </a:rPr>
              <a:t>80</a:t>
            </a:r>
            <a:r>
              <a:rPr lang="zh-CN" altLang="en-US" sz="1200" dirty="0" smtClean="0">
                <a:solidFill>
                  <a:srgbClr val="663300"/>
                </a:solidFill>
                <a:latin typeface="黑体" pitchFamily="49" charset="-122"/>
                <a:ea typeface="黑体" pitchFamily="49" charset="-122"/>
              </a:rPr>
              <a:t>年代末</a:t>
            </a:r>
            <a:r>
              <a:rPr lang="zh-CN" altLang="zh-CN" sz="1200" dirty="0" smtClean="0">
                <a:solidFill>
                  <a:srgbClr val="663300"/>
                </a:solidFill>
                <a:latin typeface="黑体" pitchFamily="49" charset="-122"/>
                <a:ea typeface="黑体" pitchFamily="49" charset="-122"/>
                <a:cs typeface="宋体" pitchFamily="2" charset="-122"/>
              </a:rPr>
              <a:t>独立翻译了大量的中国现当代文学作品</a:t>
            </a:r>
            <a:r>
              <a:rPr lang="zh-CN" altLang="en-US" sz="1200" dirty="0" smtClean="0">
                <a:solidFill>
                  <a:srgbClr val="663300"/>
                </a:solidFill>
                <a:latin typeface="黑体" pitchFamily="49" charset="-122"/>
                <a:ea typeface="黑体" pitchFamily="49" charset="-122"/>
                <a:cs typeface="宋体" pitchFamily="2" charset="-122"/>
              </a:rPr>
              <a:t>，写了更多的评介文章。这一时期从而成为她译介活动的集大成时期。</a:t>
            </a:r>
            <a:endParaRPr lang="zh-CN" altLang="en-US" sz="1200" dirty="0">
              <a:solidFill>
                <a:srgbClr val="663300"/>
              </a:solidFill>
              <a:latin typeface="黑体" pitchFamily="49" charset="-122"/>
              <a:ea typeface="黑体" pitchFamily="49" charset="-122"/>
            </a:endParaRPr>
          </a:p>
        </p:txBody>
      </p:sp>
      <p:pic>
        <p:nvPicPr>
          <p:cNvPr id="1026" name="Picture 2" descr="D:\雄\幻灯片练习\习作\英伦黛玉 绝代美女的中国劫\图片\05 (1).png"/>
          <p:cNvPicPr>
            <a:picLocks noChangeAspect="1" noChangeArrowheads="1"/>
          </p:cNvPicPr>
          <p:nvPr/>
        </p:nvPicPr>
        <p:blipFill>
          <a:blip r:embed="rId2" cstate="screen"/>
          <a:srcRect/>
          <a:stretch>
            <a:fillRect/>
          </a:stretch>
        </p:blipFill>
        <p:spPr bwMode="auto">
          <a:xfrm rot="3059459">
            <a:off x="6458850" y="2736740"/>
            <a:ext cx="2333289" cy="2447746"/>
          </a:xfrm>
          <a:prstGeom prst="rect">
            <a:avLst/>
          </a:prstGeom>
          <a:noFill/>
          <a:effectLst>
            <a:outerShdw blurRad="50800" dist="38100" dir="2700000" sx="102000" sy="102000" algn="tl" rotWithShape="0">
              <a:prstClr val="black">
                <a:alpha val="40000"/>
              </a:prstClr>
            </a:outerShdw>
          </a:effectLst>
        </p:spPr>
      </p:pic>
      <p:pic>
        <p:nvPicPr>
          <p:cNvPr id="4" name="Picture 4" descr="D:\雄\幻灯片练习\素材\花边\u=3440221677,582637071&amp;fm=23&amp;gp=0.jpg"/>
          <p:cNvPicPr>
            <a:picLocks noChangeAspect="1" noChangeArrowheads="1"/>
          </p:cNvPicPr>
          <p:nvPr/>
        </p:nvPicPr>
        <p:blipFill>
          <a:blip r:embed="rId3" cstate="screen"/>
          <a:srcRect/>
          <a:stretch>
            <a:fillRect/>
          </a:stretch>
        </p:blipFill>
        <p:spPr bwMode="auto">
          <a:xfrm rot="20892066">
            <a:off x="662529" y="788687"/>
            <a:ext cx="1792457" cy="2092362"/>
          </a:xfrm>
          <a:prstGeom prst="rect">
            <a:avLst/>
          </a:prstGeom>
          <a:noFill/>
          <a:effectLst>
            <a:outerShdw blurRad="50800" dist="38100" dir="8100000" sx="103000" sy="103000" algn="tr" rotWithShape="0">
              <a:prstClr val="black">
                <a:alpha val="40000"/>
              </a:prstClr>
            </a:outerShdw>
          </a:effectLst>
        </p:spPr>
      </p:pic>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ppt_x</p:attrName>
                                        </p:attrNameLst>
                                      </p:cBhvr>
                                      <p:tavLst>
                                        <p:tav tm="0">
                                          <p:val>
                                            <p:strVal val="#ppt_x"/>
                                          </p:val>
                                        </p:tav>
                                        <p:tav tm="100000">
                                          <p:val>
                                            <p:strVal val="#ppt_x"/>
                                          </p:val>
                                        </p:tav>
                                      </p:tavLst>
                                    </p:anim>
                                    <p:anim calcmode="lin" valueType="num">
                                      <p:cBhvr>
                                        <p:cTn id="8" dur="2000" fill="hold"/>
                                        <p:tgtEl>
                                          <p:spTgt spid="4"/>
                                        </p:tgtEl>
                                        <p:attrNameLst>
                                          <p:attrName>ppt_y</p:attrName>
                                        </p:attrNameLst>
                                      </p:cBhvr>
                                      <p:tavLst>
                                        <p:tav tm="0">
                                          <p:val>
                                            <p:strVal val="#ppt_y+#ppt_h/2"/>
                                          </p:val>
                                        </p:tav>
                                        <p:tav tm="100000">
                                          <p:val>
                                            <p:strVal val="#ppt_y"/>
                                          </p:val>
                                        </p:tav>
                                      </p:tavLst>
                                    </p:anim>
                                    <p:anim calcmode="lin" valueType="num">
                                      <p:cBhvr>
                                        <p:cTn id="9" dur="2000" fill="hold"/>
                                        <p:tgtEl>
                                          <p:spTgt spid="4"/>
                                        </p:tgtEl>
                                        <p:attrNameLst>
                                          <p:attrName>ppt_w</p:attrName>
                                        </p:attrNameLst>
                                      </p:cBhvr>
                                      <p:tavLst>
                                        <p:tav tm="0">
                                          <p:val>
                                            <p:strVal val="#ppt_w"/>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0" presetClass="entr" presetSubtype="0" fill="hold" nodeType="after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fade">
                                      <p:cBhvr>
                                        <p:cTn id="14"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D:\雄\幻灯片练习\习作\英伦黛玉 绝代美女的中国劫\图片\u=3547227390,4103279043&amp;fm=15&amp;gp=0.jpg"/>
          <p:cNvPicPr>
            <a:picLocks noChangeAspect="1" noChangeArrowheads="1"/>
          </p:cNvPicPr>
          <p:nvPr/>
        </p:nvPicPr>
        <p:blipFill>
          <a:blip r:embed="rId2" cstate="screen">
            <a:duotone>
              <a:prstClr val="black"/>
              <a:srgbClr val="D9C3A5">
                <a:tint val="50000"/>
                <a:satMod val="180000"/>
              </a:srgbClr>
            </a:duotone>
          </a:blip>
          <a:srcRect/>
          <a:stretch>
            <a:fillRect/>
          </a:stretch>
        </p:blipFill>
        <p:spPr bwMode="auto">
          <a:xfrm>
            <a:off x="2411760" y="627534"/>
            <a:ext cx="4320480" cy="2880320"/>
          </a:xfrm>
          <a:prstGeom prst="rect">
            <a:avLst/>
          </a:prstGeom>
          <a:noFill/>
          <a:ln w="69850" cmpd="tri">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prstDash val="sysDot"/>
          </a:ln>
          <a:effectLst>
            <a:glow rad="228600">
              <a:schemeClr val="accent4">
                <a:satMod val="175000"/>
                <a:alpha val="40000"/>
              </a:schemeClr>
            </a:glow>
            <a:outerShdw blurRad="50800" dist="38100" dir="8100000" sx="103000" sy="103000" algn="tr" rotWithShape="0">
              <a:prstClr val="black">
                <a:alpha val="40000"/>
              </a:prstClr>
            </a:outerShdw>
          </a:effectLst>
        </p:spPr>
      </p:pic>
      <p:sp>
        <p:nvSpPr>
          <p:cNvPr id="4" name="矩形 3"/>
          <p:cNvSpPr/>
          <p:nvPr/>
        </p:nvSpPr>
        <p:spPr>
          <a:xfrm>
            <a:off x="1187624" y="3723878"/>
            <a:ext cx="7128792" cy="702885"/>
          </a:xfrm>
          <a:prstGeom prst="rect">
            <a:avLst/>
          </a:prstGeom>
        </p:spPr>
        <p:txBody>
          <a:bodyPr wrap="square">
            <a:spAutoFit/>
          </a:bodyPr>
          <a:lstStyle/>
          <a:p>
            <a:pPr>
              <a:lnSpc>
                <a:spcPct val="150000"/>
              </a:lnSpc>
            </a:pPr>
            <a:r>
              <a:rPr lang="en-US" altLang="zh-CN" sz="1400" dirty="0" smtClean="0">
                <a:latin typeface="黑体" pitchFamily="49" charset="-122"/>
                <a:ea typeface="黑体" pitchFamily="49" charset="-122"/>
              </a:rPr>
              <a:t>    </a:t>
            </a:r>
            <a:r>
              <a:rPr lang="zh-CN" altLang="zh-CN" sz="1400" dirty="0" smtClean="0">
                <a:solidFill>
                  <a:srgbClr val="663300"/>
                </a:solidFill>
                <a:latin typeface="黑体" pitchFamily="49" charset="-122"/>
                <a:ea typeface="黑体" pitchFamily="49" charset="-122"/>
              </a:rPr>
              <a:t>晚年的他们生活很独特，生活浸在酒中，酒浸出了诗句</a:t>
            </a:r>
            <a:r>
              <a:rPr lang="zh-CN" altLang="en-US" sz="1400" dirty="0" smtClean="0">
                <a:solidFill>
                  <a:srgbClr val="663300"/>
                </a:solidFill>
                <a:latin typeface="黑体" pitchFamily="49" charset="-122"/>
                <a:ea typeface="黑体" pitchFamily="49" charset="-122"/>
              </a:rPr>
              <a:t>。</a:t>
            </a:r>
            <a:r>
              <a:rPr lang="zh-CN" altLang="zh-CN" sz="1400" dirty="0" smtClean="0">
                <a:solidFill>
                  <a:srgbClr val="663300"/>
                </a:solidFill>
                <a:latin typeface="黑体" pitchFamily="49" charset="-122"/>
                <a:ea typeface="黑体" pitchFamily="49" charset="-122"/>
              </a:rPr>
              <a:t>时光罩在烟中，烟升腾出文思</a:t>
            </a:r>
            <a:r>
              <a:rPr lang="zh-CN" altLang="en-US" sz="1400" dirty="0" smtClean="0">
                <a:solidFill>
                  <a:srgbClr val="663300"/>
                </a:solidFill>
                <a:latin typeface="黑体" pitchFamily="49" charset="-122"/>
                <a:ea typeface="黑体" pitchFamily="49" charset="-122"/>
              </a:rPr>
              <a:t>。</a:t>
            </a:r>
            <a:r>
              <a:rPr lang="zh-CN" altLang="zh-CN" sz="1400" dirty="0" smtClean="0">
                <a:solidFill>
                  <a:srgbClr val="663300"/>
                </a:solidFill>
                <a:latin typeface="黑体" pitchFamily="49" charset="-122"/>
                <a:ea typeface="黑体" pitchFamily="49" charset="-122"/>
              </a:rPr>
              <a:t>杨宪益似乎又重回当年，恣意洒脱的打油诗一首又一首，信手拈来却耐人寻味。</a:t>
            </a:r>
            <a:endParaRPr lang="zh-CN" altLang="en-US" sz="1400" dirty="0">
              <a:solidFill>
                <a:srgbClr val="663300"/>
              </a:solidFill>
            </a:endParaRPr>
          </a:p>
        </p:txBody>
      </p:sp>
      <p:pic>
        <p:nvPicPr>
          <p:cNvPr id="5" name="Picture 11" descr="D:\雄\幻灯片练习\素材\花边\u=1503763813,3161376326&amp;fm=23&amp;gp=0.jpg"/>
          <p:cNvPicPr>
            <a:picLocks noChangeAspect="1" noChangeArrowheads="1"/>
          </p:cNvPicPr>
          <p:nvPr/>
        </p:nvPicPr>
        <p:blipFill>
          <a:blip r:embed="rId3" cstate="screen"/>
          <a:srcRect/>
          <a:stretch>
            <a:fillRect/>
          </a:stretch>
        </p:blipFill>
        <p:spPr bwMode="auto">
          <a:xfrm rot="20348075">
            <a:off x="139761" y="2952908"/>
            <a:ext cx="1266413" cy="2031680"/>
          </a:xfrm>
          <a:prstGeom prst="rect">
            <a:avLst/>
          </a:prstGeom>
          <a:noFill/>
          <a:effectLst>
            <a:outerShdw blurRad="50800" dist="38100" dir="8100000" sx="103000" sy="103000" algn="tr" rotWithShape="0">
              <a:prstClr val="black">
                <a:alpha val="40000"/>
              </a:prstClr>
            </a:outerShdw>
          </a:effectLst>
        </p:spPr>
      </p:pic>
    </p:spTree>
  </p:cSld>
  <p:clrMapOvr>
    <a:masterClrMapping/>
  </p:clrMapOvr>
  <p:transition spd="slow">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wl\AppData\Roaming\360se6\Application\User Data\temp\16453913_8.JPG"/>
          <p:cNvPicPr>
            <a:picLocks noChangeAspect="1" noChangeArrowheads="1"/>
          </p:cNvPicPr>
          <p:nvPr/>
        </p:nvPicPr>
        <p:blipFill>
          <a:blip r:embed="rId2" cstate="screen"/>
          <a:srcRect/>
          <a:stretch>
            <a:fillRect/>
          </a:stretch>
        </p:blipFill>
        <p:spPr bwMode="auto">
          <a:xfrm>
            <a:off x="611560" y="411510"/>
            <a:ext cx="4464496" cy="2889167"/>
          </a:xfrm>
          <a:prstGeom prst="rect">
            <a:avLst/>
          </a:prstGeom>
          <a:noFill/>
          <a:ln w="63500">
            <a:solidFill>
              <a:srgbClr val="FFCC66"/>
            </a:solidFill>
            <a:miter lim="800000"/>
          </a:ln>
          <a:effectLst>
            <a:outerShdw blurRad="50800" dist="38100" dir="8100000" sx="103000" sy="103000" algn="tr" rotWithShape="0">
              <a:prstClr val="black">
                <a:alpha val="40000"/>
              </a:prstClr>
            </a:outerShdw>
          </a:effectLst>
          <a:scene3d>
            <a:camera prst="orthographicFront"/>
            <a:lightRig rig="threePt" dir="t"/>
          </a:scene3d>
          <a:sp3d>
            <a:bevelB prst="slope"/>
          </a:sp3d>
        </p:spPr>
      </p:pic>
      <p:sp>
        <p:nvSpPr>
          <p:cNvPr id="3" name="矩形 2"/>
          <p:cNvSpPr/>
          <p:nvPr/>
        </p:nvSpPr>
        <p:spPr>
          <a:xfrm>
            <a:off x="1043608" y="3507854"/>
            <a:ext cx="2772308" cy="646331"/>
          </a:xfrm>
          <a:prstGeom prst="rect">
            <a:avLst/>
          </a:prstGeom>
        </p:spPr>
        <p:txBody>
          <a:bodyPr wrap="square">
            <a:spAutoFit/>
          </a:bodyPr>
          <a:lstStyle/>
          <a:p>
            <a:pPr algn="ctr"/>
            <a:r>
              <a:rPr lang="zh-CN" altLang="en-US" sz="1200" dirty="0" smtClean="0">
                <a:solidFill>
                  <a:srgbClr val="663300"/>
                </a:solidFill>
                <a:latin typeface="黑体" pitchFamily="49" charset="-122"/>
                <a:ea typeface="黑体" pitchFamily="49" charset="-122"/>
              </a:rPr>
              <a:t>晚年戴乃迭夫妇与二女儿杨炽、二女婿杨达悟（右一，加拿大人）等</a:t>
            </a:r>
            <a:endParaRPr lang="en-US" altLang="zh-CN" sz="1200" dirty="0" smtClean="0">
              <a:solidFill>
                <a:srgbClr val="663300"/>
              </a:solidFill>
              <a:latin typeface="黑体" pitchFamily="49" charset="-122"/>
              <a:ea typeface="黑体" pitchFamily="49" charset="-122"/>
            </a:endParaRPr>
          </a:p>
          <a:p>
            <a:pPr algn="ctr"/>
            <a:r>
              <a:rPr lang="zh-CN" altLang="en-US" sz="1200" dirty="0" smtClean="0">
                <a:solidFill>
                  <a:srgbClr val="663300"/>
                </a:solidFill>
                <a:latin typeface="黑体" pitchFamily="49" charset="-122"/>
                <a:ea typeface="黑体" pitchFamily="49" charset="-122"/>
              </a:rPr>
              <a:t>在百万庄的家中合影。</a:t>
            </a:r>
            <a:endParaRPr lang="zh-CN" altLang="en-US" sz="1200" dirty="0">
              <a:solidFill>
                <a:srgbClr val="663300"/>
              </a:solidFill>
              <a:latin typeface="黑体" pitchFamily="49" charset="-122"/>
              <a:ea typeface="黑体" pitchFamily="49" charset="-122"/>
            </a:endParaRPr>
          </a:p>
        </p:txBody>
      </p:sp>
      <p:pic>
        <p:nvPicPr>
          <p:cNvPr id="4" name="Picture 2" descr="D:\雄\幻灯片练习\习作\英伦黛玉 绝代美女的中国劫\图片\图片120.jpg026.jpg003.jpg"/>
          <p:cNvPicPr>
            <a:picLocks noChangeAspect="1" noChangeArrowheads="1"/>
          </p:cNvPicPr>
          <p:nvPr/>
        </p:nvPicPr>
        <p:blipFill>
          <a:blip r:embed="rId3" cstate="screen">
            <a:duotone>
              <a:prstClr val="black"/>
              <a:srgbClr val="D9C3A5">
                <a:tint val="50000"/>
                <a:satMod val="180000"/>
              </a:srgbClr>
            </a:duotone>
            <a:lum contrast="10000"/>
          </a:blip>
          <a:srcRect/>
          <a:stretch>
            <a:fillRect/>
          </a:stretch>
        </p:blipFill>
        <p:spPr bwMode="auto">
          <a:xfrm>
            <a:off x="4716016" y="1995686"/>
            <a:ext cx="3819144" cy="2485644"/>
          </a:xfrm>
          <a:prstGeom prst="rect">
            <a:avLst/>
          </a:prstGeom>
          <a:noFill/>
          <a:ln w="82550">
            <a:solidFill>
              <a:srgbClr val="FFCC66"/>
            </a:solidFill>
          </a:ln>
          <a:effectLst>
            <a:outerShdw blurRad="50800" dist="38100" dir="8100000" sx="102000" sy="102000" algn="tr" rotWithShape="0">
              <a:prstClr val="black">
                <a:alpha val="40000"/>
              </a:prstClr>
            </a:outerShdw>
          </a:effectLst>
        </p:spPr>
      </p:pic>
      <p:sp>
        <p:nvSpPr>
          <p:cNvPr id="5" name="TextBox 4"/>
          <p:cNvSpPr txBox="1"/>
          <p:nvPr/>
        </p:nvSpPr>
        <p:spPr>
          <a:xfrm>
            <a:off x="5796136" y="1491630"/>
            <a:ext cx="1620957" cy="307777"/>
          </a:xfrm>
          <a:prstGeom prst="rect">
            <a:avLst/>
          </a:prstGeom>
          <a:noFill/>
        </p:spPr>
        <p:txBody>
          <a:bodyPr wrap="none" rtlCol="0">
            <a:spAutoFit/>
          </a:bodyPr>
          <a:lstStyle/>
          <a:p>
            <a:r>
              <a:rPr lang="zh-CN" altLang="en-US" sz="1400" dirty="0" smtClean="0">
                <a:solidFill>
                  <a:srgbClr val="663300"/>
                </a:solidFill>
                <a:latin typeface="黑体" pitchFamily="49" charset="-122"/>
                <a:ea typeface="黑体" pitchFamily="49" charset="-122"/>
              </a:rPr>
              <a:t>戴乃迭夫妇全家照</a:t>
            </a:r>
            <a:endParaRPr lang="zh-CN" altLang="en-US" sz="1400" dirty="0">
              <a:solidFill>
                <a:srgbClr val="663300"/>
              </a:solidFill>
              <a:latin typeface="黑体" pitchFamily="49" charset="-122"/>
              <a:ea typeface="黑体" pitchFamily="49" charset="-122"/>
            </a:endParaRPr>
          </a:p>
        </p:txBody>
      </p:sp>
      <p:sp>
        <p:nvSpPr>
          <p:cNvPr id="7" name="TextBox 6"/>
          <p:cNvSpPr txBox="1"/>
          <p:nvPr/>
        </p:nvSpPr>
        <p:spPr>
          <a:xfrm>
            <a:off x="5940152" y="4587974"/>
            <a:ext cx="1415772" cy="276999"/>
          </a:xfrm>
          <a:prstGeom prst="rect">
            <a:avLst/>
          </a:prstGeom>
          <a:noFill/>
        </p:spPr>
        <p:txBody>
          <a:bodyPr wrap="none" rtlCol="0">
            <a:spAutoFit/>
          </a:bodyPr>
          <a:lstStyle/>
          <a:p>
            <a:r>
              <a:rPr lang="zh-CN" altLang="en-US" sz="1200" dirty="0" smtClean="0">
                <a:solidFill>
                  <a:srgbClr val="663300"/>
                </a:solidFill>
                <a:latin typeface="黑体" pitchFamily="49" charset="-122"/>
                <a:ea typeface="黑体" pitchFamily="49" charset="-122"/>
              </a:rPr>
              <a:t>左二是大女儿</a:t>
            </a:r>
            <a:r>
              <a:rPr lang="zh-CN" altLang="zh-CN" sz="1200" dirty="0" smtClean="0">
                <a:solidFill>
                  <a:srgbClr val="663300"/>
                </a:solidFill>
                <a:latin typeface="黑体" pitchFamily="49" charset="-122"/>
                <a:ea typeface="黑体" pitchFamily="49" charset="-122"/>
              </a:rPr>
              <a:t>杨荧</a:t>
            </a:r>
            <a:endParaRPr lang="zh-CN" altLang="en-US" sz="1200" dirty="0">
              <a:solidFill>
                <a:srgbClr val="663300"/>
              </a:solidFill>
              <a:latin typeface="黑体" pitchFamily="49" charset="-122"/>
              <a:ea typeface="黑体" pitchFamily="49" charset="-122"/>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雄\幻灯片练习\习作\英伦黛玉 绝代美女的中国劫\图片\u=2755064862,1808539126&amp;fm=23&amp;gp=0.jpg"/>
          <p:cNvPicPr>
            <a:picLocks noChangeAspect="1" noChangeArrowheads="1"/>
          </p:cNvPicPr>
          <p:nvPr/>
        </p:nvPicPr>
        <p:blipFill>
          <a:blip r:embed="rId2" cstate="screen">
            <a:duotone>
              <a:prstClr val="black"/>
              <a:srgbClr val="D9C3A5">
                <a:tint val="50000"/>
                <a:satMod val="180000"/>
              </a:srgbClr>
            </a:duotone>
          </a:blip>
          <a:srcRect/>
          <a:stretch>
            <a:fillRect/>
          </a:stretch>
        </p:blipFill>
        <p:spPr bwMode="auto">
          <a:xfrm>
            <a:off x="1259632" y="915566"/>
            <a:ext cx="3796581" cy="2925444"/>
          </a:xfrm>
          <a:prstGeom prst="rect">
            <a:avLst/>
          </a:prstGeom>
          <a:noFill/>
          <a:ln w="114300" cmpd="thickThi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effectLst>
            <a:outerShdw blurRad="50800" dist="38100" dir="8100000" sx="103000" sy="103000" algn="tr" rotWithShape="0">
              <a:prstClr val="black">
                <a:alpha val="40000"/>
              </a:prstClr>
            </a:outerShdw>
          </a:effectLst>
        </p:spPr>
      </p:pic>
      <p:sp>
        <p:nvSpPr>
          <p:cNvPr id="4" name="矩形 3"/>
          <p:cNvSpPr/>
          <p:nvPr/>
        </p:nvSpPr>
        <p:spPr>
          <a:xfrm>
            <a:off x="5364088" y="771550"/>
            <a:ext cx="3096344" cy="1200329"/>
          </a:xfrm>
          <a:prstGeom prst="rect">
            <a:avLst/>
          </a:prstGeom>
        </p:spPr>
        <p:txBody>
          <a:bodyPr wrap="square">
            <a:spAutoFit/>
          </a:bodyPr>
          <a:lstStyle/>
          <a:p>
            <a:pPr>
              <a:lnSpc>
                <a:spcPct val="150000"/>
              </a:lnSpc>
            </a:pPr>
            <a:r>
              <a:rPr lang="en-US" altLang="zh-CN" sz="1200" dirty="0" smtClean="0">
                <a:solidFill>
                  <a:srgbClr val="FFFFCC"/>
                </a:solidFill>
                <a:latin typeface="黑体" pitchFamily="49" charset="-122"/>
                <a:ea typeface="黑体" pitchFamily="49" charset="-122"/>
              </a:rPr>
              <a:t>    </a:t>
            </a:r>
            <a:r>
              <a:rPr lang="zh-CN" altLang="zh-CN" sz="1200" dirty="0" smtClean="0">
                <a:solidFill>
                  <a:srgbClr val="FFFFCC"/>
                </a:solidFill>
                <a:latin typeface="黑体" pitchFamily="49" charset="-122"/>
                <a:ea typeface="黑体" pitchFamily="49" charset="-122"/>
              </a:rPr>
              <a:t>杨宪益说：</a:t>
            </a:r>
            <a:r>
              <a:rPr lang="en-US" altLang="zh-CN" sz="1200" dirty="0" smtClean="0">
                <a:solidFill>
                  <a:srgbClr val="FFFFCC"/>
                </a:solidFill>
                <a:latin typeface="黑体" pitchFamily="49" charset="-122"/>
                <a:ea typeface="黑体" pitchFamily="49" charset="-122"/>
              </a:rPr>
              <a:t>“</a:t>
            </a:r>
            <a:r>
              <a:rPr lang="zh-CN" altLang="zh-CN" sz="1200" dirty="0" smtClean="0">
                <a:solidFill>
                  <a:srgbClr val="FFFFCC"/>
                </a:solidFill>
                <a:latin typeface="黑体" pitchFamily="49" charset="-122"/>
                <a:ea typeface="黑体" pitchFamily="49" charset="-122"/>
              </a:rPr>
              <a:t>儿子的死是对我们最惨</a:t>
            </a:r>
            <a:r>
              <a:rPr lang="zh-CN" altLang="en-US" sz="1200" dirty="0" smtClean="0">
                <a:solidFill>
                  <a:srgbClr val="FFFFCC"/>
                </a:solidFill>
                <a:latin typeface="黑体" pitchFamily="49" charset="-122"/>
                <a:ea typeface="黑体" pitchFamily="49" charset="-122"/>
              </a:rPr>
              <a:t>重</a:t>
            </a:r>
            <a:r>
              <a:rPr lang="zh-CN" altLang="zh-CN" sz="1200" dirty="0" smtClean="0">
                <a:solidFill>
                  <a:srgbClr val="FFFFCC"/>
                </a:solidFill>
                <a:latin typeface="黑体" pitchFamily="49" charset="-122"/>
                <a:ea typeface="黑体" pitchFamily="49" charset="-122"/>
              </a:rPr>
              <a:t>的打击，尤其是做母亲的乃迭，为此痛不欲生。从那以后，她的健康顿时恶化，日渐衰老了。</a:t>
            </a:r>
            <a:r>
              <a:rPr lang="en-US" altLang="zh-CN" sz="1200" dirty="0" smtClean="0">
                <a:solidFill>
                  <a:srgbClr val="FFFFCC"/>
                </a:solidFill>
                <a:latin typeface="黑体" pitchFamily="49" charset="-122"/>
                <a:ea typeface="黑体" pitchFamily="49" charset="-122"/>
              </a:rPr>
              <a:t>”</a:t>
            </a:r>
            <a:endParaRPr lang="zh-CN" altLang="en-US" sz="1200" dirty="0">
              <a:solidFill>
                <a:srgbClr val="FFFFCC"/>
              </a:solidFill>
              <a:latin typeface="黑体" pitchFamily="49" charset="-122"/>
              <a:ea typeface="黑体" pitchFamily="49" charset="-122"/>
            </a:endParaRPr>
          </a:p>
        </p:txBody>
      </p:sp>
      <p:sp>
        <p:nvSpPr>
          <p:cNvPr id="5" name="矩形 4"/>
          <p:cNvSpPr/>
          <p:nvPr/>
        </p:nvSpPr>
        <p:spPr>
          <a:xfrm>
            <a:off x="5580112" y="3291830"/>
            <a:ext cx="2880320" cy="1754326"/>
          </a:xfrm>
          <a:prstGeom prst="rect">
            <a:avLst/>
          </a:prstGeom>
        </p:spPr>
        <p:txBody>
          <a:bodyPr wrap="square">
            <a:spAutoFit/>
          </a:bodyPr>
          <a:lstStyle/>
          <a:p>
            <a:pPr>
              <a:lnSpc>
                <a:spcPct val="150000"/>
              </a:lnSpc>
            </a:pPr>
            <a:r>
              <a:rPr lang="en-US" altLang="zh-CN" sz="1200" dirty="0" smtClean="0">
                <a:latin typeface="黑体" pitchFamily="49" charset="-122"/>
                <a:ea typeface="黑体" pitchFamily="49" charset="-122"/>
              </a:rPr>
              <a:t>    </a:t>
            </a:r>
            <a:r>
              <a:rPr lang="zh-CN" altLang="zh-CN" sz="1200" dirty="0" smtClean="0">
                <a:solidFill>
                  <a:srgbClr val="FFFFCC"/>
                </a:solidFill>
                <a:latin typeface="黑体" pitchFamily="49" charset="-122"/>
                <a:ea typeface="黑体" pitchFamily="49" charset="-122"/>
              </a:rPr>
              <a:t>过多的磨难终于击垮了她的身体，先是眼睛坏了，不能看书看报。再是骨质疏松，再是老年忧郁症，最后发展成痴呆症。十年光景，最爱她的宪益无可奈何地看着她一天天衰弱下去。</a:t>
            </a:r>
            <a:endParaRPr lang="en-US" altLang="zh-CN" sz="1200" dirty="0" smtClean="0">
              <a:solidFill>
                <a:srgbClr val="FFFFCC"/>
              </a:solidFill>
              <a:latin typeface="黑体" pitchFamily="49" charset="-122"/>
              <a:ea typeface="黑体" pitchFamily="49" charset="-122"/>
            </a:endParaRPr>
          </a:p>
          <a:p>
            <a:pPr>
              <a:lnSpc>
                <a:spcPct val="150000"/>
              </a:lnSpc>
            </a:pPr>
            <a:r>
              <a:rPr lang="en-US" altLang="zh-CN" sz="1200" dirty="0" smtClean="0">
                <a:solidFill>
                  <a:srgbClr val="FFFFCC"/>
                </a:solidFill>
                <a:latin typeface="黑体" pitchFamily="49" charset="-122"/>
                <a:ea typeface="黑体" pitchFamily="49" charset="-122"/>
              </a:rPr>
              <a:t>    </a:t>
            </a:r>
            <a:endParaRPr lang="zh-CN" altLang="en-US" sz="1200" dirty="0">
              <a:solidFill>
                <a:srgbClr val="FFFFCC"/>
              </a:solidFill>
              <a:latin typeface="黑体" pitchFamily="49" charset="-122"/>
              <a:ea typeface="黑体" pitchFamily="49" charset="-122"/>
            </a:endParaRPr>
          </a:p>
        </p:txBody>
      </p:sp>
      <p:pic>
        <p:nvPicPr>
          <p:cNvPr id="2051" name="Picture 3" descr="D:\雄\幻灯片练习\习作\英伦黛玉 绝代美女的中国劫\图片\08 (1).png"/>
          <p:cNvPicPr>
            <a:picLocks noChangeAspect="1" noChangeArrowheads="1"/>
          </p:cNvPicPr>
          <p:nvPr/>
        </p:nvPicPr>
        <p:blipFill>
          <a:blip r:embed="rId3" cstate="screen">
            <a:lum contrast="30000"/>
          </a:blip>
          <a:srcRect/>
          <a:stretch>
            <a:fillRect/>
          </a:stretch>
        </p:blipFill>
        <p:spPr bwMode="auto">
          <a:xfrm>
            <a:off x="-180528" y="2704976"/>
            <a:ext cx="2438524" cy="2438524"/>
          </a:xfrm>
          <a:prstGeom prst="rect">
            <a:avLst/>
          </a:prstGeom>
          <a:noFill/>
          <a:effectLst>
            <a:outerShdw blurRad="50800" dist="38100" dir="8100000" sx="103000" sy="103000" algn="tr" rotWithShape="0">
              <a:prstClr val="black">
                <a:alpha val="40000"/>
              </a:prstClr>
            </a:outerShdw>
          </a:effectLst>
        </p:spPr>
      </p:pic>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Bottom)">
                                      <p:cBhvr>
                                        <p:cTn id="7" dur="2000"/>
                                        <p:tgtEl>
                                          <p:spTgt spid="4"/>
                                        </p:tgtEl>
                                      </p:cBhvr>
                                    </p:animEffect>
                                  </p:childTnLst>
                                </p:cTn>
                              </p:par>
                            </p:childTnLst>
                          </p:cTn>
                        </p:par>
                        <p:par>
                          <p:cTn id="8" fill="hold">
                            <p:stCondLst>
                              <p:cond delay="2000"/>
                            </p:stCondLst>
                            <p:childTnLst>
                              <p:par>
                                <p:cTn id="9" presetID="1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slide(fromBottom)">
                                      <p:cBhvr>
                                        <p:cTn id="1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雄\幻灯片练习\习作\英伦黛玉 绝代美女的中国劫\图片\图片094.jpg003.jpg"/>
          <p:cNvPicPr>
            <a:picLocks noChangeAspect="1" noChangeArrowheads="1"/>
          </p:cNvPicPr>
          <p:nvPr/>
        </p:nvPicPr>
        <p:blipFill>
          <a:blip r:embed="rId2" cstate="screen">
            <a:duotone>
              <a:prstClr val="black"/>
              <a:srgbClr val="D9C3A5">
                <a:tint val="50000"/>
                <a:satMod val="180000"/>
              </a:srgbClr>
            </a:duotone>
          </a:blip>
          <a:srcRect/>
          <a:stretch>
            <a:fillRect/>
          </a:stretch>
        </p:blipFill>
        <p:spPr bwMode="auto">
          <a:xfrm>
            <a:off x="827584" y="411510"/>
            <a:ext cx="3024336" cy="4234070"/>
          </a:xfrm>
          <a:prstGeom prst="rect">
            <a:avLst/>
          </a:prstGeom>
          <a:noFill/>
          <a:ln w="5715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effectLst>
            <a:outerShdw blurRad="50800" dist="38100" dir="8100000" sx="102000" sy="102000" algn="tr" rotWithShape="0">
              <a:prstClr val="black">
                <a:alpha val="40000"/>
              </a:prstClr>
            </a:outerShdw>
          </a:effectLst>
        </p:spPr>
      </p:pic>
      <p:sp>
        <p:nvSpPr>
          <p:cNvPr id="3" name="矩形 2"/>
          <p:cNvSpPr/>
          <p:nvPr/>
        </p:nvSpPr>
        <p:spPr>
          <a:xfrm>
            <a:off x="5436096" y="3435846"/>
            <a:ext cx="2286000" cy="1477328"/>
          </a:xfrm>
          <a:prstGeom prst="rect">
            <a:avLst/>
          </a:prstGeom>
        </p:spPr>
        <p:txBody>
          <a:bodyPr wrap="square">
            <a:spAutoFit/>
          </a:bodyPr>
          <a:lstStyle/>
          <a:p>
            <a:pPr>
              <a:lnSpc>
                <a:spcPct val="150000"/>
              </a:lnSpc>
            </a:pPr>
            <a:r>
              <a:rPr lang="en-US" altLang="zh-CN" dirty="0" smtClean="0">
                <a:solidFill>
                  <a:srgbClr val="002060"/>
                </a:solidFill>
                <a:latin typeface="Simsun" charset="0"/>
                <a:ea typeface="宋体" pitchFamily="2" charset="-122"/>
                <a:cs typeface="宋体" pitchFamily="2" charset="-122"/>
              </a:rPr>
              <a:t>   </a:t>
            </a:r>
            <a:r>
              <a:rPr lang="zh-CN" altLang="zh-CN" sz="1400" dirty="0" smtClean="0">
                <a:solidFill>
                  <a:srgbClr val="FFFFCC"/>
                </a:solidFill>
                <a:latin typeface="黑体" pitchFamily="49" charset="-122"/>
                <a:ea typeface="黑体" pitchFamily="49" charset="-122"/>
                <a:cs typeface="宋体" pitchFamily="2" charset="-122"/>
              </a:rPr>
              <a:t>晚年，她的神志已不清楚，继而呆痴。杨宪益谢绝一切交游，朝夕相伴，陪她度完悲怆的最后岁月。</a:t>
            </a:r>
            <a:endParaRPr lang="zh-CN" altLang="en-US" sz="1400" dirty="0">
              <a:solidFill>
                <a:srgbClr val="FFFFCC"/>
              </a:solidFill>
            </a:endParaRPr>
          </a:p>
        </p:txBody>
      </p:sp>
      <p:pic>
        <p:nvPicPr>
          <p:cNvPr id="5" name="Picture 2" descr="D:\雄\幻灯片练习\习作\英伦黛玉 绝代美女的中国劫\图片\图片119.jpg026.jpg002.jpg"/>
          <p:cNvPicPr>
            <a:picLocks noChangeAspect="1" noChangeArrowheads="1"/>
          </p:cNvPicPr>
          <p:nvPr/>
        </p:nvPicPr>
        <p:blipFill>
          <a:blip r:embed="rId3" cstate="screen">
            <a:duotone>
              <a:prstClr val="black"/>
              <a:srgbClr val="D9C3A5">
                <a:tint val="50000"/>
                <a:satMod val="180000"/>
              </a:srgbClr>
            </a:duotone>
          </a:blip>
          <a:srcRect/>
          <a:stretch>
            <a:fillRect/>
          </a:stretch>
        </p:blipFill>
        <p:spPr bwMode="auto">
          <a:xfrm>
            <a:off x="4139952" y="555526"/>
            <a:ext cx="4464347" cy="2861668"/>
          </a:xfrm>
          <a:prstGeom prst="rect">
            <a:avLst/>
          </a:prstGeom>
          <a:noFill/>
          <a:ln w="5715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effectLst>
            <a:outerShdw blurRad="50800" dist="38100" dir="8100000" sx="102000" sy="102000" algn="tr" rotWithShape="0">
              <a:prstClr val="black">
                <a:alpha val="40000"/>
              </a:prstClr>
            </a:outerShdw>
          </a:effectLst>
        </p:spPr>
      </p:pic>
      <p:pic>
        <p:nvPicPr>
          <p:cNvPr id="6" name="Picture 3" descr="D:\雄\幻灯片练习\习作\英伦黛玉 绝代美女的中国劫\图片\08.png"/>
          <p:cNvPicPr>
            <a:picLocks noChangeAspect="1" noChangeArrowheads="1"/>
          </p:cNvPicPr>
          <p:nvPr/>
        </p:nvPicPr>
        <p:blipFill>
          <a:blip r:embed="rId4" cstate="screen"/>
          <a:srcRect/>
          <a:stretch>
            <a:fillRect/>
          </a:stretch>
        </p:blipFill>
        <p:spPr bwMode="auto">
          <a:xfrm rot="10971123">
            <a:off x="564326" y="3748651"/>
            <a:ext cx="1021219" cy="1021219"/>
          </a:xfrm>
          <a:prstGeom prst="rect">
            <a:avLst/>
          </a:prstGeom>
          <a:noFill/>
          <a:effectLst>
            <a:outerShdw blurRad="50800" dist="38100" dir="8100000" sx="103000" sy="103000" algn="tr" rotWithShape="0">
              <a:prstClr val="black">
                <a:alpha val="40000"/>
              </a:prstClr>
            </a:outerShdw>
          </a:effectLst>
        </p:spPr>
      </p:pic>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par>
                          <p:cTn id="8" fill="hold">
                            <p:stCondLst>
                              <p:cond delay="2000"/>
                            </p:stCondLst>
                            <p:childTnLst>
                              <p:par>
                                <p:cTn id="9" presetID="8"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diamond(in)">
                                      <p:cBhvr>
                                        <p:cTn id="1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D:\雄\幻灯片练习\习作\英伦黛玉 绝代美女的中国劫\图片\49819308ha2942a8186dd&amp;690.jpg"/>
          <p:cNvPicPr>
            <a:picLocks noChangeAspect="1" noChangeArrowheads="1"/>
          </p:cNvPicPr>
          <p:nvPr/>
        </p:nvPicPr>
        <p:blipFill>
          <a:blip r:embed="rId2" cstate="screen"/>
          <a:srcRect/>
          <a:stretch>
            <a:fillRect/>
          </a:stretch>
        </p:blipFill>
        <p:spPr bwMode="auto">
          <a:xfrm>
            <a:off x="4499992" y="411510"/>
            <a:ext cx="2838301" cy="4268230"/>
          </a:xfrm>
          <a:prstGeom prst="rect">
            <a:avLst/>
          </a:prstGeom>
          <a:noFill/>
          <a:ln w="6985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effectLst>
            <a:glow rad="228600">
              <a:schemeClr val="accent2">
                <a:satMod val="175000"/>
                <a:alpha val="40000"/>
              </a:schemeClr>
            </a:glow>
            <a:outerShdw blurRad="50800" dist="38100" dir="8100000" sx="103000" sy="103000" algn="tr" rotWithShape="0">
              <a:prstClr val="black">
                <a:alpha val="40000"/>
              </a:prstClr>
            </a:outerShdw>
          </a:effectLst>
        </p:spPr>
      </p:pic>
      <p:sp>
        <p:nvSpPr>
          <p:cNvPr id="3" name="TextBox 2"/>
          <p:cNvSpPr txBox="1"/>
          <p:nvPr/>
        </p:nvSpPr>
        <p:spPr>
          <a:xfrm>
            <a:off x="7740352" y="555526"/>
            <a:ext cx="430887" cy="3990836"/>
          </a:xfrm>
          <a:prstGeom prst="rect">
            <a:avLst/>
          </a:prstGeom>
          <a:noFill/>
        </p:spPr>
        <p:txBody>
          <a:bodyPr vert="eaVert" wrap="none" rtlCol="0">
            <a:spAutoFit/>
          </a:bodyPr>
          <a:lstStyle/>
          <a:p>
            <a:r>
              <a:rPr lang="zh-CN" altLang="en-US" sz="1600" spc="300" dirty="0" smtClean="0">
                <a:solidFill>
                  <a:srgbClr val="FFFFCC"/>
                </a:solidFill>
                <a:latin typeface="+mj-ea"/>
                <a:ea typeface="+mj-ea"/>
              </a:rPr>
              <a:t>戴乃迭生前与杨宪益的最后一张照片</a:t>
            </a:r>
            <a:endParaRPr lang="zh-CN" altLang="en-US" sz="1600" spc="300" dirty="0">
              <a:solidFill>
                <a:srgbClr val="FFFFCC"/>
              </a:solidFill>
              <a:latin typeface="+mj-ea"/>
              <a:ea typeface="+mj-ea"/>
            </a:endParaRPr>
          </a:p>
        </p:txBody>
      </p:sp>
      <p:sp>
        <p:nvSpPr>
          <p:cNvPr id="4" name="矩形 3"/>
          <p:cNvSpPr/>
          <p:nvPr/>
        </p:nvSpPr>
        <p:spPr>
          <a:xfrm>
            <a:off x="1043608" y="699542"/>
            <a:ext cx="2808312" cy="3000821"/>
          </a:xfrm>
          <a:prstGeom prst="rect">
            <a:avLst/>
          </a:prstGeom>
        </p:spPr>
        <p:txBody>
          <a:bodyPr wrap="square">
            <a:spAutoFit/>
          </a:bodyPr>
          <a:lstStyle/>
          <a:p>
            <a:pPr>
              <a:lnSpc>
                <a:spcPct val="150000"/>
              </a:lnSpc>
            </a:pPr>
            <a:r>
              <a:rPr lang="zh-CN" altLang="en-US" sz="1400" dirty="0" smtClean="0">
                <a:solidFill>
                  <a:srgbClr val="FFFFCC"/>
                </a:solidFill>
                <a:latin typeface="黑体" pitchFamily="49" charset="-122"/>
                <a:ea typeface="黑体" pitchFamily="49" charset="-122"/>
              </a:rPr>
              <a:t>    杨</a:t>
            </a:r>
            <a:r>
              <a:rPr lang="zh-CN" altLang="zh-CN" sz="1400" dirty="0" smtClean="0">
                <a:solidFill>
                  <a:srgbClr val="FFFFCC"/>
                </a:solidFill>
                <a:latin typeface="黑体" pitchFamily="49" charset="-122"/>
                <a:ea typeface="黑体" pitchFamily="49" charset="-122"/>
              </a:rPr>
              <a:t>宪益固执地仍把她看作当年的乃迭，常坐在她身边为她讲些感兴趣的话题。有时她忽然眼睛发亮，吐出一点声音，努力地嗫嚅着，最后还是放弃了，只是笑了笑。这笑容真令人心酸欲泪，这笑容让</a:t>
            </a:r>
            <a:r>
              <a:rPr lang="zh-CN" altLang="en-US" sz="1400" dirty="0" smtClean="0">
                <a:solidFill>
                  <a:srgbClr val="FFFFCC"/>
                </a:solidFill>
                <a:latin typeface="黑体" pitchFamily="49" charset="-122"/>
                <a:ea typeface="黑体" pitchFamily="49" charset="-122"/>
              </a:rPr>
              <a:t>人</a:t>
            </a:r>
            <a:r>
              <a:rPr lang="zh-CN" altLang="zh-CN" sz="1400" dirty="0" smtClean="0">
                <a:solidFill>
                  <a:srgbClr val="FFFFCC"/>
                </a:solidFill>
                <a:latin typeface="黑体" pitchFamily="49" charset="-122"/>
                <a:ea typeface="黑体" pitchFamily="49" charset="-122"/>
              </a:rPr>
              <a:t>想起六十年前照片上那张年轻美丽的面孔。</a:t>
            </a:r>
            <a:r>
              <a:rPr lang="en-US" altLang="zh-CN" sz="1400" dirty="0" smtClean="0">
                <a:solidFill>
                  <a:srgbClr val="FFFFCC"/>
                </a:solidFill>
                <a:latin typeface="黑体" pitchFamily="49" charset="-122"/>
                <a:ea typeface="黑体" pitchFamily="49" charset="-122"/>
              </a:rPr>
              <a:t/>
            </a:r>
            <a:br>
              <a:rPr lang="en-US" altLang="zh-CN" sz="1400" dirty="0" smtClean="0">
                <a:solidFill>
                  <a:srgbClr val="FFFFCC"/>
                </a:solidFill>
                <a:latin typeface="黑体" pitchFamily="49" charset="-122"/>
                <a:ea typeface="黑体" pitchFamily="49" charset="-122"/>
              </a:rPr>
            </a:br>
            <a:endParaRPr lang="zh-CN" altLang="en-US" sz="1400" dirty="0">
              <a:solidFill>
                <a:srgbClr val="FFFFCC"/>
              </a:solidFill>
            </a:endParaRPr>
          </a:p>
        </p:txBody>
      </p:sp>
      <p:pic>
        <p:nvPicPr>
          <p:cNvPr id="1026" name="Picture 2" descr="D:\雄\幻灯片练习\习作\英伦黛玉 绝代美女的中国劫\图片\09 (1).png"/>
          <p:cNvPicPr>
            <a:picLocks noChangeAspect="1" noChangeArrowheads="1"/>
          </p:cNvPicPr>
          <p:nvPr/>
        </p:nvPicPr>
        <p:blipFill>
          <a:blip r:embed="rId3" cstate="screen">
            <a:lum contrast="30000"/>
          </a:blip>
          <a:srcRect/>
          <a:stretch>
            <a:fillRect/>
          </a:stretch>
        </p:blipFill>
        <p:spPr bwMode="auto">
          <a:xfrm>
            <a:off x="3052957" y="2708891"/>
            <a:ext cx="2376264" cy="2376264"/>
          </a:xfrm>
          <a:prstGeom prst="rect">
            <a:avLst/>
          </a:prstGeom>
          <a:noFill/>
          <a:effectLst>
            <a:outerShdw blurRad="50800" dist="38100" dir="8100000" sx="103000" sy="103000" algn="tr" rotWithShape="0">
              <a:prstClr val="black">
                <a:alpha val="40000"/>
              </a:prstClr>
            </a:outerShdw>
          </a:effectLst>
        </p:spPr>
      </p:pic>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1"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3" descr="D:\雄\幻灯片练习\习作\英伦黛玉 绝代美女的中国劫\图片\22 (1).png"/>
          <p:cNvPicPr>
            <a:picLocks noChangeAspect="1" noChangeArrowheads="1"/>
          </p:cNvPicPr>
          <p:nvPr/>
        </p:nvPicPr>
        <p:blipFill>
          <a:blip r:embed="rId2" cstate="screen"/>
          <a:srcRect/>
          <a:stretch>
            <a:fillRect/>
          </a:stretch>
        </p:blipFill>
        <p:spPr bwMode="auto">
          <a:xfrm rot="20362314">
            <a:off x="6273428" y="2328961"/>
            <a:ext cx="3312368" cy="3312368"/>
          </a:xfrm>
          <a:prstGeom prst="rect">
            <a:avLst/>
          </a:prstGeom>
          <a:noFill/>
          <a:effectLst>
            <a:outerShdw blurRad="50800" dist="38100" dir="8100000" sx="102000" sy="102000" algn="tr" rotWithShape="0">
              <a:prstClr val="black">
                <a:alpha val="40000"/>
              </a:prstClr>
            </a:outerShdw>
          </a:effectLst>
        </p:spPr>
      </p:pic>
      <p:sp>
        <p:nvSpPr>
          <p:cNvPr id="5" name="TextBox 4"/>
          <p:cNvSpPr txBox="1"/>
          <p:nvPr/>
        </p:nvSpPr>
        <p:spPr>
          <a:xfrm>
            <a:off x="4355976" y="1419622"/>
            <a:ext cx="3816424" cy="2169825"/>
          </a:xfrm>
          <a:prstGeom prst="rect">
            <a:avLst/>
          </a:prstGeom>
          <a:noFill/>
        </p:spPr>
        <p:txBody>
          <a:bodyPr wrap="square" rtlCol="0">
            <a:spAutoFit/>
          </a:bodyPr>
          <a:lstStyle/>
          <a:p>
            <a:pPr>
              <a:lnSpc>
                <a:spcPct val="150000"/>
              </a:lnSpc>
            </a:pPr>
            <a:r>
              <a:rPr lang="zh-CN" altLang="en-US" dirty="0" smtClean="0">
                <a:latin typeface="黑体" pitchFamily="49" charset="-122"/>
                <a:ea typeface="黑体" pitchFamily="49" charset="-122"/>
              </a:rPr>
              <a:t> </a:t>
            </a:r>
            <a:r>
              <a:rPr lang="zh-CN" altLang="en-US" dirty="0" smtClean="0">
                <a:solidFill>
                  <a:srgbClr val="FFFFCC"/>
                </a:solidFill>
                <a:latin typeface="黑体" pitchFamily="49" charset="-122"/>
                <a:ea typeface="黑体" pitchFamily="49" charset="-122"/>
              </a:rPr>
              <a:t>当时参加祝寿的人们还清楚地记得戴乃迭的答辞，</a:t>
            </a:r>
            <a:r>
              <a:rPr lang="zh-CN" altLang="en-US" dirty="0" smtClean="0">
                <a:solidFill>
                  <a:srgbClr val="660033"/>
                </a:solidFill>
                <a:latin typeface="黑体" pitchFamily="49" charset="-122"/>
                <a:ea typeface="黑体" pitchFamily="49" charset="-122"/>
              </a:rPr>
              <a:t>她以微弱的声音说了一句话：</a:t>
            </a:r>
          </a:p>
          <a:p>
            <a:pPr>
              <a:lnSpc>
                <a:spcPct val="150000"/>
              </a:lnSpc>
            </a:pPr>
            <a:r>
              <a:rPr lang="zh-CN" altLang="en-US" dirty="0" smtClean="0">
                <a:solidFill>
                  <a:srgbClr val="660033"/>
                </a:solidFill>
                <a:latin typeface="黑体" pitchFamily="49" charset="-122"/>
                <a:ea typeface="黑体" pitchFamily="49" charset="-122"/>
              </a:rPr>
              <a:t>　 “我哪有那么好？”</a:t>
            </a:r>
          </a:p>
          <a:p>
            <a:pPr>
              <a:lnSpc>
                <a:spcPct val="150000"/>
              </a:lnSpc>
            </a:pPr>
            <a:r>
              <a:rPr lang="zh-CN" altLang="en-US" dirty="0" smtClean="0">
                <a:latin typeface="黑体" pitchFamily="49" charset="-122"/>
                <a:ea typeface="黑体" pitchFamily="49" charset="-122"/>
              </a:rPr>
              <a:t>　 </a:t>
            </a:r>
            <a:r>
              <a:rPr lang="zh-CN" altLang="en-US" dirty="0" smtClean="0">
                <a:solidFill>
                  <a:srgbClr val="FFFFCC"/>
                </a:solidFill>
                <a:latin typeface="黑体" pitchFamily="49" charset="-122"/>
                <a:ea typeface="黑体" pitchFamily="49" charset="-122"/>
              </a:rPr>
              <a:t>人们立即报以热烈的掌声。</a:t>
            </a:r>
            <a:endParaRPr lang="zh-CN" altLang="en-US" dirty="0">
              <a:solidFill>
                <a:srgbClr val="FFFFCC"/>
              </a:solidFill>
            </a:endParaRPr>
          </a:p>
        </p:txBody>
      </p:sp>
      <p:sp>
        <p:nvSpPr>
          <p:cNvPr id="2" name="TextBox 1"/>
          <p:cNvSpPr txBox="1"/>
          <p:nvPr/>
        </p:nvSpPr>
        <p:spPr>
          <a:xfrm>
            <a:off x="4427984" y="987574"/>
            <a:ext cx="3600400" cy="1846659"/>
          </a:xfrm>
          <a:prstGeom prst="rect">
            <a:avLst/>
          </a:prstGeom>
          <a:noFill/>
          <a:ln>
            <a:noFill/>
          </a:ln>
        </p:spPr>
        <p:txBody>
          <a:bodyPr wrap="square" rtlCol="0">
            <a:spAutoFit/>
          </a:bodyPr>
          <a:lstStyle/>
          <a:p>
            <a:pPr>
              <a:lnSpc>
                <a:spcPct val="150000"/>
              </a:lnSpc>
            </a:pPr>
            <a:r>
              <a:rPr lang="en-US" altLang="zh-CN" sz="1600" dirty="0" smtClean="0">
                <a:latin typeface="黑体" pitchFamily="49" charset="-122"/>
                <a:ea typeface="黑体" pitchFamily="49" charset="-122"/>
              </a:rPr>
              <a:t>    </a:t>
            </a:r>
            <a:r>
              <a:rPr lang="en-US" altLang="zh-CN" sz="1600" dirty="0" smtClean="0">
                <a:solidFill>
                  <a:srgbClr val="FFFFCC"/>
                </a:solidFill>
                <a:latin typeface="黑体" pitchFamily="49" charset="-122"/>
                <a:ea typeface="黑体" pitchFamily="49" charset="-122"/>
              </a:rPr>
              <a:t>1999</a:t>
            </a:r>
            <a:r>
              <a:rPr lang="zh-CN" altLang="en-US" sz="1600" dirty="0" smtClean="0">
                <a:solidFill>
                  <a:srgbClr val="FFFFCC"/>
                </a:solidFill>
                <a:latin typeface="黑体" pitchFamily="49" charset="-122"/>
                <a:ea typeface="黑体" pitchFamily="49" charset="-122"/>
              </a:rPr>
              <a:t>年</a:t>
            </a:r>
            <a:r>
              <a:rPr lang="en-US" altLang="zh-CN" sz="1600" dirty="0" smtClean="0">
                <a:solidFill>
                  <a:srgbClr val="FFFFCC"/>
                </a:solidFill>
                <a:latin typeface="黑体" pitchFamily="49" charset="-122"/>
                <a:ea typeface="黑体" pitchFamily="49" charset="-122"/>
              </a:rPr>
              <a:t>1</a:t>
            </a:r>
            <a:r>
              <a:rPr lang="zh-CN" altLang="en-US" sz="1600" dirty="0" smtClean="0">
                <a:solidFill>
                  <a:srgbClr val="FFFFCC"/>
                </a:solidFill>
                <a:latin typeface="黑体" pitchFamily="49" charset="-122"/>
                <a:ea typeface="黑体" pitchFamily="49" charset="-122"/>
              </a:rPr>
              <a:t>月</a:t>
            </a:r>
            <a:r>
              <a:rPr lang="en-US" altLang="zh-CN" sz="1600" dirty="0" smtClean="0">
                <a:solidFill>
                  <a:srgbClr val="FFFFCC"/>
                </a:solidFill>
                <a:latin typeface="黑体" pitchFamily="49" charset="-122"/>
                <a:ea typeface="黑体" pitchFamily="49" charset="-122"/>
              </a:rPr>
              <a:t>19</a:t>
            </a:r>
            <a:r>
              <a:rPr lang="zh-CN" altLang="en-US" sz="1600" dirty="0" smtClean="0">
                <a:solidFill>
                  <a:srgbClr val="FFFFCC"/>
                </a:solidFill>
                <a:latin typeface="黑体" pitchFamily="49" charset="-122"/>
                <a:ea typeface="黑体" pitchFamily="49" charset="-122"/>
              </a:rPr>
              <a:t>日，在戴乃迭先生的</a:t>
            </a:r>
            <a:r>
              <a:rPr lang="en-US" altLang="zh-CN" sz="1600" dirty="0" smtClean="0">
                <a:solidFill>
                  <a:srgbClr val="FFFFCC"/>
                </a:solidFill>
                <a:latin typeface="黑体" pitchFamily="49" charset="-122"/>
                <a:ea typeface="黑体" pitchFamily="49" charset="-122"/>
              </a:rPr>
              <a:t>80</a:t>
            </a:r>
            <a:r>
              <a:rPr lang="zh-CN" altLang="en-US" sz="1600" dirty="0" smtClean="0">
                <a:solidFill>
                  <a:srgbClr val="FFFFCC"/>
                </a:solidFill>
                <a:latin typeface="黑体" pitchFamily="49" charset="-122"/>
                <a:ea typeface="黑体" pitchFamily="49" charset="-122"/>
              </a:rPr>
              <a:t>寿诞之日，她的工作单位</a:t>
            </a:r>
            <a:r>
              <a:rPr lang="en-US" altLang="zh-CN" sz="1600" dirty="0" smtClean="0">
                <a:solidFill>
                  <a:srgbClr val="FFFFCC"/>
                </a:solidFill>
                <a:latin typeface="黑体" pitchFamily="49" charset="-122"/>
                <a:ea typeface="黑体" pitchFamily="49" charset="-122"/>
              </a:rPr>
              <a:t>《</a:t>
            </a:r>
            <a:r>
              <a:rPr lang="zh-CN" altLang="en-US" sz="1600" dirty="0" smtClean="0">
                <a:solidFill>
                  <a:srgbClr val="FFFFCC"/>
                </a:solidFill>
                <a:latin typeface="黑体" pitchFamily="49" charset="-122"/>
                <a:ea typeface="黑体" pitchFamily="49" charset="-122"/>
              </a:rPr>
              <a:t>中国文学</a:t>
            </a:r>
            <a:r>
              <a:rPr lang="en-US" altLang="zh-CN" sz="1600" dirty="0" smtClean="0">
                <a:solidFill>
                  <a:srgbClr val="FFFFCC"/>
                </a:solidFill>
                <a:latin typeface="黑体" pitchFamily="49" charset="-122"/>
                <a:ea typeface="黑体" pitchFamily="49" charset="-122"/>
              </a:rPr>
              <a:t>》</a:t>
            </a:r>
            <a:r>
              <a:rPr lang="zh-CN" altLang="en-US" sz="1600" dirty="0" smtClean="0">
                <a:solidFill>
                  <a:srgbClr val="FFFFCC"/>
                </a:solidFill>
                <a:latin typeface="黑体" pitchFamily="49" charset="-122"/>
                <a:ea typeface="黑体" pitchFamily="49" charset="-122"/>
              </a:rPr>
              <a:t>出版社的同事们全体签名致函戴乃迭，深情地写道：</a:t>
            </a:r>
          </a:p>
          <a:p>
            <a:pPr>
              <a:lnSpc>
                <a:spcPct val="150000"/>
              </a:lnSpc>
            </a:pPr>
            <a:r>
              <a:rPr lang="zh-CN" altLang="en-US" sz="1200" dirty="0" smtClean="0">
                <a:latin typeface="黑体" pitchFamily="49" charset="-122"/>
                <a:ea typeface="黑体" pitchFamily="49" charset="-122"/>
              </a:rPr>
              <a:t>　　　</a:t>
            </a:r>
            <a:endParaRPr lang="zh-CN" altLang="en-US" sz="1200" dirty="0">
              <a:latin typeface="黑体" pitchFamily="49" charset="-122"/>
              <a:ea typeface="黑体" pitchFamily="49" charset="-122"/>
            </a:endParaRPr>
          </a:p>
        </p:txBody>
      </p:sp>
      <p:pic>
        <p:nvPicPr>
          <p:cNvPr id="4" name="图片 3" descr="http://www.yufamily.org/src/images/GladysTaylor_600.jpg"/>
          <p:cNvPicPr/>
          <p:nvPr/>
        </p:nvPicPr>
        <p:blipFill>
          <a:blip r:embed="rId3" cstate="screen">
            <a:duotone>
              <a:prstClr val="black"/>
              <a:srgbClr val="D9C3A5">
                <a:tint val="50000"/>
                <a:satMod val="180000"/>
              </a:srgbClr>
            </a:duotone>
          </a:blip>
          <a:srcRect/>
          <a:stretch>
            <a:fillRect/>
          </a:stretch>
        </p:blipFill>
        <p:spPr bwMode="auto">
          <a:xfrm>
            <a:off x="755576" y="483518"/>
            <a:ext cx="3024336" cy="4032448"/>
          </a:xfrm>
          <a:prstGeom prst="rect">
            <a:avLst/>
          </a:prstGeom>
          <a:noFill/>
          <a:ln w="12700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round/>
            <a:headEnd/>
            <a:tailEnd/>
          </a:ln>
          <a:effectLst>
            <a:outerShdw blurRad="50800" dist="38100" dir="8100000" sx="102000" sy="102000" algn="tr" rotWithShape="0">
              <a:prstClr val="black">
                <a:alpha val="40000"/>
              </a:prstClr>
            </a:outerShdw>
          </a:effectLst>
        </p:spPr>
      </p:pic>
      <p:pic>
        <p:nvPicPr>
          <p:cNvPr id="4098" name="Picture 2" descr="D:\雄\幻灯片练习\习作\英伦黛玉 绝代美女的中国劫\图片\u=2494073840,2047630772&amp;fm=21&amp;gp=0.jpg"/>
          <p:cNvPicPr>
            <a:picLocks noChangeAspect="1" noChangeArrowheads="1"/>
          </p:cNvPicPr>
          <p:nvPr/>
        </p:nvPicPr>
        <p:blipFill>
          <a:blip r:embed="rId4" cstate="screen"/>
          <a:srcRect/>
          <a:stretch>
            <a:fillRect/>
          </a:stretch>
        </p:blipFill>
        <p:spPr bwMode="auto">
          <a:xfrm>
            <a:off x="827584" y="3633738"/>
            <a:ext cx="2808312" cy="1509762"/>
          </a:xfrm>
          <a:prstGeom prst="rect">
            <a:avLst/>
          </a:prstGeom>
          <a:noFill/>
          <a:effectLst>
            <a:outerShdw blurRad="76200" dist="12700" dir="2700000" sy="-23000" kx="-800400" algn="bl" rotWithShape="0">
              <a:prstClr val="black">
                <a:alpha val="20000"/>
              </a:prstClr>
            </a:outerShdw>
            <a:reflection blurRad="6350" stA="50000" endA="300" endPos="90000" dist="50800" dir="5400000" sy="-100000" algn="bl" rotWithShape="0"/>
            <a:softEdge rad="317500"/>
          </a:effectLst>
        </p:spPr>
      </p:pic>
      <p:sp>
        <p:nvSpPr>
          <p:cNvPr id="6" name="矩形 5"/>
          <p:cNvSpPr/>
          <p:nvPr/>
        </p:nvSpPr>
        <p:spPr>
          <a:xfrm>
            <a:off x="4355976" y="843558"/>
            <a:ext cx="3672408" cy="2446824"/>
          </a:xfrm>
          <a:prstGeom prst="rect">
            <a:avLst/>
          </a:prstGeom>
        </p:spPr>
        <p:txBody>
          <a:bodyPr wrap="square">
            <a:spAutoFit/>
          </a:bodyPr>
          <a:lstStyle/>
          <a:p>
            <a:pPr>
              <a:lnSpc>
                <a:spcPct val="150000"/>
              </a:lnSpc>
            </a:pPr>
            <a:r>
              <a:rPr lang="zh-CN" altLang="en-US" dirty="0" smtClean="0">
                <a:solidFill>
                  <a:srgbClr val="FF6600"/>
                </a:solidFill>
                <a:effectLst>
                  <a:outerShdw blurRad="50800" dist="38100" dir="10800000" sx="101000" sy="101000" algn="r" rotWithShape="0">
                    <a:prstClr val="black">
                      <a:alpha val="40000"/>
                    </a:prstClr>
                  </a:outerShdw>
                </a:effectLst>
                <a:uFill>
                  <a:solidFill>
                    <a:srgbClr val="FF0000"/>
                  </a:solidFill>
                </a:uFill>
                <a:latin typeface="黑体" pitchFamily="49" charset="-122"/>
                <a:ea typeface="黑体" pitchFamily="49" charset="-122"/>
              </a:rPr>
              <a:t>    </a:t>
            </a:r>
            <a:r>
              <a:rPr lang="zh-CN" altLang="en-US" sz="1400" dirty="0" smtClean="0">
                <a:solidFill>
                  <a:srgbClr val="663300"/>
                </a:solidFill>
                <a:uFill>
                  <a:solidFill>
                    <a:srgbClr val="FF0000"/>
                  </a:solidFill>
                </a:uFill>
                <a:latin typeface="黑体" pitchFamily="49" charset="-122"/>
                <a:ea typeface="黑体" pitchFamily="49" charset="-122"/>
              </a:rPr>
              <a:t>“尊敬的戴乃迭先生，中国是您的第二故乡。在这古老的土地上，您度过了人生的四分之三，从二十妙龄的美丽少女到八十高龄的白发老人，悠悠岁月消失在您等身的译著中，赫赫英名留藏在中国人的记忆里。”</a:t>
            </a:r>
          </a:p>
          <a:p>
            <a:pPr>
              <a:lnSpc>
                <a:spcPct val="150000"/>
              </a:lnSpc>
            </a:pPr>
            <a:r>
              <a:rPr lang="zh-CN" altLang="en-US" sz="1400" dirty="0" smtClean="0">
                <a:solidFill>
                  <a:srgbClr val="663300"/>
                </a:solidFill>
                <a:uFill>
                  <a:solidFill>
                    <a:srgbClr val="FF0000"/>
                  </a:solidFill>
                </a:uFill>
                <a:latin typeface="黑体" pitchFamily="49" charset="-122"/>
                <a:ea typeface="黑体" pitchFamily="49" charset="-122"/>
              </a:rPr>
              <a:t>　  “您是一位工作在文化战线的、女性的、活着的白求恩。”</a:t>
            </a:r>
          </a:p>
        </p:txBody>
      </p:sp>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diamond(out)">
                                      <p:cBhvr>
                                        <p:cTn id="7" dur="2000"/>
                                        <p:tgtEl>
                                          <p:spTgt spid="2">
                                            <p:txEl>
                                              <p:pRg st="0" end="0"/>
                                            </p:txEl>
                                          </p:spTgt>
                                        </p:tgtEl>
                                      </p:cBhvr>
                                    </p:animEffect>
                                  </p:childTnLst>
                                </p:cTn>
                              </p:par>
                              <p:par>
                                <p:cTn id="8" presetID="53" presetClass="entr" presetSubtype="0"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 calcmode="lin" valueType="num">
                                      <p:cBhvr>
                                        <p:cTn id="10" dur="3000" fill="hold"/>
                                        <p:tgtEl>
                                          <p:spTgt spid="4098"/>
                                        </p:tgtEl>
                                        <p:attrNameLst>
                                          <p:attrName>ppt_w</p:attrName>
                                        </p:attrNameLst>
                                      </p:cBhvr>
                                      <p:tavLst>
                                        <p:tav tm="0">
                                          <p:val>
                                            <p:fltVal val="0"/>
                                          </p:val>
                                        </p:tav>
                                        <p:tav tm="100000">
                                          <p:val>
                                            <p:strVal val="#ppt_w"/>
                                          </p:val>
                                        </p:tav>
                                      </p:tavLst>
                                    </p:anim>
                                    <p:anim calcmode="lin" valueType="num">
                                      <p:cBhvr>
                                        <p:cTn id="11" dur="3000" fill="hold"/>
                                        <p:tgtEl>
                                          <p:spTgt spid="4098"/>
                                        </p:tgtEl>
                                        <p:attrNameLst>
                                          <p:attrName>ppt_h</p:attrName>
                                        </p:attrNameLst>
                                      </p:cBhvr>
                                      <p:tavLst>
                                        <p:tav tm="0">
                                          <p:val>
                                            <p:fltVal val="0"/>
                                          </p:val>
                                        </p:tav>
                                        <p:tav tm="100000">
                                          <p:val>
                                            <p:strVal val="#ppt_h"/>
                                          </p:val>
                                        </p:tav>
                                      </p:tavLst>
                                    </p:anim>
                                    <p:animEffect transition="in" filter="fade">
                                      <p:cBhvr>
                                        <p:cTn id="12" dur="3000"/>
                                        <p:tgtEl>
                                          <p:spTgt spid="4098"/>
                                        </p:tgtEl>
                                      </p:cBhvr>
                                    </p:animEffect>
                                  </p:childTnLst>
                                </p:cTn>
                              </p:par>
                              <p:par>
                                <p:cTn id="13" presetID="10" presetClass="entr" presetSubtype="0" fill="hold" nodeType="withEffect">
                                  <p:stCondLst>
                                    <p:cond delay="0"/>
                                  </p:stCondLst>
                                  <p:childTnLst>
                                    <p:set>
                                      <p:cBhvr>
                                        <p:cTn id="14" dur="1" fill="hold">
                                          <p:stCondLst>
                                            <p:cond delay="0"/>
                                          </p:stCondLst>
                                        </p:cTn>
                                        <p:tgtEl>
                                          <p:spTgt spid="20483"/>
                                        </p:tgtEl>
                                        <p:attrNameLst>
                                          <p:attrName>style.visibility</p:attrName>
                                        </p:attrNameLst>
                                      </p:cBhvr>
                                      <p:to>
                                        <p:strVal val="visible"/>
                                      </p:to>
                                    </p:set>
                                    <p:animEffect transition="in" filter="fade">
                                      <p:cBhvr>
                                        <p:cTn id="15" dur="2000"/>
                                        <p:tgtEl>
                                          <p:spTgt spid="2048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0" nodeType="clickEffect">
                                  <p:stCondLst>
                                    <p:cond delay="0"/>
                                  </p:stCondLst>
                                  <p:childTnLst>
                                    <p:animEffect transition="out" filter="fade">
                                      <p:cBhvr>
                                        <p:cTn id="19" dur="2000"/>
                                        <p:tgtEl>
                                          <p:spTgt spid="2">
                                            <p:txEl>
                                              <p:pRg st="0" end="0"/>
                                            </p:txEl>
                                          </p:spTgt>
                                        </p:tgtEl>
                                      </p:cBhvr>
                                    </p:animEffect>
                                    <p:set>
                                      <p:cBhvr>
                                        <p:cTn id="20" dur="1" fill="hold">
                                          <p:stCondLst>
                                            <p:cond delay="1999"/>
                                          </p:stCondLst>
                                        </p:cTn>
                                        <p:tgtEl>
                                          <p:spTgt spid="2">
                                            <p:txEl>
                                              <p:pRg st="0" end="0"/>
                                            </p:txEl>
                                          </p:spTgt>
                                        </p:tgtEl>
                                        <p:attrNameLst>
                                          <p:attrName>style.visibility</p:attrName>
                                        </p:attrNameLst>
                                      </p:cBhvr>
                                      <p:to>
                                        <p:strVal val="hidden"/>
                                      </p:to>
                                    </p:set>
                                  </p:childTnLst>
                                </p:cTn>
                              </p:par>
                              <p:par>
                                <p:cTn id="21" presetID="17" presetClass="entr" presetSubtype="10" fill="hold" grpId="0" nodeType="withEffect">
                                  <p:stCondLst>
                                    <p:cond delay="0"/>
                                  </p:stCondLst>
                                  <p:childTnLst>
                                    <p:set>
                                      <p:cBhvr>
                                        <p:cTn id="22" dur="1" fill="hold">
                                          <p:stCondLst>
                                            <p:cond delay="0"/>
                                          </p:stCondLst>
                                        </p:cTn>
                                        <p:tgtEl>
                                          <p:spTgt spid="6">
                                            <p:txEl>
                                              <p:pRg st="0" end="0"/>
                                            </p:txEl>
                                          </p:spTgt>
                                        </p:tgtEl>
                                        <p:attrNameLst>
                                          <p:attrName>style.visibility</p:attrName>
                                        </p:attrNameLst>
                                      </p:cBhvr>
                                      <p:to>
                                        <p:strVal val="visible"/>
                                      </p:to>
                                    </p:set>
                                    <p:anim calcmode="lin" valueType="num">
                                      <p:cBhvr>
                                        <p:cTn id="23"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4" dur="500" fill="hold"/>
                                        <p:tgtEl>
                                          <p:spTgt spid="6">
                                            <p:txEl>
                                              <p:pRg st="0" end="0"/>
                                            </p:txEl>
                                          </p:spTgt>
                                        </p:tgtEl>
                                        <p:attrNameLst>
                                          <p:attrName>ppt_h</p:attrName>
                                        </p:attrNameLst>
                                      </p:cBhvr>
                                      <p:tavLst>
                                        <p:tav tm="0">
                                          <p:val>
                                            <p:strVal val="#ppt_h"/>
                                          </p:val>
                                        </p:tav>
                                        <p:tav tm="100000">
                                          <p:val>
                                            <p:strVal val="#ppt_h"/>
                                          </p:val>
                                        </p:tav>
                                      </p:tavLst>
                                    </p:anim>
                                  </p:childTnLst>
                                </p:cTn>
                              </p:par>
                              <p:par>
                                <p:cTn id="25" presetID="17" presetClass="entr" presetSubtype="10" fill="hold" grpId="0" nodeType="with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anim calcmode="lin" valueType="num">
                                      <p:cBhvr>
                                        <p:cTn id="27"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28" dur="500" fill="hold"/>
                                        <p:tgtEl>
                                          <p:spTgt spid="6">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nodeType="clickEffect">
                                  <p:stCondLst>
                                    <p:cond delay="0"/>
                                  </p:stCondLst>
                                  <p:childTnLst>
                                    <p:animEffect transition="out" filter="fade">
                                      <p:cBhvr>
                                        <p:cTn id="32" dur="2000"/>
                                        <p:tgtEl>
                                          <p:spTgt spid="6">
                                            <p:txEl>
                                              <p:pRg st="0" end="0"/>
                                            </p:txEl>
                                          </p:spTgt>
                                        </p:tgtEl>
                                      </p:cBhvr>
                                    </p:animEffect>
                                    <p:set>
                                      <p:cBhvr>
                                        <p:cTn id="33" dur="1" fill="hold">
                                          <p:stCondLst>
                                            <p:cond delay="1999"/>
                                          </p:stCondLst>
                                        </p:cTn>
                                        <p:tgtEl>
                                          <p:spTgt spid="6">
                                            <p:txEl>
                                              <p:pRg st="0" end="0"/>
                                            </p:txEl>
                                          </p:spTgt>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2000"/>
                                        <p:tgtEl>
                                          <p:spTgt spid="6">
                                            <p:txEl>
                                              <p:pRg st="1" end="1"/>
                                            </p:txEl>
                                          </p:spTgt>
                                        </p:tgtEl>
                                      </p:cBhvr>
                                    </p:animEffect>
                                    <p:set>
                                      <p:cBhvr>
                                        <p:cTn id="36" dur="1" fill="hold">
                                          <p:stCondLst>
                                            <p:cond delay="1999"/>
                                          </p:stCondLst>
                                        </p:cTn>
                                        <p:tgtEl>
                                          <p:spTgt spid="6">
                                            <p:txEl>
                                              <p:pRg st="1" end="1"/>
                                            </p:txEl>
                                          </p:spTgt>
                                        </p:tgtEl>
                                        <p:attrNameLst>
                                          <p:attrName>style.visibility</p:attrName>
                                        </p:attrNameLst>
                                      </p:cBhvr>
                                      <p:to>
                                        <p:strVal val="hidden"/>
                                      </p:to>
                                    </p:set>
                                  </p:childTnLst>
                                </p:cTn>
                              </p:par>
                              <p:par>
                                <p:cTn id="37" presetID="20" presetClass="entr" presetSubtype="0"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edge">
                                      <p:cBhvr>
                                        <p:cTn id="3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uiExpand="1" build="allAtOnce"/>
      <p:bldP spid="6" grpId="0" build="allAtOnce"/>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D:\雄\幻灯片练习\习作\英伦黛玉 绝代美女的中国劫\图片\图片114.jpg022.jpg"/>
          <p:cNvPicPr>
            <a:picLocks noChangeAspect="1" noChangeArrowheads="1"/>
          </p:cNvPicPr>
          <p:nvPr/>
        </p:nvPicPr>
        <p:blipFill>
          <a:blip r:embed="rId2" cstate="screen">
            <a:duotone>
              <a:prstClr val="black"/>
              <a:srgbClr val="D9C3A5">
                <a:tint val="50000"/>
                <a:satMod val="180000"/>
              </a:srgbClr>
            </a:duotone>
          </a:blip>
          <a:srcRect/>
          <a:stretch>
            <a:fillRect/>
          </a:stretch>
        </p:blipFill>
        <p:spPr bwMode="auto">
          <a:xfrm>
            <a:off x="2051720" y="699542"/>
            <a:ext cx="5040560" cy="3380962"/>
          </a:xfrm>
          <a:prstGeom prst="rect">
            <a:avLst/>
          </a:prstGeom>
          <a:noFill/>
          <a:ln w="11430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8400000" scaled="0"/>
            </a:gradFill>
          </a:ln>
          <a:effectLst>
            <a:outerShdw blurRad="50800" dist="38100" dir="8100000" sx="102000" sy="102000" algn="tr" rotWithShape="0">
              <a:prstClr val="black">
                <a:alpha val="40000"/>
              </a:prstClr>
            </a:outerShdw>
          </a:effectLst>
        </p:spPr>
      </p:pic>
      <p:sp>
        <p:nvSpPr>
          <p:cNvPr id="3" name="TextBox 2"/>
          <p:cNvSpPr txBox="1"/>
          <p:nvPr/>
        </p:nvSpPr>
        <p:spPr>
          <a:xfrm>
            <a:off x="2055927" y="4299942"/>
            <a:ext cx="5032147" cy="523220"/>
          </a:xfrm>
          <a:prstGeom prst="rect">
            <a:avLst/>
          </a:prstGeom>
          <a:noFill/>
        </p:spPr>
        <p:txBody>
          <a:bodyPr wrap="none" rtlCol="0">
            <a:spAutoFit/>
          </a:bodyPr>
          <a:lstStyle/>
          <a:p>
            <a:r>
              <a:rPr lang="en-US" altLang="zh-CN" sz="1400" dirty="0" smtClean="0">
                <a:solidFill>
                  <a:srgbClr val="FFFFCC"/>
                </a:solidFill>
                <a:latin typeface="黑体" pitchFamily="49" charset="-122"/>
                <a:ea typeface="黑体" pitchFamily="49" charset="-122"/>
              </a:rPr>
              <a:t>1999</a:t>
            </a:r>
            <a:r>
              <a:rPr lang="zh-CN" altLang="en-US" sz="1400" dirty="0" smtClean="0">
                <a:solidFill>
                  <a:srgbClr val="FFFFCC"/>
                </a:solidFill>
                <a:latin typeface="黑体" pitchFamily="49" charset="-122"/>
                <a:ea typeface="黑体" pitchFamily="49" charset="-122"/>
              </a:rPr>
              <a:t>年戴乃迭的姐姐（左二）专程从英国来北京为妹妹过生日</a:t>
            </a:r>
            <a:endParaRPr lang="en-US" altLang="zh-CN" sz="1400" dirty="0" smtClean="0">
              <a:solidFill>
                <a:srgbClr val="FFFFCC"/>
              </a:solidFill>
              <a:latin typeface="黑体" pitchFamily="49" charset="-122"/>
              <a:ea typeface="黑体" pitchFamily="49" charset="-122"/>
            </a:endParaRPr>
          </a:p>
          <a:p>
            <a:r>
              <a:rPr lang="zh-CN" altLang="en-US" sz="1400" dirty="0" smtClean="0">
                <a:solidFill>
                  <a:srgbClr val="FFFFCC"/>
                </a:solidFill>
                <a:latin typeface="黑体" pitchFamily="49" charset="-122"/>
                <a:ea typeface="黑体" pitchFamily="49" charset="-122"/>
              </a:rPr>
              <a:t>     </a:t>
            </a:r>
            <a:r>
              <a:rPr lang="zh-CN" altLang="en-US" sz="1200" dirty="0" smtClean="0">
                <a:solidFill>
                  <a:srgbClr val="FFFFCC"/>
                </a:solidFill>
                <a:latin typeface="黑体" pitchFamily="49" charset="-122"/>
                <a:ea typeface="黑体" pitchFamily="49" charset="-122"/>
              </a:rPr>
              <a:t>左一为戴乃迭的大女儿，右一、右二为杨宪益的的外甥女</a:t>
            </a:r>
            <a:endParaRPr lang="zh-CN" altLang="en-US" sz="1200" dirty="0">
              <a:solidFill>
                <a:srgbClr val="FFFFCC"/>
              </a:solidFill>
              <a:latin typeface="黑体" pitchFamily="49" charset="-122"/>
              <a:ea typeface="黑体" pitchFamily="49" charset="-122"/>
            </a:endParaRPr>
          </a:p>
        </p:txBody>
      </p:sp>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D:\雄\幻灯片练习\习作\英伦黛玉 绝代美女的中国劫\图片\24359451.jpg"/>
          <p:cNvPicPr>
            <a:picLocks noChangeAspect="1" noChangeArrowheads="1"/>
          </p:cNvPicPr>
          <p:nvPr/>
        </p:nvPicPr>
        <p:blipFill>
          <a:blip r:embed="rId2" cstate="screen">
            <a:duotone>
              <a:prstClr val="black"/>
              <a:srgbClr val="D9C3A5">
                <a:tint val="50000"/>
                <a:satMod val="180000"/>
              </a:srgbClr>
            </a:duotone>
          </a:blip>
          <a:srcRect/>
          <a:stretch>
            <a:fillRect/>
          </a:stretch>
        </p:blipFill>
        <p:spPr bwMode="auto">
          <a:xfrm>
            <a:off x="1259632" y="699542"/>
            <a:ext cx="2520280" cy="3766957"/>
          </a:xfrm>
          <a:prstGeom prst="rect">
            <a:avLst/>
          </a:prstGeom>
          <a:noFill/>
          <a:effectLst>
            <a:innerShdw blurRad="114300">
              <a:prstClr val="black"/>
            </a:innerShdw>
          </a:effectLst>
        </p:spPr>
      </p:pic>
      <p:pic>
        <p:nvPicPr>
          <p:cNvPr id="8" name="Picture 3" descr="D:\雄\幻灯片练习\习作\英伦黛玉 绝代美女的中国劫\图片\25.png"/>
          <p:cNvPicPr>
            <a:picLocks noChangeAspect="1" noChangeArrowheads="1"/>
          </p:cNvPicPr>
          <p:nvPr/>
        </p:nvPicPr>
        <p:blipFill>
          <a:blip r:embed="rId3" cstate="screen"/>
          <a:srcRect/>
          <a:stretch>
            <a:fillRect/>
          </a:stretch>
        </p:blipFill>
        <p:spPr bwMode="auto">
          <a:xfrm rot="20737714">
            <a:off x="349071" y="2674634"/>
            <a:ext cx="2227300" cy="2227300"/>
          </a:xfrm>
          <a:prstGeom prst="rect">
            <a:avLst/>
          </a:prstGeom>
          <a:noFill/>
          <a:effectLst>
            <a:outerShdw blurRad="50800" dist="38100" dir="8100000" sx="103000" sy="103000" algn="tr" rotWithShape="0">
              <a:prstClr val="black">
                <a:alpha val="40000"/>
              </a:prstClr>
            </a:outerShdw>
          </a:effectLst>
        </p:spPr>
      </p:pic>
      <p:pic>
        <p:nvPicPr>
          <p:cNvPr id="36865" name="Picture 1" descr="D:\雄\幻灯片练习\素材\1动画\slide0034_image088.gif"/>
          <p:cNvPicPr>
            <a:picLocks noChangeAspect="1" noChangeArrowheads="1" noCrop="1"/>
          </p:cNvPicPr>
          <p:nvPr/>
        </p:nvPicPr>
        <p:blipFill>
          <a:blip r:embed="rId4" cstate="screen"/>
          <a:srcRect/>
          <a:stretch>
            <a:fillRect/>
          </a:stretch>
        </p:blipFill>
        <p:spPr bwMode="auto">
          <a:xfrm>
            <a:off x="3491880" y="195486"/>
            <a:ext cx="1513985" cy="1101080"/>
          </a:xfrm>
          <a:prstGeom prst="rect">
            <a:avLst/>
          </a:prstGeom>
          <a:noFill/>
        </p:spPr>
      </p:pic>
      <p:pic>
        <p:nvPicPr>
          <p:cNvPr id="36869" name="Picture 5" descr="D:\雄\幻灯片练习\素材\雪花\u=1337989273,4025294798&amp;fm=21&amp;gp=0.jpg"/>
          <p:cNvPicPr>
            <a:picLocks noChangeAspect="1" noChangeArrowheads="1"/>
          </p:cNvPicPr>
          <p:nvPr/>
        </p:nvPicPr>
        <p:blipFill>
          <a:blip r:embed="rId5" cstate="screen"/>
          <a:srcRect/>
          <a:stretch>
            <a:fillRect/>
          </a:stretch>
        </p:blipFill>
        <p:spPr bwMode="auto">
          <a:xfrm rot="909958">
            <a:off x="3600179" y="194448"/>
            <a:ext cx="1044302" cy="966946"/>
          </a:xfrm>
          <a:prstGeom prst="ellipse">
            <a:avLst/>
          </a:prstGeom>
          <a:noFill/>
          <a:effectLst>
            <a:softEdge rad="317500"/>
          </a:effectLst>
        </p:spPr>
      </p:pic>
      <p:pic>
        <p:nvPicPr>
          <p:cNvPr id="13" name="Picture 1" descr="D:\雄\幻灯片练习\素材\1动画\slide0034_image088.gif"/>
          <p:cNvPicPr>
            <a:picLocks noChangeAspect="1" noChangeArrowheads="1" noCrop="1"/>
          </p:cNvPicPr>
          <p:nvPr/>
        </p:nvPicPr>
        <p:blipFill>
          <a:blip r:embed="rId4" cstate="screen"/>
          <a:srcRect/>
          <a:stretch>
            <a:fillRect/>
          </a:stretch>
        </p:blipFill>
        <p:spPr bwMode="auto">
          <a:xfrm rot="20834874">
            <a:off x="4716016" y="339502"/>
            <a:ext cx="1440160" cy="1047389"/>
          </a:xfrm>
          <a:prstGeom prst="rect">
            <a:avLst/>
          </a:prstGeom>
          <a:noFill/>
        </p:spPr>
      </p:pic>
      <p:pic>
        <p:nvPicPr>
          <p:cNvPr id="14" name="Picture 1" descr="D:\雄\幻灯片练习\素材\1动画\slide0034_image088.gif"/>
          <p:cNvPicPr>
            <a:picLocks noChangeAspect="1" noChangeArrowheads="1" noCrop="1"/>
          </p:cNvPicPr>
          <p:nvPr/>
        </p:nvPicPr>
        <p:blipFill>
          <a:blip r:embed="rId4" cstate="screen"/>
          <a:srcRect/>
          <a:stretch>
            <a:fillRect/>
          </a:stretch>
        </p:blipFill>
        <p:spPr bwMode="auto">
          <a:xfrm rot="1345082">
            <a:off x="6229466" y="235033"/>
            <a:ext cx="1440160" cy="1047389"/>
          </a:xfrm>
          <a:prstGeom prst="rect">
            <a:avLst/>
          </a:prstGeom>
          <a:noFill/>
        </p:spPr>
      </p:pic>
      <p:pic>
        <p:nvPicPr>
          <p:cNvPr id="15" name="Picture 1" descr="D:\雄\幻灯片练习\素材\1动画\slide0034_image088.gif"/>
          <p:cNvPicPr>
            <a:picLocks noChangeAspect="1" noChangeArrowheads="1" noCrop="1"/>
          </p:cNvPicPr>
          <p:nvPr/>
        </p:nvPicPr>
        <p:blipFill>
          <a:blip r:embed="rId4" cstate="screen"/>
          <a:srcRect/>
          <a:stretch>
            <a:fillRect/>
          </a:stretch>
        </p:blipFill>
        <p:spPr bwMode="auto">
          <a:xfrm>
            <a:off x="7703840" y="411510"/>
            <a:ext cx="1440160" cy="1047389"/>
          </a:xfrm>
          <a:prstGeom prst="rect">
            <a:avLst/>
          </a:prstGeom>
          <a:noFill/>
        </p:spPr>
      </p:pic>
      <p:pic>
        <p:nvPicPr>
          <p:cNvPr id="16" name="Picture 1" descr="D:\雄\幻灯片练习\素材\1动画\slide0034_image088.gif"/>
          <p:cNvPicPr>
            <a:picLocks noChangeAspect="1" noChangeArrowheads="1" noCrop="1"/>
          </p:cNvPicPr>
          <p:nvPr/>
        </p:nvPicPr>
        <p:blipFill>
          <a:blip r:embed="rId4" cstate="screen"/>
          <a:srcRect/>
          <a:stretch>
            <a:fillRect/>
          </a:stretch>
        </p:blipFill>
        <p:spPr bwMode="auto">
          <a:xfrm>
            <a:off x="5220072" y="1347614"/>
            <a:ext cx="1440160" cy="1047389"/>
          </a:xfrm>
          <a:prstGeom prst="rect">
            <a:avLst/>
          </a:prstGeom>
          <a:noFill/>
        </p:spPr>
      </p:pic>
      <p:pic>
        <p:nvPicPr>
          <p:cNvPr id="18" name="Picture 1" descr="D:\雄\幻灯片练习\素材\1动画\slide0034_image088.gif"/>
          <p:cNvPicPr>
            <a:picLocks noChangeAspect="1" noChangeArrowheads="1" noCrop="1"/>
          </p:cNvPicPr>
          <p:nvPr/>
        </p:nvPicPr>
        <p:blipFill>
          <a:blip r:embed="rId4" cstate="screen"/>
          <a:srcRect/>
          <a:stretch>
            <a:fillRect/>
          </a:stretch>
        </p:blipFill>
        <p:spPr bwMode="auto">
          <a:xfrm rot="567985">
            <a:off x="3352182" y="1458914"/>
            <a:ext cx="1440160" cy="1047389"/>
          </a:xfrm>
          <a:prstGeom prst="rect">
            <a:avLst/>
          </a:prstGeom>
          <a:noFill/>
        </p:spPr>
      </p:pic>
      <p:pic>
        <p:nvPicPr>
          <p:cNvPr id="19" name="Picture 1" descr="D:\雄\幻灯片练习\素材\1动画\slide0034_image088.gif"/>
          <p:cNvPicPr>
            <a:picLocks noChangeAspect="1" noChangeArrowheads="1" noCrop="1"/>
          </p:cNvPicPr>
          <p:nvPr/>
        </p:nvPicPr>
        <p:blipFill>
          <a:blip r:embed="rId4" cstate="screen"/>
          <a:srcRect/>
          <a:stretch>
            <a:fillRect/>
          </a:stretch>
        </p:blipFill>
        <p:spPr bwMode="auto">
          <a:xfrm>
            <a:off x="2267744" y="339502"/>
            <a:ext cx="1440160" cy="1047389"/>
          </a:xfrm>
          <a:prstGeom prst="rect">
            <a:avLst/>
          </a:prstGeom>
          <a:noFill/>
        </p:spPr>
      </p:pic>
      <p:pic>
        <p:nvPicPr>
          <p:cNvPr id="20" name="Picture 1" descr="D:\雄\幻灯片练习\素材\1动画\slide0034_image088.gif"/>
          <p:cNvPicPr>
            <a:picLocks noChangeAspect="1" noChangeArrowheads="1" noCrop="1"/>
          </p:cNvPicPr>
          <p:nvPr/>
        </p:nvPicPr>
        <p:blipFill>
          <a:blip r:embed="rId4" cstate="screen"/>
          <a:srcRect/>
          <a:stretch>
            <a:fillRect/>
          </a:stretch>
        </p:blipFill>
        <p:spPr bwMode="auto">
          <a:xfrm rot="21167800">
            <a:off x="959575" y="353651"/>
            <a:ext cx="1440160" cy="1047389"/>
          </a:xfrm>
          <a:prstGeom prst="rect">
            <a:avLst/>
          </a:prstGeom>
          <a:noFill/>
        </p:spPr>
      </p:pic>
      <p:pic>
        <p:nvPicPr>
          <p:cNvPr id="21" name="Picture 1" descr="D:\雄\幻灯片练习\素材\1动画\slide0034_image088.gif"/>
          <p:cNvPicPr>
            <a:picLocks noChangeAspect="1" noChangeArrowheads="1" noCrop="1"/>
          </p:cNvPicPr>
          <p:nvPr/>
        </p:nvPicPr>
        <p:blipFill>
          <a:blip r:embed="rId4" cstate="screen"/>
          <a:srcRect/>
          <a:stretch>
            <a:fillRect/>
          </a:stretch>
        </p:blipFill>
        <p:spPr bwMode="auto">
          <a:xfrm>
            <a:off x="4860032" y="2862425"/>
            <a:ext cx="1440160" cy="1047389"/>
          </a:xfrm>
          <a:prstGeom prst="rect">
            <a:avLst/>
          </a:prstGeom>
          <a:noFill/>
        </p:spPr>
      </p:pic>
      <p:pic>
        <p:nvPicPr>
          <p:cNvPr id="22" name="Picture 1" descr="D:\雄\幻灯片练习\素材\1动画\slide0034_image088.gif"/>
          <p:cNvPicPr>
            <a:picLocks noChangeAspect="1" noChangeArrowheads="1" noCrop="1"/>
          </p:cNvPicPr>
          <p:nvPr/>
        </p:nvPicPr>
        <p:blipFill>
          <a:blip r:embed="rId4" cstate="screen"/>
          <a:srcRect/>
          <a:stretch>
            <a:fillRect/>
          </a:stretch>
        </p:blipFill>
        <p:spPr bwMode="auto">
          <a:xfrm>
            <a:off x="5868144" y="2499742"/>
            <a:ext cx="1440160" cy="1047389"/>
          </a:xfrm>
          <a:prstGeom prst="rect">
            <a:avLst/>
          </a:prstGeom>
          <a:noFill/>
        </p:spPr>
      </p:pic>
      <p:pic>
        <p:nvPicPr>
          <p:cNvPr id="23" name="Picture 1" descr="D:\雄\幻灯片练习\素材\1动画\slide0034_image088.gif"/>
          <p:cNvPicPr>
            <a:picLocks noChangeAspect="1" noChangeArrowheads="1" noCrop="1"/>
          </p:cNvPicPr>
          <p:nvPr/>
        </p:nvPicPr>
        <p:blipFill>
          <a:blip r:embed="rId4" cstate="screen"/>
          <a:srcRect/>
          <a:stretch>
            <a:fillRect/>
          </a:stretch>
        </p:blipFill>
        <p:spPr bwMode="auto">
          <a:xfrm>
            <a:off x="7092280" y="2571750"/>
            <a:ext cx="1440160" cy="1047389"/>
          </a:xfrm>
          <a:prstGeom prst="rect">
            <a:avLst/>
          </a:prstGeom>
          <a:noFill/>
        </p:spPr>
      </p:pic>
      <p:pic>
        <p:nvPicPr>
          <p:cNvPr id="24" name="Picture 1" descr="D:\雄\幻灯片练习\素材\1动画\slide0034_image088.gif"/>
          <p:cNvPicPr>
            <a:picLocks noChangeAspect="1" noChangeArrowheads="1" noCrop="1"/>
          </p:cNvPicPr>
          <p:nvPr/>
        </p:nvPicPr>
        <p:blipFill>
          <a:blip r:embed="rId4" cstate="screen"/>
          <a:srcRect/>
          <a:stretch>
            <a:fillRect/>
          </a:stretch>
        </p:blipFill>
        <p:spPr bwMode="auto">
          <a:xfrm>
            <a:off x="3779912" y="2715766"/>
            <a:ext cx="1440160" cy="1047389"/>
          </a:xfrm>
          <a:prstGeom prst="rect">
            <a:avLst/>
          </a:prstGeom>
          <a:noFill/>
        </p:spPr>
      </p:pic>
      <p:pic>
        <p:nvPicPr>
          <p:cNvPr id="25" name="Picture 1" descr="D:\雄\幻灯片练习\素材\1动画\slide0034_image088.gif"/>
          <p:cNvPicPr>
            <a:picLocks noChangeAspect="1" noChangeArrowheads="1" noCrop="1"/>
          </p:cNvPicPr>
          <p:nvPr/>
        </p:nvPicPr>
        <p:blipFill>
          <a:blip r:embed="rId4" cstate="screen"/>
          <a:srcRect/>
          <a:stretch>
            <a:fillRect/>
          </a:stretch>
        </p:blipFill>
        <p:spPr bwMode="auto">
          <a:xfrm rot="20760400">
            <a:off x="6765498" y="1506196"/>
            <a:ext cx="1440160" cy="1047389"/>
          </a:xfrm>
          <a:prstGeom prst="rect">
            <a:avLst/>
          </a:prstGeom>
          <a:noFill/>
        </p:spPr>
      </p:pic>
      <p:sp>
        <p:nvSpPr>
          <p:cNvPr id="5" name="矩形 4"/>
          <p:cNvSpPr/>
          <p:nvPr/>
        </p:nvSpPr>
        <p:spPr>
          <a:xfrm>
            <a:off x="4427984" y="843558"/>
            <a:ext cx="3456384" cy="3785652"/>
          </a:xfrm>
          <a:prstGeom prst="rect">
            <a:avLst/>
          </a:prstGeom>
        </p:spPr>
        <p:txBody>
          <a:bodyPr wrap="square">
            <a:spAutoFit/>
          </a:bodyPr>
          <a:lstStyle/>
          <a:p>
            <a:pPr lvl="0">
              <a:lnSpc>
                <a:spcPct val="150000"/>
              </a:lnSpc>
            </a:pPr>
            <a:r>
              <a:rPr lang="en-US" altLang="zh-CN" sz="1400" dirty="0" smtClean="0">
                <a:solidFill>
                  <a:srgbClr val="FFFFCC"/>
                </a:solidFill>
                <a:latin typeface="黑体" pitchFamily="49" charset="-122"/>
                <a:ea typeface="黑体" pitchFamily="49" charset="-122"/>
              </a:rPr>
              <a:t>    1999</a:t>
            </a:r>
            <a:r>
              <a:rPr lang="zh-CN" altLang="en-US" sz="1400" dirty="0" smtClean="0">
                <a:solidFill>
                  <a:srgbClr val="FFFFCC"/>
                </a:solidFill>
                <a:latin typeface="黑体" pitchFamily="49" charset="-122"/>
                <a:ea typeface="黑体" pitchFamily="49" charset="-122"/>
              </a:rPr>
              <a:t>年</a:t>
            </a:r>
            <a:r>
              <a:rPr lang="en-US" altLang="zh-CN" sz="1400" dirty="0" smtClean="0">
                <a:solidFill>
                  <a:srgbClr val="FFFFCC"/>
                </a:solidFill>
                <a:latin typeface="黑体" pitchFamily="49" charset="-122"/>
                <a:ea typeface="黑体" pitchFamily="49" charset="-122"/>
              </a:rPr>
              <a:t>11</a:t>
            </a:r>
            <a:r>
              <a:rPr lang="zh-CN" altLang="en-US" sz="1400" dirty="0" smtClean="0">
                <a:solidFill>
                  <a:srgbClr val="FFFFCC"/>
                </a:solidFill>
                <a:latin typeface="黑体" pitchFamily="49" charset="-122"/>
                <a:ea typeface="黑体" pitchFamily="49" charset="-122"/>
              </a:rPr>
              <a:t>月</a:t>
            </a:r>
            <a:r>
              <a:rPr lang="en-US" altLang="zh-CN" sz="1400" dirty="0" smtClean="0">
                <a:solidFill>
                  <a:srgbClr val="FFFFCC"/>
                </a:solidFill>
                <a:latin typeface="黑体" pitchFamily="49" charset="-122"/>
                <a:ea typeface="黑体" pitchFamily="49" charset="-122"/>
              </a:rPr>
              <a:t>18</a:t>
            </a:r>
            <a:r>
              <a:rPr lang="zh-CN" altLang="en-US" sz="1400" dirty="0" smtClean="0">
                <a:solidFill>
                  <a:srgbClr val="FFFFCC"/>
                </a:solidFill>
                <a:latin typeface="黑体" pitchFamily="49" charset="-122"/>
                <a:ea typeface="黑体" pitchFamily="49" charset="-122"/>
              </a:rPr>
              <a:t>日</a:t>
            </a:r>
            <a:r>
              <a:rPr lang="zh-CN" altLang="zh-CN" sz="1400" dirty="0" smtClean="0">
                <a:solidFill>
                  <a:srgbClr val="FFFFCC"/>
                </a:solidFill>
                <a:latin typeface="黑体" pitchFamily="49" charset="-122"/>
                <a:ea typeface="黑体" pitchFamily="49" charset="-122"/>
              </a:rPr>
              <a:t>戴乃迭平静地离开了人世</a:t>
            </a:r>
            <a:r>
              <a:rPr lang="en-US" altLang="zh-CN" sz="1400" dirty="0" smtClean="0">
                <a:solidFill>
                  <a:srgbClr val="FFFFCC"/>
                </a:solidFill>
                <a:latin typeface="黑体" pitchFamily="49" charset="-122"/>
                <a:ea typeface="黑体" pitchFamily="49" charset="-122"/>
              </a:rPr>
              <a:t>,</a:t>
            </a:r>
            <a:r>
              <a:rPr lang="zh-CN" altLang="zh-CN" sz="1400" dirty="0" smtClean="0">
                <a:solidFill>
                  <a:srgbClr val="FFFFCC"/>
                </a:solidFill>
                <a:latin typeface="黑体" pitchFamily="49" charset="-122"/>
                <a:ea typeface="黑体" pitchFamily="49" charset="-122"/>
              </a:rPr>
              <a:t>像一片雪花融人大地</a:t>
            </a:r>
            <a:r>
              <a:rPr lang="en-US" altLang="zh-CN" sz="1400" dirty="0" smtClean="0">
                <a:solidFill>
                  <a:srgbClr val="FFFFCC"/>
                </a:solidFill>
                <a:latin typeface="黑体" pitchFamily="49" charset="-122"/>
                <a:ea typeface="黑体" pitchFamily="49" charset="-122"/>
              </a:rPr>
              <a:t>,</a:t>
            </a:r>
            <a:r>
              <a:rPr lang="zh-CN" altLang="zh-CN" sz="1400" dirty="0" smtClean="0">
                <a:solidFill>
                  <a:srgbClr val="FFFFCC"/>
                </a:solidFill>
                <a:latin typeface="黑体" pitchFamily="49" charset="-122"/>
                <a:ea typeface="黑体" pitchFamily="49" charset="-122"/>
              </a:rPr>
              <a:t>悄无声息</a:t>
            </a:r>
            <a:r>
              <a:rPr lang="zh-CN" altLang="en-US" sz="1400" dirty="0" smtClean="0">
                <a:solidFill>
                  <a:srgbClr val="FFFFCC"/>
                </a:solidFill>
                <a:latin typeface="黑体" pitchFamily="49" charset="-122"/>
                <a:ea typeface="黑体" pitchFamily="49" charset="-122"/>
              </a:rPr>
              <a:t>。</a:t>
            </a:r>
            <a:endParaRPr lang="en-US" altLang="zh-CN" sz="1400" dirty="0" smtClean="0">
              <a:solidFill>
                <a:srgbClr val="FFFFCC"/>
              </a:solidFill>
              <a:latin typeface="黑体" pitchFamily="49" charset="-122"/>
              <a:ea typeface="黑体" pitchFamily="49" charset="-122"/>
            </a:endParaRPr>
          </a:p>
          <a:p>
            <a:pPr lvl="0">
              <a:lnSpc>
                <a:spcPct val="150000"/>
              </a:lnSpc>
            </a:pPr>
            <a:r>
              <a:rPr lang="en-US" altLang="zh-CN" sz="1400" dirty="0" smtClean="0">
                <a:solidFill>
                  <a:srgbClr val="FFFFCC"/>
                </a:solidFill>
                <a:latin typeface="黑体" pitchFamily="49" charset="-122"/>
                <a:ea typeface="黑体" pitchFamily="49" charset="-122"/>
                <a:cs typeface="宋体" pitchFamily="2" charset="-122"/>
              </a:rPr>
              <a:t>    </a:t>
            </a:r>
            <a:r>
              <a:rPr lang="zh-CN" altLang="en-US" sz="1400" dirty="0" smtClean="0">
                <a:solidFill>
                  <a:srgbClr val="FFFFCC"/>
                </a:solidFill>
                <a:latin typeface="黑体" pitchFamily="49" charset="-122"/>
                <a:ea typeface="黑体" pitchFamily="49" charset="-122"/>
                <a:cs typeface="宋体" pitchFamily="2" charset="-122"/>
              </a:rPr>
              <a:t>戴乃迭，这位为传播中国文化作出不可磨灭贡献的“译界泰斗”，在她为之奉献一生的中国的土地上，步完了她的人生之旅，终年</a:t>
            </a:r>
            <a:r>
              <a:rPr lang="en-US" altLang="zh-CN" sz="1400" dirty="0" smtClean="0">
                <a:solidFill>
                  <a:srgbClr val="FFFFCC"/>
                </a:solidFill>
                <a:latin typeface="黑体" pitchFamily="49" charset="-122"/>
                <a:ea typeface="黑体" pitchFamily="49" charset="-122"/>
                <a:cs typeface="宋体" pitchFamily="2" charset="-122"/>
              </a:rPr>
              <a:t>80</a:t>
            </a:r>
            <a:r>
              <a:rPr lang="zh-CN" altLang="en-US" sz="1400" dirty="0" smtClean="0">
                <a:solidFill>
                  <a:srgbClr val="FFFFCC"/>
                </a:solidFill>
                <a:latin typeface="黑体" pitchFamily="49" charset="-122"/>
                <a:ea typeface="黑体" pitchFamily="49" charset="-122"/>
                <a:cs typeface="宋体" pitchFamily="2" charset="-122"/>
              </a:rPr>
              <a:t>岁。</a:t>
            </a:r>
            <a:endParaRPr lang="en-US" altLang="zh-CN" sz="1400" dirty="0" smtClean="0">
              <a:solidFill>
                <a:srgbClr val="FFFFCC"/>
              </a:solidFill>
              <a:latin typeface="黑体" pitchFamily="49" charset="-122"/>
              <a:ea typeface="黑体" pitchFamily="49" charset="-122"/>
              <a:cs typeface="宋体" pitchFamily="2" charset="-122"/>
            </a:endParaRPr>
          </a:p>
          <a:p>
            <a:pPr lvl="0" algn="ctr">
              <a:lnSpc>
                <a:spcPct val="150000"/>
              </a:lnSpc>
            </a:pPr>
            <a:r>
              <a:rPr lang="zh-CN" altLang="en-US" sz="1400" dirty="0" smtClean="0">
                <a:solidFill>
                  <a:srgbClr val="FFFFCC"/>
                </a:solidFill>
                <a:latin typeface="黑体" pitchFamily="49" charset="-122"/>
                <a:ea typeface="黑体" pitchFamily="49" charset="-122"/>
              </a:rPr>
              <a:t>    </a:t>
            </a:r>
            <a:endParaRPr lang="en-US" altLang="zh-CN" sz="1400" dirty="0" smtClean="0">
              <a:solidFill>
                <a:srgbClr val="FFFFCC"/>
              </a:solidFill>
              <a:latin typeface="黑体" pitchFamily="49" charset="-122"/>
              <a:ea typeface="黑体" pitchFamily="49" charset="-122"/>
            </a:endParaRPr>
          </a:p>
          <a:p>
            <a:pPr lvl="0" algn="ctr">
              <a:lnSpc>
                <a:spcPct val="150000"/>
              </a:lnSpc>
            </a:pPr>
            <a:r>
              <a:rPr lang="zh-CN" altLang="en-US" dirty="0" smtClean="0">
                <a:solidFill>
                  <a:srgbClr val="663300"/>
                </a:solidFill>
                <a:latin typeface="黑体" pitchFamily="49" charset="-122"/>
                <a:ea typeface="黑体" pitchFamily="49" charset="-122"/>
              </a:rPr>
              <a:t>她</a:t>
            </a:r>
            <a:r>
              <a:rPr lang="zh-CN" altLang="zh-CN" dirty="0" smtClean="0">
                <a:solidFill>
                  <a:srgbClr val="663300"/>
                </a:solidFill>
                <a:latin typeface="黑体" pitchFamily="49" charset="-122"/>
                <a:ea typeface="黑体" pitchFamily="49" charset="-122"/>
              </a:rPr>
              <a:t>把自己长长久久</a:t>
            </a:r>
            <a:r>
              <a:rPr lang="zh-CN" altLang="en-US" dirty="0" smtClean="0">
                <a:solidFill>
                  <a:srgbClr val="663300"/>
                </a:solidFill>
                <a:latin typeface="黑体" pitchFamily="49" charset="-122"/>
                <a:ea typeface="黑体" pitchFamily="49" charset="-122"/>
              </a:rPr>
              <a:t>地</a:t>
            </a:r>
            <a:endParaRPr lang="en-US" altLang="zh-CN" dirty="0" smtClean="0">
              <a:solidFill>
                <a:srgbClr val="663300"/>
              </a:solidFill>
              <a:latin typeface="黑体" pitchFamily="49" charset="-122"/>
              <a:ea typeface="黑体" pitchFamily="49" charset="-122"/>
            </a:endParaRPr>
          </a:p>
          <a:p>
            <a:pPr lvl="0" algn="ctr">
              <a:lnSpc>
                <a:spcPct val="150000"/>
              </a:lnSpc>
            </a:pPr>
            <a:r>
              <a:rPr lang="zh-CN" altLang="zh-CN" dirty="0" smtClean="0">
                <a:solidFill>
                  <a:srgbClr val="663300"/>
                </a:solidFill>
                <a:latin typeface="黑体" pitchFamily="49" charset="-122"/>
                <a:ea typeface="黑体" pitchFamily="49" charset="-122"/>
              </a:rPr>
              <a:t>留在了</a:t>
            </a:r>
            <a:r>
              <a:rPr lang="zh-CN" altLang="en-US" dirty="0" smtClean="0">
                <a:solidFill>
                  <a:srgbClr val="663300"/>
                </a:solidFill>
                <a:latin typeface="黑体" pitchFamily="49" charset="-122"/>
                <a:ea typeface="黑体" pitchFamily="49" charset="-122"/>
              </a:rPr>
              <a:t>中国！</a:t>
            </a:r>
            <a:r>
              <a:rPr lang="en-US" altLang="zh-CN" sz="1400" dirty="0" smtClean="0">
                <a:solidFill>
                  <a:srgbClr val="FFFFCC"/>
                </a:solidFill>
              </a:rPr>
              <a:t/>
            </a:r>
            <a:br>
              <a:rPr lang="en-US" altLang="zh-CN" sz="1400" dirty="0" smtClean="0">
                <a:solidFill>
                  <a:srgbClr val="FFFFCC"/>
                </a:solidFill>
              </a:rPr>
            </a:br>
            <a:endParaRPr lang="zh-CN" altLang="en-US" sz="1400" dirty="0" smtClean="0">
              <a:solidFill>
                <a:srgbClr val="FFFFCC"/>
              </a:solidFill>
              <a:latin typeface="黑体" pitchFamily="49" charset="-122"/>
              <a:ea typeface="黑体" pitchFamily="49" charset="-122"/>
              <a:cs typeface="宋体" pitchFamily="2" charset="-122"/>
            </a:endParaRPr>
          </a:p>
          <a:p>
            <a:endParaRPr lang="zh-CN" altLang="en-US" dirty="0"/>
          </a:p>
        </p:txBody>
      </p:sp>
      <p:pic>
        <p:nvPicPr>
          <p:cNvPr id="26" name="Picture 1" descr="D:\雄\幻灯片练习\素材\1动画\slide0034_image088.gif"/>
          <p:cNvPicPr>
            <a:picLocks noChangeAspect="1" noChangeArrowheads="1" noCrop="1"/>
          </p:cNvPicPr>
          <p:nvPr/>
        </p:nvPicPr>
        <p:blipFill>
          <a:blip r:embed="rId4" cstate="screen"/>
          <a:srcRect/>
          <a:stretch>
            <a:fillRect/>
          </a:stretch>
        </p:blipFill>
        <p:spPr bwMode="auto">
          <a:xfrm rot="1345082">
            <a:off x="2413042" y="1510639"/>
            <a:ext cx="1440160" cy="1047389"/>
          </a:xfrm>
          <a:prstGeom prst="rect">
            <a:avLst/>
          </a:prstGeom>
          <a:noFill/>
        </p:spPr>
      </p:pic>
      <p:pic>
        <p:nvPicPr>
          <p:cNvPr id="27" name="Picture 1" descr="D:\雄\幻灯片练习\素材\1动画\slide0034_image088.gif"/>
          <p:cNvPicPr>
            <a:picLocks noChangeAspect="1" noChangeArrowheads="1" noCrop="1"/>
          </p:cNvPicPr>
          <p:nvPr/>
        </p:nvPicPr>
        <p:blipFill>
          <a:blip r:embed="rId4" cstate="screen"/>
          <a:srcRect/>
          <a:stretch>
            <a:fillRect/>
          </a:stretch>
        </p:blipFill>
        <p:spPr bwMode="auto">
          <a:xfrm rot="20862678">
            <a:off x="562508" y="1488875"/>
            <a:ext cx="1440160" cy="1047389"/>
          </a:xfrm>
          <a:prstGeom prst="rect">
            <a:avLst/>
          </a:prstGeom>
          <a:noFill/>
        </p:spPr>
      </p:pic>
      <p:pic>
        <p:nvPicPr>
          <p:cNvPr id="28" name="Picture 1" descr="D:\雄\幻灯片练习\素材\1动画\slide0034_image088.gif"/>
          <p:cNvPicPr>
            <a:picLocks noChangeAspect="1" noChangeArrowheads="1" noCrop="1"/>
          </p:cNvPicPr>
          <p:nvPr/>
        </p:nvPicPr>
        <p:blipFill>
          <a:blip r:embed="rId4" cstate="screen"/>
          <a:srcRect/>
          <a:stretch>
            <a:fillRect/>
          </a:stretch>
        </p:blipFill>
        <p:spPr bwMode="auto">
          <a:xfrm>
            <a:off x="827584" y="2715766"/>
            <a:ext cx="1440160" cy="1047389"/>
          </a:xfrm>
          <a:prstGeom prst="rect">
            <a:avLst/>
          </a:prstGeom>
          <a:noFill/>
        </p:spPr>
      </p:pic>
      <p:pic>
        <p:nvPicPr>
          <p:cNvPr id="29" name="Picture 1" descr="D:\雄\幻灯片练习\素材\1动画\slide0034_image088.gif"/>
          <p:cNvPicPr>
            <a:picLocks noChangeAspect="1" noChangeArrowheads="1" noCrop="1"/>
          </p:cNvPicPr>
          <p:nvPr/>
        </p:nvPicPr>
        <p:blipFill>
          <a:blip r:embed="rId4" cstate="screen"/>
          <a:srcRect/>
          <a:stretch>
            <a:fillRect/>
          </a:stretch>
        </p:blipFill>
        <p:spPr bwMode="auto">
          <a:xfrm rot="5043038">
            <a:off x="2575222" y="3178578"/>
            <a:ext cx="1440160" cy="1047389"/>
          </a:xfrm>
          <a:prstGeom prst="rect">
            <a:avLst/>
          </a:prstGeom>
          <a:noFill/>
        </p:spPr>
      </p:pic>
      <p:pic>
        <p:nvPicPr>
          <p:cNvPr id="30" name="Picture 1" descr="D:\雄\幻灯片练习\素材\1动画\slide0034_image088.gif"/>
          <p:cNvPicPr>
            <a:picLocks noChangeAspect="1" noChangeArrowheads="1" noCrop="1"/>
          </p:cNvPicPr>
          <p:nvPr/>
        </p:nvPicPr>
        <p:blipFill>
          <a:blip r:embed="rId4" cstate="screen"/>
          <a:srcRect/>
          <a:stretch>
            <a:fillRect/>
          </a:stretch>
        </p:blipFill>
        <p:spPr bwMode="auto">
          <a:xfrm>
            <a:off x="1619672" y="2211710"/>
            <a:ext cx="1440160" cy="1047389"/>
          </a:xfrm>
          <a:prstGeom prst="rect">
            <a:avLst/>
          </a:prstGeom>
          <a:noFill/>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3075"/>
                                        </p:tgtEl>
                                        <p:attrNameLst>
                                          <p:attrName>style.visibility</p:attrName>
                                        </p:attrNameLst>
                                      </p:cBhvr>
                                      <p:to>
                                        <p:strVal val="visible"/>
                                      </p:to>
                                    </p:set>
                                    <p:animEffect transition="in" filter="fade">
                                      <p:cBhvr>
                                        <p:cTn id="7" dur="3000"/>
                                        <p:tgtEl>
                                          <p:spTgt spid="3075"/>
                                        </p:tgtEl>
                                      </p:cBhvr>
                                    </p:animEffect>
                                  </p:childTnLst>
                                </p:cTn>
                              </p:par>
                              <p:par>
                                <p:cTn id="8" presetID="14" presetClass="entr" presetSubtype="1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3000"/>
                                        <p:tgtEl>
                                          <p:spTgt spid="8"/>
                                        </p:tgtEl>
                                      </p:cBhvr>
                                    </p:animEffect>
                                  </p:childTnLst>
                                </p:cTn>
                              </p:par>
                              <p:par>
                                <p:cTn id="11" presetID="14" presetClass="entr" presetSubtype="1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3000"/>
                                        <p:tgtEl>
                                          <p:spTgt spid="5"/>
                                        </p:tgtEl>
                                      </p:cBhvr>
                                    </p:animEffect>
                                  </p:childTnLst>
                                </p:cTn>
                              </p:par>
                            </p:childTnLst>
                          </p:cTn>
                        </p:par>
                        <p:par>
                          <p:cTn id="14" fill="hold">
                            <p:stCondLst>
                              <p:cond delay="4000"/>
                            </p:stCondLst>
                            <p:childTnLst>
                              <p:par>
                                <p:cTn id="15" presetID="10" presetClass="entr" presetSubtype="0" fill="hold" nodeType="afterEffect">
                                  <p:stCondLst>
                                    <p:cond delay="0"/>
                                  </p:stCondLst>
                                  <p:childTnLst>
                                    <p:set>
                                      <p:cBhvr>
                                        <p:cTn id="16" dur="1" fill="hold">
                                          <p:stCondLst>
                                            <p:cond delay="0"/>
                                          </p:stCondLst>
                                        </p:cTn>
                                        <p:tgtEl>
                                          <p:spTgt spid="36869"/>
                                        </p:tgtEl>
                                        <p:attrNameLst>
                                          <p:attrName>style.visibility</p:attrName>
                                        </p:attrNameLst>
                                      </p:cBhvr>
                                      <p:to>
                                        <p:strVal val="visible"/>
                                      </p:to>
                                    </p:set>
                                    <p:animEffect transition="in" filter="fade">
                                      <p:cBhvr>
                                        <p:cTn id="17" dur="2000"/>
                                        <p:tgtEl>
                                          <p:spTgt spid="36869"/>
                                        </p:tgtEl>
                                      </p:cBhvr>
                                    </p:animEffect>
                                  </p:childTnLst>
                                </p:cTn>
                              </p:par>
                            </p:childTnLst>
                          </p:cTn>
                        </p:par>
                        <p:par>
                          <p:cTn id="18" fill="hold">
                            <p:stCondLst>
                              <p:cond delay="6000"/>
                            </p:stCondLst>
                            <p:childTnLst>
                              <p:par>
                                <p:cTn id="19" presetID="0" presetClass="path" presetSubtype="0" accel="50000" decel="50000" fill="hold" nodeType="afterEffect">
                                  <p:stCondLst>
                                    <p:cond delay="1000"/>
                                  </p:stCondLst>
                                  <p:childTnLst>
                                    <p:animMotion origin="layout" path="M -5.55556E-7 -6.97101E-6 C -0.01927 0.08975 -0.03854 0.17951 -0.03976 0.2776 C -0.04097 0.37569 0.00174 0.47963 -0.00746 0.58883 C -0.01667 0.69802 -0.08038 0.87507 -0.09496 0.93244 " pathEditMode="relative" ptsTypes="aaaA">
                                      <p:cBhvr>
                                        <p:cTn id="20" dur="5000" fill="hold"/>
                                        <p:tgtEl>
                                          <p:spTgt spid="36869"/>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wl\AppData\Roaming\360se6\Application\User Data\temp\u=2316512181,2903595420&amp;fm=23&amp;gp=0.jpg"/>
          <p:cNvPicPr>
            <a:picLocks noChangeAspect="1" noChangeArrowheads="1"/>
          </p:cNvPicPr>
          <p:nvPr/>
        </p:nvPicPr>
        <p:blipFill>
          <a:blip r:embed="rId2" cstate="screen">
            <a:duotone>
              <a:prstClr val="black"/>
              <a:srgbClr val="D9C3A5">
                <a:tint val="50000"/>
                <a:satMod val="180000"/>
              </a:srgbClr>
            </a:duotone>
            <a:lum contrast="-20000"/>
          </a:blip>
          <a:srcRect/>
          <a:stretch>
            <a:fillRect/>
          </a:stretch>
        </p:blipFill>
        <p:spPr bwMode="auto">
          <a:xfrm>
            <a:off x="539553" y="339502"/>
            <a:ext cx="2456636" cy="3289164"/>
          </a:xfrm>
          <a:prstGeom prst="ellipse">
            <a:avLst/>
          </a:prstGeom>
          <a:noFill/>
          <a:ln w="88900" cmpd="sng">
            <a:gradFill>
              <a:gsLst>
                <a:gs pos="0">
                  <a:srgbClr val="FFFFFF"/>
                </a:gs>
                <a:gs pos="7001">
                  <a:srgbClr val="E6E6E6"/>
                </a:gs>
                <a:gs pos="32001">
                  <a:srgbClr val="7D8496"/>
                </a:gs>
                <a:gs pos="47000">
                  <a:srgbClr val="E6E6E6"/>
                </a:gs>
                <a:gs pos="85001">
                  <a:srgbClr val="7D8496"/>
                </a:gs>
                <a:gs pos="100000">
                  <a:srgbClr val="E6E6E6"/>
                </a:gs>
              </a:gsLst>
              <a:lin ang="5400000" scaled="0"/>
            </a:gradFill>
            <a:round/>
          </a:ln>
          <a:effectLst>
            <a:softEdge rad="317500"/>
          </a:effectLst>
        </p:spPr>
      </p:pic>
      <p:sp>
        <p:nvSpPr>
          <p:cNvPr id="3" name="矩形 2"/>
          <p:cNvSpPr/>
          <p:nvPr/>
        </p:nvSpPr>
        <p:spPr>
          <a:xfrm>
            <a:off x="5004048" y="1563638"/>
            <a:ext cx="1872208" cy="2492990"/>
          </a:xfrm>
          <a:prstGeom prst="rect">
            <a:avLst/>
          </a:prstGeom>
        </p:spPr>
        <p:txBody>
          <a:bodyPr wrap="square">
            <a:spAutoFit/>
          </a:bodyPr>
          <a:lstStyle/>
          <a:p>
            <a:pPr>
              <a:lnSpc>
                <a:spcPct val="150000"/>
              </a:lnSpc>
            </a:pPr>
            <a:r>
              <a:rPr lang="zh-CN" altLang="zh-CN" dirty="0" smtClean="0"/>
              <a:t> </a:t>
            </a:r>
            <a:r>
              <a:rPr lang="en-US" altLang="zh-CN" dirty="0" smtClean="0"/>
              <a:t>      </a:t>
            </a:r>
            <a:r>
              <a:rPr lang="zh-CN" altLang="zh-CN" sz="1200" dirty="0" smtClean="0">
                <a:solidFill>
                  <a:srgbClr val="663300"/>
                </a:solidFill>
                <a:latin typeface="黑体" pitchFamily="49" charset="-122"/>
                <a:ea typeface="黑体" pitchFamily="49" charset="-122"/>
              </a:rPr>
              <a:t>早期比翼赴幽冥，</a:t>
            </a:r>
            <a:endParaRPr lang="en-US" altLang="zh-CN" sz="1200" dirty="0" smtClean="0">
              <a:solidFill>
                <a:srgbClr val="663300"/>
              </a:solidFill>
              <a:latin typeface="黑体" pitchFamily="49" charset="-122"/>
              <a:ea typeface="黑体" pitchFamily="49" charset="-122"/>
            </a:endParaRPr>
          </a:p>
          <a:p>
            <a:pPr>
              <a:lnSpc>
                <a:spcPct val="150000"/>
              </a:lnSpc>
            </a:pPr>
            <a:r>
              <a:rPr lang="en-US" altLang="zh-CN" sz="1200" dirty="0" smtClean="0">
                <a:solidFill>
                  <a:srgbClr val="663300"/>
                </a:solidFill>
                <a:latin typeface="黑体" pitchFamily="49" charset="-122"/>
                <a:ea typeface="黑体" pitchFamily="49" charset="-122"/>
              </a:rPr>
              <a:t>     </a:t>
            </a:r>
            <a:r>
              <a:rPr lang="zh-CN" altLang="zh-CN" sz="1200" dirty="0" smtClean="0">
                <a:solidFill>
                  <a:srgbClr val="663300"/>
                </a:solidFill>
                <a:latin typeface="黑体" pitchFamily="49" charset="-122"/>
                <a:ea typeface="黑体" pitchFamily="49" charset="-122"/>
              </a:rPr>
              <a:t>不料中途失健翎。</a:t>
            </a:r>
            <a:r>
              <a:rPr lang="en-US" altLang="zh-CN" sz="1200" dirty="0" smtClean="0">
                <a:solidFill>
                  <a:srgbClr val="663300"/>
                </a:solidFill>
                <a:latin typeface="黑体" pitchFamily="49" charset="-122"/>
                <a:ea typeface="黑体" pitchFamily="49" charset="-122"/>
              </a:rPr>
              <a:t> </a:t>
            </a:r>
            <a:br>
              <a:rPr lang="en-US" altLang="zh-CN" sz="1200" dirty="0" smtClean="0">
                <a:solidFill>
                  <a:srgbClr val="663300"/>
                </a:solidFill>
                <a:latin typeface="黑体" pitchFamily="49" charset="-122"/>
                <a:ea typeface="黑体" pitchFamily="49" charset="-122"/>
              </a:rPr>
            </a:br>
            <a:r>
              <a:rPr lang="zh-CN" altLang="zh-CN" sz="1200" dirty="0" smtClean="0">
                <a:solidFill>
                  <a:srgbClr val="663300"/>
                </a:solidFill>
                <a:latin typeface="黑体" pitchFamily="49" charset="-122"/>
                <a:ea typeface="黑体" pitchFamily="49" charset="-122"/>
              </a:rPr>
              <a:t>　　 结发糟糠贫贱惯，</a:t>
            </a:r>
            <a:endParaRPr lang="en-US" altLang="zh-CN" sz="1200" dirty="0" smtClean="0">
              <a:solidFill>
                <a:srgbClr val="663300"/>
              </a:solidFill>
              <a:latin typeface="黑体" pitchFamily="49" charset="-122"/>
              <a:ea typeface="黑体" pitchFamily="49" charset="-122"/>
            </a:endParaRPr>
          </a:p>
          <a:p>
            <a:pPr>
              <a:lnSpc>
                <a:spcPct val="150000"/>
              </a:lnSpc>
            </a:pPr>
            <a:r>
              <a:rPr lang="en-US" altLang="zh-CN" sz="1200" dirty="0" smtClean="0">
                <a:solidFill>
                  <a:srgbClr val="663300"/>
                </a:solidFill>
                <a:latin typeface="黑体" pitchFamily="49" charset="-122"/>
                <a:ea typeface="黑体" pitchFamily="49" charset="-122"/>
              </a:rPr>
              <a:t>     </a:t>
            </a:r>
            <a:r>
              <a:rPr lang="zh-CN" altLang="zh-CN" sz="1200" dirty="0" smtClean="0">
                <a:solidFill>
                  <a:srgbClr val="663300"/>
                </a:solidFill>
                <a:latin typeface="黑体" pitchFamily="49" charset="-122"/>
                <a:ea typeface="黑体" pitchFamily="49" charset="-122"/>
              </a:rPr>
              <a:t>陷身囹圄死生轻。</a:t>
            </a:r>
            <a:r>
              <a:rPr lang="en-US" altLang="zh-CN" sz="1200" dirty="0" smtClean="0">
                <a:solidFill>
                  <a:srgbClr val="663300"/>
                </a:solidFill>
                <a:latin typeface="黑体" pitchFamily="49" charset="-122"/>
                <a:ea typeface="黑体" pitchFamily="49" charset="-122"/>
              </a:rPr>
              <a:t> </a:t>
            </a:r>
            <a:br>
              <a:rPr lang="en-US" altLang="zh-CN" sz="1200" dirty="0" smtClean="0">
                <a:solidFill>
                  <a:srgbClr val="663300"/>
                </a:solidFill>
                <a:latin typeface="黑体" pitchFamily="49" charset="-122"/>
                <a:ea typeface="黑体" pitchFamily="49" charset="-122"/>
              </a:rPr>
            </a:br>
            <a:r>
              <a:rPr lang="zh-CN" altLang="zh-CN" sz="1200" dirty="0" smtClean="0">
                <a:solidFill>
                  <a:srgbClr val="663300"/>
                </a:solidFill>
                <a:latin typeface="黑体" pitchFamily="49" charset="-122"/>
                <a:ea typeface="黑体" pitchFamily="49" charset="-122"/>
              </a:rPr>
              <a:t>　　 青春作伴多成鬼，</a:t>
            </a:r>
            <a:endParaRPr lang="en-US" altLang="zh-CN" sz="1200" dirty="0" smtClean="0">
              <a:solidFill>
                <a:srgbClr val="663300"/>
              </a:solidFill>
              <a:latin typeface="黑体" pitchFamily="49" charset="-122"/>
              <a:ea typeface="黑体" pitchFamily="49" charset="-122"/>
            </a:endParaRPr>
          </a:p>
          <a:p>
            <a:pPr>
              <a:lnSpc>
                <a:spcPct val="150000"/>
              </a:lnSpc>
            </a:pPr>
            <a:r>
              <a:rPr lang="en-US" altLang="zh-CN" sz="1200" dirty="0" smtClean="0">
                <a:solidFill>
                  <a:srgbClr val="663300"/>
                </a:solidFill>
                <a:latin typeface="黑体" pitchFamily="49" charset="-122"/>
                <a:ea typeface="黑体" pitchFamily="49" charset="-122"/>
              </a:rPr>
              <a:t>     </a:t>
            </a:r>
            <a:r>
              <a:rPr lang="zh-CN" altLang="zh-CN" sz="1200" dirty="0" smtClean="0">
                <a:solidFill>
                  <a:srgbClr val="663300"/>
                </a:solidFill>
                <a:latin typeface="黑体" pitchFamily="49" charset="-122"/>
                <a:ea typeface="黑体" pitchFamily="49" charset="-122"/>
              </a:rPr>
              <a:t>白首同归我负卿。</a:t>
            </a:r>
            <a:r>
              <a:rPr lang="en-US" altLang="zh-CN" sz="1200" dirty="0" smtClean="0">
                <a:solidFill>
                  <a:srgbClr val="663300"/>
                </a:solidFill>
                <a:latin typeface="黑体" pitchFamily="49" charset="-122"/>
                <a:ea typeface="黑体" pitchFamily="49" charset="-122"/>
              </a:rPr>
              <a:t> </a:t>
            </a:r>
            <a:br>
              <a:rPr lang="en-US" altLang="zh-CN" sz="1200" dirty="0" smtClean="0">
                <a:solidFill>
                  <a:srgbClr val="663300"/>
                </a:solidFill>
                <a:latin typeface="黑体" pitchFamily="49" charset="-122"/>
                <a:ea typeface="黑体" pitchFamily="49" charset="-122"/>
              </a:rPr>
            </a:br>
            <a:r>
              <a:rPr lang="zh-CN" altLang="zh-CN" sz="1200" dirty="0" smtClean="0">
                <a:solidFill>
                  <a:srgbClr val="663300"/>
                </a:solidFill>
                <a:latin typeface="黑体" pitchFamily="49" charset="-122"/>
                <a:ea typeface="黑体" pitchFamily="49" charset="-122"/>
              </a:rPr>
              <a:t>　　 天若有情天亦老，</a:t>
            </a:r>
            <a:endParaRPr lang="en-US" altLang="zh-CN" sz="1200" dirty="0" smtClean="0">
              <a:solidFill>
                <a:srgbClr val="663300"/>
              </a:solidFill>
              <a:latin typeface="黑体" pitchFamily="49" charset="-122"/>
              <a:ea typeface="黑体" pitchFamily="49" charset="-122"/>
            </a:endParaRPr>
          </a:p>
          <a:p>
            <a:pPr>
              <a:lnSpc>
                <a:spcPct val="150000"/>
              </a:lnSpc>
            </a:pPr>
            <a:r>
              <a:rPr lang="en-US" altLang="zh-CN" sz="1200" dirty="0" smtClean="0">
                <a:solidFill>
                  <a:srgbClr val="663300"/>
                </a:solidFill>
                <a:latin typeface="黑体" pitchFamily="49" charset="-122"/>
                <a:ea typeface="黑体" pitchFamily="49" charset="-122"/>
              </a:rPr>
              <a:t>     </a:t>
            </a:r>
            <a:r>
              <a:rPr lang="zh-CN" altLang="zh-CN" sz="1200" dirty="0" smtClean="0">
                <a:solidFill>
                  <a:srgbClr val="663300"/>
                </a:solidFill>
                <a:latin typeface="黑体" pitchFamily="49" charset="-122"/>
                <a:ea typeface="黑体" pitchFamily="49" charset="-122"/>
              </a:rPr>
              <a:t>从来银</a:t>
            </a:r>
            <a:r>
              <a:rPr lang="zh-CN" altLang="en-US" sz="1200" dirty="0" smtClean="0">
                <a:solidFill>
                  <a:srgbClr val="663300"/>
                </a:solidFill>
                <a:latin typeface="黑体" pitchFamily="49" charset="-122"/>
                <a:ea typeface="黑体" pitchFamily="49" charset="-122"/>
              </a:rPr>
              <a:t>河</a:t>
            </a:r>
            <a:r>
              <a:rPr lang="zh-CN" altLang="zh-CN" sz="1200" dirty="0" smtClean="0">
                <a:solidFill>
                  <a:srgbClr val="663300"/>
                </a:solidFill>
                <a:latin typeface="黑体" pitchFamily="49" charset="-122"/>
                <a:ea typeface="黑体" pitchFamily="49" charset="-122"/>
              </a:rPr>
              <a:t>隔双星。</a:t>
            </a:r>
            <a:r>
              <a:rPr lang="en-US" altLang="zh-CN" sz="1400" dirty="0" smtClean="0">
                <a:solidFill>
                  <a:srgbClr val="663300"/>
                </a:solidFill>
                <a:latin typeface="黑体" pitchFamily="49" charset="-122"/>
                <a:ea typeface="黑体" pitchFamily="49" charset="-122"/>
              </a:rPr>
              <a:t> </a:t>
            </a:r>
            <a:endParaRPr lang="zh-CN" altLang="en-US" sz="1400" dirty="0">
              <a:solidFill>
                <a:srgbClr val="663300"/>
              </a:solidFill>
              <a:latin typeface="黑体" pitchFamily="49" charset="-122"/>
              <a:ea typeface="黑体" pitchFamily="49" charset="-122"/>
            </a:endParaRPr>
          </a:p>
        </p:txBody>
      </p:sp>
      <p:sp>
        <p:nvSpPr>
          <p:cNvPr id="4" name="矩形 3"/>
          <p:cNvSpPr/>
          <p:nvPr/>
        </p:nvSpPr>
        <p:spPr>
          <a:xfrm>
            <a:off x="2987824" y="555526"/>
            <a:ext cx="4392488" cy="880049"/>
          </a:xfrm>
          <a:prstGeom prst="rect">
            <a:avLst/>
          </a:prstGeom>
        </p:spPr>
        <p:txBody>
          <a:bodyPr wrap="square">
            <a:spAutoFit/>
          </a:bodyPr>
          <a:lstStyle/>
          <a:p>
            <a:pPr>
              <a:lnSpc>
                <a:spcPct val="150000"/>
              </a:lnSpc>
            </a:pPr>
            <a:r>
              <a:rPr lang="zh-CN" altLang="en-US" sz="1200" dirty="0" smtClean="0">
                <a:latin typeface="黑体" pitchFamily="49" charset="-122"/>
                <a:ea typeface="黑体" pitchFamily="49" charset="-122"/>
              </a:rPr>
              <a:t>    </a:t>
            </a:r>
            <a:r>
              <a:rPr lang="zh-CN" altLang="en-US" sz="1200" dirty="0" smtClean="0">
                <a:solidFill>
                  <a:srgbClr val="FFFFCC"/>
                </a:solidFill>
                <a:latin typeface="黑体" pitchFamily="49" charset="-122"/>
                <a:ea typeface="黑体" pitchFamily="49" charset="-122"/>
              </a:rPr>
              <a:t>乃迭的去世对与她</a:t>
            </a:r>
            <a:r>
              <a:rPr lang="zh-CN" altLang="zh-CN" sz="1200" dirty="0" smtClean="0">
                <a:solidFill>
                  <a:srgbClr val="FFFFCC"/>
                </a:solidFill>
                <a:latin typeface="黑体" pitchFamily="49" charset="-122"/>
                <a:ea typeface="黑体" pitchFamily="49" charset="-122"/>
              </a:rPr>
              <a:t>风雨同行</a:t>
            </a:r>
            <a:r>
              <a:rPr lang="en-US" altLang="zh-CN" sz="1200" dirty="0" smtClean="0">
                <a:solidFill>
                  <a:srgbClr val="FFFFCC"/>
                </a:solidFill>
                <a:latin typeface="黑体" pitchFamily="49" charset="-122"/>
                <a:ea typeface="黑体" pitchFamily="49" charset="-122"/>
              </a:rPr>
              <a:t>60</a:t>
            </a:r>
            <a:r>
              <a:rPr lang="zh-CN" altLang="zh-CN" sz="1200" dirty="0" smtClean="0">
                <a:solidFill>
                  <a:srgbClr val="FFFFCC"/>
                </a:solidFill>
                <a:latin typeface="黑体" pitchFamily="49" charset="-122"/>
                <a:ea typeface="黑体" pitchFamily="49" charset="-122"/>
              </a:rPr>
              <a:t>年</a:t>
            </a:r>
            <a:r>
              <a:rPr lang="zh-CN" altLang="en-US" sz="1200" dirty="0" smtClean="0">
                <a:solidFill>
                  <a:srgbClr val="FFFFCC"/>
                </a:solidFill>
                <a:latin typeface="黑体" pitchFamily="49" charset="-122"/>
                <a:ea typeface="黑体" pitchFamily="49" charset="-122"/>
              </a:rPr>
              <a:t>的</a:t>
            </a:r>
            <a:r>
              <a:rPr lang="zh-CN" altLang="zh-CN" sz="1200" dirty="0" smtClean="0">
                <a:solidFill>
                  <a:srgbClr val="FFFFCC"/>
                </a:solidFill>
                <a:latin typeface="黑体" pitchFamily="49" charset="-122"/>
                <a:ea typeface="黑体" pitchFamily="49" charset="-122"/>
              </a:rPr>
              <a:t>杨宪益</a:t>
            </a:r>
            <a:r>
              <a:rPr lang="zh-CN" altLang="en-US" sz="1200" dirty="0" smtClean="0">
                <a:solidFill>
                  <a:srgbClr val="FFFFCC"/>
                </a:solidFill>
                <a:latin typeface="黑体" pitchFamily="49" charset="-122"/>
                <a:ea typeface="黑体" pitchFamily="49" charset="-122"/>
              </a:rPr>
              <a:t>是巨大的打击。</a:t>
            </a:r>
            <a:r>
              <a:rPr lang="zh-CN" altLang="zh-CN" sz="1200" dirty="0" smtClean="0">
                <a:solidFill>
                  <a:srgbClr val="FFFFCC"/>
                </a:solidFill>
                <a:latin typeface="黑体" pitchFamily="49" charset="-122"/>
                <a:ea typeface="黑体" pitchFamily="49" charset="-122"/>
              </a:rPr>
              <a:t>人生的点点滴滴，都不曾消失。杨宪益活在对乃迭的追忆之中，他十分悲痛，以诗遣怀，悼诗曰：</a:t>
            </a:r>
            <a:endParaRPr lang="zh-CN" altLang="en-US" sz="1400" dirty="0">
              <a:solidFill>
                <a:srgbClr val="FFFFCC"/>
              </a:solidFill>
              <a:latin typeface="黑体" pitchFamily="49" charset="-122"/>
              <a:ea typeface="黑体" pitchFamily="49" charset="-122"/>
            </a:endParaRPr>
          </a:p>
        </p:txBody>
      </p:sp>
      <p:pic>
        <p:nvPicPr>
          <p:cNvPr id="12" name="Picture 2" descr="C:\Users\wl\AppData\Roaming\360se6\Application\User Data\temp\62E46810A080D2ED591F1A967D9EBA79.jpg"/>
          <p:cNvPicPr>
            <a:picLocks noChangeAspect="1" noChangeArrowheads="1"/>
          </p:cNvPicPr>
          <p:nvPr/>
        </p:nvPicPr>
        <p:blipFill>
          <a:blip r:embed="rId3" cstate="screen">
            <a:duotone>
              <a:prstClr val="black"/>
              <a:srgbClr val="D9C3A5">
                <a:tint val="50000"/>
                <a:satMod val="180000"/>
              </a:srgbClr>
            </a:duotone>
          </a:blip>
          <a:srcRect/>
          <a:stretch>
            <a:fillRect/>
          </a:stretch>
        </p:blipFill>
        <p:spPr bwMode="auto">
          <a:xfrm>
            <a:off x="3203848" y="1563638"/>
            <a:ext cx="2088232" cy="2738567"/>
          </a:xfrm>
          <a:prstGeom prst="rect">
            <a:avLst/>
          </a:prstGeom>
          <a:noFill/>
          <a:effectLst>
            <a:innerShdw blurRad="114300">
              <a:prstClr val="black"/>
            </a:innerShdw>
          </a:effectLst>
        </p:spPr>
      </p:pic>
      <p:pic>
        <p:nvPicPr>
          <p:cNvPr id="1026" name="Picture 2" descr="D:\雄\幻灯片练习\习作\英伦黛玉 绝代美女的中国劫\图片\u=1887861140,374626572&amp;fm=23&amp;gp=0.jpg"/>
          <p:cNvPicPr>
            <a:picLocks noChangeAspect="1" noChangeArrowheads="1"/>
          </p:cNvPicPr>
          <p:nvPr/>
        </p:nvPicPr>
        <p:blipFill>
          <a:blip r:embed="rId4" cstate="screen">
            <a:duotone>
              <a:prstClr val="black"/>
              <a:srgbClr val="D9C3A5">
                <a:tint val="50000"/>
                <a:satMod val="180000"/>
              </a:srgbClr>
            </a:duotone>
            <a:lum bright="-10000"/>
          </a:blip>
          <a:srcRect/>
          <a:stretch>
            <a:fillRect/>
          </a:stretch>
        </p:blipFill>
        <p:spPr bwMode="auto">
          <a:xfrm>
            <a:off x="6876256" y="2715766"/>
            <a:ext cx="1589936" cy="1938947"/>
          </a:xfrm>
          <a:prstGeom prst="roundRect">
            <a:avLst/>
          </a:prstGeom>
          <a:ln>
            <a:noFill/>
          </a:ln>
          <a:effectLst>
            <a:outerShdw blurRad="292100" dist="139700" dir="2700000" algn="tl" rotWithShape="0">
              <a:srgbClr val="333333">
                <a:alpha val="65000"/>
              </a:srgbClr>
            </a:outerShdw>
          </a:effectLst>
          <a:scene3d>
            <a:camera prst="orthographicFront"/>
            <a:lightRig rig="threePt" dir="t"/>
          </a:scene3d>
          <a:sp3d>
            <a:bevelT/>
          </a:sp3d>
        </p:spPr>
      </p:pic>
      <p:pic>
        <p:nvPicPr>
          <p:cNvPr id="1027" name="Picture 3" descr="D:\雄\幻灯片练习\习作\英伦黛玉 绝代美女的中国劫\图片\16.png"/>
          <p:cNvPicPr>
            <a:picLocks noChangeAspect="1" noChangeArrowheads="1"/>
          </p:cNvPicPr>
          <p:nvPr/>
        </p:nvPicPr>
        <p:blipFill>
          <a:blip r:embed="rId5" cstate="screen">
            <a:lum contrast="20000"/>
          </a:blip>
          <a:srcRect/>
          <a:stretch>
            <a:fillRect/>
          </a:stretch>
        </p:blipFill>
        <p:spPr bwMode="auto">
          <a:xfrm rot="19878998">
            <a:off x="281156" y="2276842"/>
            <a:ext cx="1830081" cy="1830081"/>
          </a:xfrm>
          <a:prstGeom prst="rect">
            <a:avLst/>
          </a:prstGeom>
          <a:noFill/>
          <a:effectLst>
            <a:outerShdw blurRad="50800" dist="38100" dir="8100000" sx="102000" sy="102000" algn="tr" rotWithShape="0">
              <a:prstClr val="black">
                <a:alpha val="40000"/>
              </a:prstClr>
            </a:outerShdw>
          </a:effectLst>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3000"/>
                                        <p:tgtEl>
                                          <p:spTgt spid="4"/>
                                        </p:tgtEl>
                                      </p:cBhvr>
                                    </p:animEffect>
                                  </p:childTnLst>
                                </p:cTn>
                              </p:par>
                            </p:childTnLst>
                          </p:cTn>
                        </p:par>
                        <p:par>
                          <p:cTn id="8" fill="hold">
                            <p:stCondLst>
                              <p:cond delay="3000"/>
                            </p:stCondLst>
                            <p:childTnLst>
                              <p:par>
                                <p:cTn id="9" presetID="17" presetClass="entr" presetSubtype="1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2000" fill="hold"/>
                                        <p:tgtEl>
                                          <p:spTgt spid="12"/>
                                        </p:tgtEl>
                                        <p:attrNameLst>
                                          <p:attrName>ppt_w</p:attrName>
                                        </p:attrNameLst>
                                      </p:cBhvr>
                                      <p:tavLst>
                                        <p:tav tm="0">
                                          <p:val>
                                            <p:fltVal val="0"/>
                                          </p:val>
                                        </p:tav>
                                        <p:tav tm="100000">
                                          <p:val>
                                            <p:strVal val="#ppt_w"/>
                                          </p:val>
                                        </p:tav>
                                      </p:tavLst>
                                    </p:anim>
                                    <p:anim calcmode="lin" valueType="num">
                                      <p:cBhvr>
                                        <p:cTn id="12" dur="2000" fill="hold"/>
                                        <p:tgtEl>
                                          <p:spTgt spid="12"/>
                                        </p:tgtEl>
                                        <p:attrNameLst>
                                          <p:attrName>ppt_h</p:attrName>
                                        </p:attrNameLst>
                                      </p:cBhvr>
                                      <p:tavLst>
                                        <p:tav tm="0">
                                          <p:val>
                                            <p:strVal val="#ppt_h"/>
                                          </p:val>
                                        </p:tav>
                                        <p:tav tm="100000">
                                          <p:val>
                                            <p:strVal val="#ppt_h"/>
                                          </p:val>
                                        </p:tav>
                                      </p:tavLst>
                                    </p:anim>
                                  </p:childTnLst>
                                </p:cTn>
                              </p:par>
                              <p:par>
                                <p:cTn id="13" presetID="17" presetClass="entr" presetSubtype="1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2000" fill="hold"/>
                                        <p:tgtEl>
                                          <p:spTgt spid="3"/>
                                        </p:tgtEl>
                                        <p:attrNameLst>
                                          <p:attrName>ppt_w</p:attrName>
                                        </p:attrNameLst>
                                      </p:cBhvr>
                                      <p:tavLst>
                                        <p:tav tm="0">
                                          <p:val>
                                            <p:fltVal val="0"/>
                                          </p:val>
                                        </p:tav>
                                        <p:tav tm="100000">
                                          <p:val>
                                            <p:strVal val="#ppt_w"/>
                                          </p:val>
                                        </p:tav>
                                      </p:tavLst>
                                    </p:anim>
                                    <p:anim calcmode="lin" valueType="num">
                                      <p:cBhvr>
                                        <p:cTn id="16"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283968" y="843558"/>
            <a:ext cx="3672408" cy="2031325"/>
          </a:xfrm>
          <a:prstGeom prst="rect">
            <a:avLst/>
          </a:prstGeom>
        </p:spPr>
        <p:txBody>
          <a:bodyPr wrap="square">
            <a:spAutoFit/>
          </a:bodyPr>
          <a:lstStyle/>
          <a:p>
            <a:pPr>
              <a:lnSpc>
                <a:spcPct val="150000"/>
              </a:lnSpc>
            </a:pPr>
            <a:r>
              <a:rPr lang="en-US" altLang="zh-CN" sz="1400" dirty="0" smtClean="0">
                <a:solidFill>
                  <a:srgbClr val="FFFFCC"/>
                </a:solidFill>
                <a:latin typeface="黑体" pitchFamily="49" charset="-122"/>
                <a:ea typeface="黑体" pitchFamily="49" charset="-122"/>
              </a:rPr>
              <a:t>    </a:t>
            </a:r>
            <a:r>
              <a:rPr lang="zh-CN" altLang="zh-CN" sz="1400" dirty="0" smtClean="0">
                <a:solidFill>
                  <a:srgbClr val="FFFFCC"/>
                </a:solidFill>
                <a:latin typeface="黑体" pitchFamily="49" charset="-122"/>
                <a:ea typeface="黑体" pitchFamily="49" charset="-122"/>
              </a:rPr>
              <a:t>杨宪益的妹妹杨敏如</a:t>
            </a:r>
            <a:r>
              <a:rPr lang="zh-CN" altLang="en-US" sz="1400" dirty="0" smtClean="0">
                <a:solidFill>
                  <a:srgbClr val="FFFFCC"/>
                </a:solidFill>
                <a:latin typeface="黑体" pitchFamily="49" charset="-122"/>
                <a:ea typeface="黑体" pitchFamily="49" charset="-122"/>
              </a:rPr>
              <a:t>深情地对乃迭说：</a:t>
            </a:r>
            <a:endParaRPr lang="en-US" altLang="zh-CN" sz="1400" dirty="0" smtClean="0">
              <a:solidFill>
                <a:srgbClr val="FFFFCC"/>
              </a:solidFill>
              <a:latin typeface="黑体" pitchFamily="49" charset="-122"/>
              <a:ea typeface="黑体" pitchFamily="49" charset="-122"/>
            </a:endParaRPr>
          </a:p>
          <a:p>
            <a:pPr>
              <a:lnSpc>
                <a:spcPct val="150000"/>
              </a:lnSpc>
            </a:pPr>
            <a:r>
              <a:rPr lang="zh-CN" altLang="en-US" sz="1400" dirty="0" smtClean="0">
                <a:solidFill>
                  <a:srgbClr val="FFFFCC"/>
                </a:solidFill>
                <a:latin typeface="黑体" pitchFamily="49" charset="-122"/>
                <a:ea typeface="黑体" pitchFamily="49" charset="-122"/>
              </a:rPr>
              <a:t>我的畏友，我的可敬可爱的嫂嫂，你离开这个喧嚣的世界安息了。你生前最常说的一句话是“谢谢” ，甚至“文革”中关在监狱，每餐接过窝头菜汤，你也从不忘说“谢谢”。</a:t>
            </a:r>
            <a:endParaRPr lang="en-US" altLang="zh-CN" sz="1600" b="1" dirty="0" smtClean="0">
              <a:solidFill>
                <a:srgbClr val="FFFFCC"/>
              </a:solidFill>
              <a:latin typeface="黑体" pitchFamily="49" charset="-122"/>
              <a:ea typeface="黑体" pitchFamily="49" charset="-122"/>
            </a:endParaRPr>
          </a:p>
          <a:p>
            <a:pPr>
              <a:lnSpc>
                <a:spcPct val="150000"/>
              </a:lnSpc>
            </a:pPr>
            <a:r>
              <a:rPr lang="en-US" altLang="zh-CN" sz="1400" dirty="0" smtClean="0">
                <a:latin typeface="黑体" pitchFamily="49" charset="-122"/>
                <a:ea typeface="黑体" pitchFamily="49" charset="-122"/>
              </a:rPr>
              <a:t>                          </a:t>
            </a:r>
            <a:endParaRPr lang="zh-CN" altLang="en-US" sz="1400" dirty="0">
              <a:latin typeface="黑体" pitchFamily="49" charset="-122"/>
              <a:ea typeface="黑体" pitchFamily="49" charset="-122"/>
            </a:endParaRPr>
          </a:p>
        </p:txBody>
      </p:sp>
      <p:pic>
        <p:nvPicPr>
          <p:cNvPr id="4" name="Picture 2" descr="D:\雄\幻灯片练习\习作\英伦黛玉 绝代美女的中国劫\图片\49819308ha2942a8186dd&amp;690.jpg"/>
          <p:cNvPicPr>
            <a:picLocks noChangeAspect="1" noChangeArrowheads="1"/>
          </p:cNvPicPr>
          <p:nvPr/>
        </p:nvPicPr>
        <p:blipFill>
          <a:blip r:embed="rId2" cstate="screen"/>
          <a:srcRect l="6785" t="23737" r="44363" b="32517"/>
          <a:stretch>
            <a:fillRect/>
          </a:stretch>
        </p:blipFill>
        <p:spPr bwMode="auto">
          <a:xfrm>
            <a:off x="1115616" y="771550"/>
            <a:ext cx="2592288" cy="3490823"/>
          </a:xfrm>
          <a:prstGeom prst="rect">
            <a:avLst/>
          </a:prstGeom>
          <a:noFill/>
          <a:ln w="6985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effectLst>
            <a:glow rad="228600">
              <a:schemeClr val="accent2">
                <a:satMod val="175000"/>
                <a:alpha val="40000"/>
              </a:schemeClr>
            </a:glow>
            <a:outerShdw blurRad="50800" dist="38100" dir="8100000" sx="103000" sy="103000" algn="tr" rotWithShape="0">
              <a:prstClr val="black">
                <a:alpha val="40000"/>
              </a:prstClr>
            </a:outerShdw>
          </a:effectLst>
        </p:spPr>
      </p:pic>
      <p:pic>
        <p:nvPicPr>
          <p:cNvPr id="5" name="Picture 2" descr="C:\Users\wl\AppData\Roaming\360se6\Application\User Data\temp\3393020_201222895000_2.png"/>
          <p:cNvPicPr>
            <a:picLocks noChangeAspect="1" noChangeArrowheads="1"/>
          </p:cNvPicPr>
          <p:nvPr/>
        </p:nvPicPr>
        <p:blipFill>
          <a:blip r:embed="rId3" cstate="screen">
            <a:lum bright="-10000" contrast="20000"/>
          </a:blip>
          <a:srcRect/>
          <a:stretch>
            <a:fillRect/>
          </a:stretch>
        </p:blipFill>
        <p:spPr bwMode="auto">
          <a:xfrm>
            <a:off x="827584" y="3651870"/>
            <a:ext cx="486000" cy="448507"/>
          </a:xfrm>
          <a:prstGeom prst="rect">
            <a:avLst/>
          </a:prstGeom>
          <a:noFill/>
          <a:effectLst>
            <a:outerShdw blurRad="50800" dist="38100" dir="8100000" sx="102000" sy="102000" algn="tr" rotWithShape="0">
              <a:prstClr val="black">
                <a:alpha val="40000"/>
              </a:prstClr>
            </a:outerShdw>
          </a:effectLst>
        </p:spPr>
      </p:pic>
      <p:pic>
        <p:nvPicPr>
          <p:cNvPr id="6" name="Picture 2" descr="C:\Users\wl\AppData\Roaming\360se6\Application\User Data\temp\3393020_201222895000_2.png"/>
          <p:cNvPicPr>
            <a:picLocks noChangeAspect="1" noChangeArrowheads="1"/>
          </p:cNvPicPr>
          <p:nvPr/>
        </p:nvPicPr>
        <p:blipFill>
          <a:blip r:embed="rId4" cstate="screen">
            <a:lum bright="-10000" contrast="20000"/>
          </a:blip>
          <a:srcRect/>
          <a:stretch>
            <a:fillRect/>
          </a:stretch>
        </p:blipFill>
        <p:spPr bwMode="auto">
          <a:xfrm rot="10450974">
            <a:off x="1129629" y="3451163"/>
            <a:ext cx="317101" cy="292637"/>
          </a:xfrm>
          <a:prstGeom prst="rect">
            <a:avLst/>
          </a:prstGeom>
          <a:noFill/>
          <a:effectLst>
            <a:outerShdw blurRad="50800" dist="38100" dir="8100000" sx="102000" sy="102000" algn="tr" rotWithShape="0">
              <a:prstClr val="black">
                <a:alpha val="40000"/>
              </a:prstClr>
            </a:outerShdw>
          </a:effectLst>
        </p:spPr>
      </p:pic>
      <p:pic>
        <p:nvPicPr>
          <p:cNvPr id="7" name="Picture 2" descr="C:\Users\wl\AppData\Roaming\360se6\Application\User Data\temp\3393020_201222895000_2.png"/>
          <p:cNvPicPr>
            <a:picLocks noChangeAspect="1" noChangeArrowheads="1"/>
          </p:cNvPicPr>
          <p:nvPr/>
        </p:nvPicPr>
        <p:blipFill>
          <a:blip r:embed="rId5" cstate="screen">
            <a:lum bright="-10000" contrast="20000"/>
          </a:blip>
          <a:srcRect/>
          <a:stretch>
            <a:fillRect/>
          </a:stretch>
        </p:blipFill>
        <p:spPr bwMode="auto">
          <a:xfrm rot="19301544">
            <a:off x="1682765" y="3798368"/>
            <a:ext cx="353711" cy="326423"/>
          </a:xfrm>
          <a:prstGeom prst="rect">
            <a:avLst/>
          </a:prstGeom>
          <a:noFill/>
          <a:effectLst>
            <a:outerShdw blurRad="50800" dist="38100" dir="8100000" sx="102000" sy="102000" algn="tr" rotWithShape="0">
              <a:prstClr val="black">
                <a:alpha val="40000"/>
              </a:prstClr>
            </a:outerShdw>
          </a:effectLst>
        </p:spPr>
      </p:pic>
      <p:pic>
        <p:nvPicPr>
          <p:cNvPr id="8" name="Picture 2" descr="C:\Users\wl\AppData\Roaming\360se6\Application\User Data\temp\3393020_201222895000_2.png"/>
          <p:cNvPicPr>
            <a:picLocks noChangeAspect="1" noChangeArrowheads="1"/>
          </p:cNvPicPr>
          <p:nvPr/>
        </p:nvPicPr>
        <p:blipFill>
          <a:blip r:embed="rId6" cstate="screen">
            <a:lum bright="-10000" contrast="20000"/>
          </a:blip>
          <a:srcRect/>
          <a:stretch>
            <a:fillRect/>
          </a:stretch>
        </p:blipFill>
        <p:spPr bwMode="auto">
          <a:xfrm rot="945058">
            <a:off x="858427" y="3319117"/>
            <a:ext cx="385952" cy="356176"/>
          </a:xfrm>
          <a:prstGeom prst="rect">
            <a:avLst/>
          </a:prstGeom>
          <a:noFill/>
          <a:effectLst>
            <a:outerShdw blurRad="50800" dist="38100" dir="8100000" sx="102000" sy="102000" algn="tr" rotWithShape="0">
              <a:prstClr val="black">
                <a:alpha val="40000"/>
              </a:prstClr>
            </a:outerShdw>
          </a:effectLst>
        </p:spPr>
      </p:pic>
      <p:pic>
        <p:nvPicPr>
          <p:cNvPr id="9" name="Picture 2" descr="C:\Users\wl\AppData\Roaming\360se6\Application\User Data\temp\3393020_201222895000_2.png"/>
          <p:cNvPicPr>
            <a:picLocks noChangeAspect="1" noChangeArrowheads="1"/>
          </p:cNvPicPr>
          <p:nvPr/>
        </p:nvPicPr>
        <p:blipFill>
          <a:blip r:embed="rId7" cstate="screen">
            <a:lum bright="-10000" contrast="20000"/>
          </a:blip>
          <a:srcRect/>
          <a:stretch>
            <a:fillRect/>
          </a:stretch>
        </p:blipFill>
        <p:spPr bwMode="auto">
          <a:xfrm rot="4207411">
            <a:off x="1808593" y="4011479"/>
            <a:ext cx="432049" cy="398718"/>
          </a:xfrm>
          <a:prstGeom prst="rect">
            <a:avLst/>
          </a:prstGeom>
          <a:noFill/>
          <a:effectLst>
            <a:outerShdw blurRad="50800" dist="38100" dir="8100000" sx="102000" sy="102000" algn="tr" rotWithShape="0">
              <a:prstClr val="black">
                <a:alpha val="40000"/>
              </a:prstClr>
            </a:outerShdw>
          </a:effectLst>
        </p:spPr>
      </p:pic>
      <p:pic>
        <p:nvPicPr>
          <p:cNvPr id="10" name="Picture 2" descr="C:\Users\wl\AppData\Roaming\360se6\Application\User Data\temp\3393020_201222895000_2.png"/>
          <p:cNvPicPr>
            <a:picLocks noChangeAspect="1" noChangeArrowheads="1"/>
          </p:cNvPicPr>
          <p:nvPr/>
        </p:nvPicPr>
        <p:blipFill>
          <a:blip r:embed="rId8" cstate="screen">
            <a:lum bright="-10000" contrast="20000"/>
          </a:blip>
          <a:srcRect/>
          <a:stretch>
            <a:fillRect/>
          </a:stretch>
        </p:blipFill>
        <p:spPr bwMode="auto">
          <a:xfrm rot="19135437">
            <a:off x="2124300" y="4098532"/>
            <a:ext cx="402991" cy="371900"/>
          </a:xfrm>
          <a:prstGeom prst="rect">
            <a:avLst/>
          </a:prstGeom>
          <a:noFill/>
          <a:effectLst>
            <a:outerShdw blurRad="50800" dist="38100" dir="8100000" sx="102000" sy="102000" algn="tr" rotWithShape="0">
              <a:prstClr val="black">
                <a:alpha val="40000"/>
              </a:prstClr>
            </a:outerShdw>
          </a:effectLst>
        </p:spPr>
      </p:pic>
      <p:pic>
        <p:nvPicPr>
          <p:cNvPr id="11" name="Picture 2" descr="C:\Users\wl\AppData\Roaming\360se6\Application\User Data\temp\3393020_201222895000_2.png"/>
          <p:cNvPicPr>
            <a:picLocks noChangeAspect="1" noChangeArrowheads="1"/>
          </p:cNvPicPr>
          <p:nvPr/>
        </p:nvPicPr>
        <p:blipFill>
          <a:blip r:embed="rId5" cstate="screen">
            <a:lum bright="-10000" contrast="20000"/>
          </a:blip>
          <a:srcRect/>
          <a:stretch>
            <a:fillRect/>
          </a:stretch>
        </p:blipFill>
        <p:spPr bwMode="auto">
          <a:xfrm rot="19301544">
            <a:off x="1322727" y="3798368"/>
            <a:ext cx="353711" cy="326423"/>
          </a:xfrm>
          <a:prstGeom prst="rect">
            <a:avLst/>
          </a:prstGeom>
          <a:noFill/>
          <a:effectLst>
            <a:outerShdw blurRad="50800" dist="38100" dir="8100000" sx="102000" sy="102000" algn="tr" rotWithShape="0">
              <a:prstClr val="black">
                <a:alpha val="40000"/>
              </a:prstClr>
            </a:outerShdw>
          </a:effectLst>
        </p:spPr>
      </p:pic>
      <p:pic>
        <p:nvPicPr>
          <p:cNvPr id="12" name="Picture 2" descr="C:\Users\wl\AppData\Roaming\360se6\Application\User Data\temp\3393020_201222895000_2.png"/>
          <p:cNvPicPr>
            <a:picLocks noChangeAspect="1" noChangeArrowheads="1"/>
          </p:cNvPicPr>
          <p:nvPr/>
        </p:nvPicPr>
        <p:blipFill>
          <a:blip r:embed="rId3" cstate="screen">
            <a:lum bright="-10000" contrast="20000"/>
          </a:blip>
          <a:srcRect/>
          <a:stretch>
            <a:fillRect/>
          </a:stretch>
        </p:blipFill>
        <p:spPr bwMode="auto">
          <a:xfrm>
            <a:off x="971600" y="4083918"/>
            <a:ext cx="486000" cy="448507"/>
          </a:xfrm>
          <a:prstGeom prst="rect">
            <a:avLst/>
          </a:prstGeom>
          <a:noFill/>
          <a:effectLst>
            <a:outerShdw blurRad="50800" dist="38100" dir="8100000" sx="102000" sy="102000" algn="tr" rotWithShape="0">
              <a:prstClr val="black">
                <a:alpha val="40000"/>
              </a:prstClr>
            </a:outerShdw>
          </a:effectLst>
        </p:spPr>
      </p:pic>
      <p:pic>
        <p:nvPicPr>
          <p:cNvPr id="13" name="Picture 2" descr="C:\Users\wl\AppData\Roaming\360se6\Application\User Data\temp\3393020_201222895000_2.png"/>
          <p:cNvPicPr>
            <a:picLocks noChangeAspect="1" noChangeArrowheads="1"/>
          </p:cNvPicPr>
          <p:nvPr/>
        </p:nvPicPr>
        <p:blipFill>
          <a:blip r:embed="rId3" cstate="screen">
            <a:lum bright="-10000" contrast="20000"/>
          </a:blip>
          <a:srcRect/>
          <a:stretch>
            <a:fillRect/>
          </a:stretch>
        </p:blipFill>
        <p:spPr bwMode="auto">
          <a:xfrm rot="20324050">
            <a:off x="1403648" y="4083918"/>
            <a:ext cx="486000" cy="448507"/>
          </a:xfrm>
          <a:prstGeom prst="rect">
            <a:avLst/>
          </a:prstGeom>
          <a:noFill/>
          <a:effectLst>
            <a:outerShdw blurRad="50800" dist="38100" dir="8100000" sx="102000" sy="102000" algn="tr" rotWithShape="0">
              <a:prstClr val="black">
                <a:alpha val="40000"/>
              </a:prstClr>
            </a:outerShdw>
          </a:effectLst>
        </p:spPr>
      </p:pic>
      <p:pic>
        <p:nvPicPr>
          <p:cNvPr id="14" name="Picture 2" descr="C:\Users\wl\AppData\Roaming\360se6\Application\User Data\temp\3393020_201222895000_2.png"/>
          <p:cNvPicPr>
            <a:picLocks noChangeAspect="1" noChangeArrowheads="1"/>
          </p:cNvPicPr>
          <p:nvPr/>
        </p:nvPicPr>
        <p:blipFill>
          <a:blip r:embed="rId4" cstate="screen">
            <a:lum bright="-10000" contrast="20000"/>
          </a:blip>
          <a:srcRect/>
          <a:stretch>
            <a:fillRect/>
          </a:stretch>
        </p:blipFill>
        <p:spPr bwMode="auto">
          <a:xfrm rot="10450974">
            <a:off x="2497781" y="4171242"/>
            <a:ext cx="317101" cy="292637"/>
          </a:xfrm>
          <a:prstGeom prst="rect">
            <a:avLst/>
          </a:prstGeom>
          <a:noFill/>
          <a:effectLst>
            <a:outerShdw blurRad="50800" dist="38100" dir="8100000" sx="102000" sy="102000" algn="tr" rotWithShape="0">
              <a:prstClr val="black">
                <a:alpha val="40000"/>
              </a:prstClr>
            </a:outerShdw>
          </a:effectLst>
        </p:spPr>
      </p:pic>
      <p:pic>
        <p:nvPicPr>
          <p:cNvPr id="15" name="Picture 2" descr="C:\Users\wl\AppData\Roaming\360se6\Application\User Data\temp\3393020_201222895000_2.png"/>
          <p:cNvPicPr>
            <a:picLocks noChangeAspect="1" noChangeArrowheads="1"/>
          </p:cNvPicPr>
          <p:nvPr/>
        </p:nvPicPr>
        <p:blipFill>
          <a:blip r:embed="rId4" cstate="screen">
            <a:lum bright="-10000" contrast="20000"/>
          </a:blip>
          <a:srcRect/>
          <a:stretch>
            <a:fillRect/>
          </a:stretch>
        </p:blipFill>
        <p:spPr bwMode="auto">
          <a:xfrm rot="12424693">
            <a:off x="913605" y="3019115"/>
            <a:ext cx="317101" cy="292637"/>
          </a:xfrm>
          <a:prstGeom prst="rect">
            <a:avLst/>
          </a:prstGeom>
          <a:noFill/>
          <a:effectLst>
            <a:outerShdw blurRad="50800" dist="38100" dir="8100000" sx="102000" sy="102000" algn="tr" rotWithShape="0">
              <a:prstClr val="black">
                <a:alpha val="40000"/>
              </a:prstClr>
            </a:outerShdw>
          </a:effectLst>
        </p:spPr>
      </p:pic>
      <p:sp>
        <p:nvSpPr>
          <p:cNvPr id="16" name="矩形 15"/>
          <p:cNvSpPr/>
          <p:nvPr/>
        </p:nvSpPr>
        <p:spPr>
          <a:xfrm>
            <a:off x="4427984" y="2859782"/>
            <a:ext cx="3384376" cy="877356"/>
          </a:xfrm>
          <a:prstGeom prst="rect">
            <a:avLst/>
          </a:prstGeom>
        </p:spPr>
        <p:txBody>
          <a:bodyPr wrap="square">
            <a:spAutoFit/>
          </a:bodyPr>
          <a:lstStyle/>
          <a:p>
            <a:pPr>
              <a:lnSpc>
                <a:spcPct val="150000"/>
              </a:lnSpc>
            </a:pPr>
            <a:r>
              <a:rPr lang="zh-CN" altLang="en-US" b="1" dirty="0" smtClean="0">
                <a:solidFill>
                  <a:srgbClr val="660033"/>
                </a:solidFill>
                <a:latin typeface="黑体" pitchFamily="49" charset="-122"/>
                <a:ea typeface="黑体" pitchFamily="49" charset="-122"/>
              </a:rPr>
              <a:t>现在，我要替我的祖国说一句：       </a:t>
            </a:r>
            <a:endParaRPr lang="en-US" altLang="zh-CN" b="1" dirty="0" smtClean="0">
              <a:solidFill>
                <a:srgbClr val="660033"/>
              </a:solidFill>
              <a:latin typeface="黑体" pitchFamily="49" charset="-122"/>
              <a:ea typeface="黑体" pitchFamily="49" charset="-122"/>
            </a:endParaRPr>
          </a:p>
          <a:p>
            <a:pPr>
              <a:lnSpc>
                <a:spcPct val="150000"/>
              </a:lnSpc>
            </a:pPr>
            <a:r>
              <a:rPr lang="en-US" altLang="zh-CN" b="1" dirty="0" smtClean="0">
                <a:solidFill>
                  <a:srgbClr val="660033"/>
                </a:solidFill>
                <a:latin typeface="黑体" pitchFamily="49" charset="-122"/>
                <a:ea typeface="黑体" pitchFamily="49" charset="-122"/>
              </a:rPr>
              <a:t>    </a:t>
            </a:r>
            <a:r>
              <a:rPr lang="zh-CN" altLang="en-US" b="1" dirty="0" smtClean="0">
                <a:solidFill>
                  <a:srgbClr val="660033"/>
                </a:solidFill>
                <a:latin typeface="黑体" pitchFamily="49" charset="-122"/>
                <a:ea typeface="黑体" pitchFamily="49" charset="-122"/>
              </a:rPr>
              <a:t>“对不起，谢谢 ！”</a:t>
            </a:r>
            <a:endParaRPr lang="zh-CN" altLang="en-US" dirty="0">
              <a:solidFill>
                <a:srgbClr val="660033"/>
              </a:solidFill>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1"/>
                                          </p:val>
                                        </p:tav>
                                        <p:tav tm="100000">
                                          <p:val>
                                            <p:strVal val="#ppt_x"/>
                                          </p:val>
                                        </p:tav>
                                      </p:tavLst>
                                    </p:anim>
                                    <p:anim calcmode="lin" valueType="num">
                                      <p:cBhvr>
                                        <p:cTn id="9" dur="2000" fill="hold"/>
                                        <p:tgtEl>
                                          <p:spTgt spid="2"/>
                                        </p:tgtEl>
                                        <p:attrNameLst>
                                          <p:attrName>ppt_y</p:attrName>
                                        </p:attrNameLst>
                                      </p:cBhvr>
                                      <p:tavLst>
                                        <p:tav tm="0">
                                          <p:val>
                                            <p:strVal val="#ppt_y"/>
                                          </p:val>
                                        </p:tav>
                                        <p:tav tm="100000">
                                          <p:val>
                                            <p:strVal val="#ppt_y"/>
                                          </p:val>
                                        </p:tav>
                                      </p:tavLst>
                                    </p:anim>
                                  </p:childTnLst>
                                </p:cTn>
                              </p:par>
                            </p:childTnLst>
                          </p:cTn>
                        </p:par>
                        <p:par>
                          <p:cTn id="10" fill="hold">
                            <p:stCondLst>
                              <p:cond delay="2000"/>
                            </p:stCondLst>
                            <p:childTnLst>
                              <p:par>
                                <p:cTn id="11" presetID="17" presetClass="entr" presetSubtype="10" fill="hold" grpId="0" nodeType="afterEffect">
                                  <p:stCondLst>
                                    <p:cond delay="0"/>
                                  </p:stCondLst>
                                  <p:iterate type="wd">
                                    <p:tmPct val="0"/>
                                  </p:iterate>
                                  <p:childTnLst>
                                    <p:set>
                                      <p:cBhvr>
                                        <p:cTn id="12" dur="1" fill="hold">
                                          <p:stCondLst>
                                            <p:cond delay="0"/>
                                          </p:stCondLst>
                                        </p:cTn>
                                        <p:tgtEl>
                                          <p:spTgt spid="16"/>
                                        </p:tgtEl>
                                        <p:attrNameLst>
                                          <p:attrName>style.visibility</p:attrName>
                                        </p:attrNameLst>
                                      </p:cBhvr>
                                      <p:to>
                                        <p:strVal val="visible"/>
                                      </p:to>
                                    </p:set>
                                    <p:anim calcmode="lin" valueType="num">
                                      <p:cBhvr>
                                        <p:cTn id="13" dur="2000" fill="hold"/>
                                        <p:tgtEl>
                                          <p:spTgt spid="16"/>
                                        </p:tgtEl>
                                        <p:attrNameLst>
                                          <p:attrName>ppt_w</p:attrName>
                                        </p:attrNameLst>
                                      </p:cBhvr>
                                      <p:tavLst>
                                        <p:tav tm="0">
                                          <p:val>
                                            <p:fltVal val="0"/>
                                          </p:val>
                                        </p:tav>
                                        <p:tav tm="100000">
                                          <p:val>
                                            <p:strVal val="#ppt_w"/>
                                          </p:val>
                                        </p:tav>
                                      </p:tavLst>
                                    </p:anim>
                                    <p:anim calcmode="lin" valueType="num">
                                      <p:cBhvr>
                                        <p:cTn id="14" dur="2000" fill="hold"/>
                                        <p:tgtEl>
                                          <p:spTgt spid="16"/>
                                        </p:tgtEl>
                                        <p:attrNameLst>
                                          <p:attrName>ppt_h</p:attrName>
                                        </p:attrNameLst>
                                      </p:cBhvr>
                                      <p:tavLst>
                                        <p:tav tm="0">
                                          <p:val>
                                            <p:strVal val="#ppt_h"/>
                                          </p:val>
                                        </p:tav>
                                        <p:tav tm="100000">
                                          <p:val>
                                            <p:strVal val="#ppt_h"/>
                                          </p:val>
                                        </p:tav>
                                      </p:tavLst>
                                    </p:anim>
                                  </p:childTnLst>
                                </p:cTn>
                              </p:par>
                            </p:childTnLst>
                          </p:cTn>
                        </p:par>
                        <p:par>
                          <p:cTn id="15" fill="hold">
                            <p:stCondLst>
                              <p:cond delay="4000"/>
                            </p:stCondLst>
                            <p:childTnLst>
                              <p:par>
                                <p:cTn id="16" presetID="33" presetClass="emph" presetSubtype="0" repeatCount="2000" fill="hold" grpId="1" nodeType="afterEffect">
                                  <p:stCondLst>
                                    <p:cond delay="0"/>
                                  </p:stCondLst>
                                  <p:iterate type="wd">
                                    <p:tmPct val="10000"/>
                                  </p:iterate>
                                  <p:childTnLst>
                                    <p:animClr clrSpc="rgb">
                                      <p:cBhvr override="childStyle">
                                        <p:cTn id="17" dur="1500" accel="50000" autoRev="1" fill="hold" tmFilter="0, 0; .33333, 1; 1, 1">
                                          <p:stCondLst>
                                            <p:cond delay="0"/>
                                          </p:stCondLst>
                                        </p:cTn>
                                        <p:tgtEl>
                                          <p:spTgt spid="16"/>
                                        </p:tgtEl>
                                        <p:attrNameLst>
                                          <p:attrName>style.color</p:attrName>
                                        </p:attrNameLst>
                                      </p:cBhvr>
                                      <p:to>
                                        <a:srgbClr val="FFFF00"/>
                                      </p:to>
                                    </p:animClr>
                                    <p:animClr clrSpc="rgb">
                                      <p:cBhvr>
                                        <p:cTn id="18" dur="1500" accel="50000" autoRev="1" fill="hold" tmFilter="0, 0; .33333, 1; 1, 1">
                                          <p:stCondLst>
                                            <p:cond delay="0"/>
                                          </p:stCondLst>
                                        </p:cTn>
                                        <p:tgtEl>
                                          <p:spTgt spid="16"/>
                                        </p:tgtEl>
                                        <p:attrNameLst>
                                          <p:attrName>fillcolor</p:attrName>
                                        </p:attrNameLst>
                                      </p:cBhvr>
                                      <p:to>
                                        <a:srgbClr val="FFFF00"/>
                                      </p:to>
                                    </p:animClr>
                                    <p:set>
                                      <p:cBhvr>
                                        <p:cTn id="19" dur="3000" fill="hold"/>
                                        <p:tgtEl>
                                          <p:spTgt spid="16"/>
                                        </p:tgtEl>
                                        <p:attrNameLst>
                                          <p:attrName>fill.type</p:attrName>
                                        </p:attrNameLst>
                                      </p:cBhvr>
                                      <p:to>
                                        <p:strVal val="solid"/>
                                      </p:to>
                                    </p:set>
                                    <p:set>
                                      <p:cBhvr>
                                        <p:cTn id="20" dur="3000" fill="hold"/>
                                        <p:tgtEl>
                                          <p:spTgt spid="16"/>
                                        </p:tgtEl>
                                        <p:attrNameLst>
                                          <p:attrName>fill.on</p:attrName>
                                        </p:attrNameLst>
                                      </p:cBhvr>
                                      <p:to>
                                        <p:strVal val="true"/>
                                      </p:to>
                                    </p:set>
                                    <p:animScale>
                                      <p:cBhvr>
                                        <p:cTn id="21" dur="1500" accel="50000" autoRev="1" fill="hold" tmFilter="0, 0; .33333, 1; 1, 1">
                                          <p:stCondLst>
                                            <p:cond delay="0"/>
                                          </p:stCondLst>
                                        </p:cTn>
                                        <p:tgtEl>
                                          <p:spTgt spid="16"/>
                                        </p:tgtEl>
                                      </p:cBhvr>
                                      <p:from x="100000" y="100000"/>
                                      <p:to x="100000" y="14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6" grpId="0"/>
      <p:bldP spid="16" grpId="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95936" y="843558"/>
            <a:ext cx="3096344" cy="3631763"/>
          </a:xfrm>
          <a:prstGeom prst="rect">
            <a:avLst/>
          </a:prstGeom>
          <a:noFill/>
        </p:spPr>
        <p:txBody>
          <a:bodyPr wrap="square" rtlCol="0">
            <a:spAutoFit/>
          </a:bodyPr>
          <a:lstStyle/>
          <a:p>
            <a:pPr>
              <a:lnSpc>
                <a:spcPct val="150000"/>
              </a:lnSpc>
            </a:pPr>
            <a:r>
              <a:rPr lang="zh-CN" altLang="en-US" dirty="0" smtClean="0">
                <a:solidFill>
                  <a:srgbClr val="663300"/>
                </a:solidFill>
                <a:latin typeface="黑体" pitchFamily="49" charset="-122"/>
                <a:ea typeface="黑体" pitchFamily="49" charset="-122"/>
              </a:rPr>
              <a:t>她不能再微笑了。</a:t>
            </a:r>
            <a:endParaRPr lang="en-US" altLang="zh-CN" dirty="0" smtClean="0">
              <a:solidFill>
                <a:srgbClr val="663300"/>
              </a:solidFill>
              <a:latin typeface="黑体" pitchFamily="49" charset="-122"/>
              <a:ea typeface="黑体" pitchFamily="49" charset="-122"/>
            </a:endParaRPr>
          </a:p>
          <a:p>
            <a:pPr>
              <a:lnSpc>
                <a:spcPct val="150000"/>
              </a:lnSpc>
            </a:pPr>
            <a:r>
              <a:rPr lang="zh-CN" altLang="en-US" dirty="0" smtClean="0">
                <a:solidFill>
                  <a:srgbClr val="663300"/>
                </a:solidFill>
                <a:latin typeface="黑体" pitchFamily="49" charset="-122"/>
                <a:ea typeface="黑体" pitchFamily="49" charset="-122"/>
              </a:rPr>
              <a:t>然而她所有的好朋友，</a:t>
            </a:r>
            <a:endParaRPr lang="en-US" altLang="zh-CN" dirty="0" smtClean="0">
              <a:solidFill>
                <a:srgbClr val="663300"/>
              </a:solidFill>
              <a:latin typeface="黑体" pitchFamily="49" charset="-122"/>
              <a:ea typeface="黑体" pitchFamily="49" charset="-122"/>
            </a:endParaRPr>
          </a:p>
          <a:p>
            <a:pPr>
              <a:lnSpc>
                <a:spcPct val="150000"/>
              </a:lnSpc>
            </a:pPr>
            <a:r>
              <a:rPr lang="zh-CN" altLang="en-US" dirty="0" smtClean="0">
                <a:solidFill>
                  <a:srgbClr val="663300"/>
                </a:solidFill>
                <a:latin typeface="黑体" pitchFamily="49" charset="-122"/>
                <a:ea typeface="黑体" pitchFamily="49" charset="-122"/>
              </a:rPr>
              <a:t>中国的和世界各地的，</a:t>
            </a:r>
            <a:endParaRPr lang="en-US" altLang="zh-CN" dirty="0" smtClean="0">
              <a:solidFill>
                <a:srgbClr val="663300"/>
              </a:solidFill>
              <a:latin typeface="黑体" pitchFamily="49" charset="-122"/>
              <a:ea typeface="黑体" pitchFamily="49" charset="-122"/>
            </a:endParaRPr>
          </a:p>
          <a:p>
            <a:pPr>
              <a:lnSpc>
                <a:spcPct val="150000"/>
              </a:lnSpc>
            </a:pPr>
            <a:r>
              <a:rPr lang="zh-CN" altLang="en-US" dirty="0" smtClean="0">
                <a:solidFill>
                  <a:srgbClr val="663300"/>
                </a:solidFill>
                <a:latin typeface="黑体" pitchFamily="49" charset="-122"/>
                <a:ea typeface="黑体" pitchFamily="49" charset="-122"/>
              </a:rPr>
              <a:t>都会永远记得那微笑。</a:t>
            </a:r>
            <a:endParaRPr lang="en-US" altLang="zh-CN" dirty="0" smtClean="0">
              <a:solidFill>
                <a:srgbClr val="663300"/>
              </a:solidFill>
              <a:latin typeface="黑体" pitchFamily="49" charset="-122"/>
              <a:ea typeface="黑体" pitchFamily="49" charset="-122"/>
            </a:endParaRPr>
          </a:p>
          <a:p>
            <a:pPr>
              <a:lnSpc>
                <a:spcPct val="150000"/>
              </a:lnSpc>
            </a:pPr>
            <a:r>
              <a:rPr lang="zh-CN" altLang="en-US" dirty="0" smtClean="0">
                <a:solidFill>
                  <a:srgbClr val="663300"/>
                </a:solidFill>
                <a:latin typeface="黑体" pitchFamily="49" charset="-122"/>
                <a:ea typeface="黑体" pitchFamily="49" charset="-122"/>
              </a:rPr>
              <a:t>作为一个中国人，我还想向她逐渐远去的背影大喊一声</a:t>
            </a:r>
            <a:r>
              <a:rPr lang="en-US" altLang="zh-CN" dirty="0" smtClean="0">
                <a:solidFill>
                  <a:srgbClr val="663300"/>
                </a:solidFill>
                <a:latin typeface="黑体" pitchFamily="49" charset="-122"/>
                <a:ea typeface="黑体" pitchFamily="49" charset="-122"/>
              </a:rPr>
              <a:t>:</a:t>
            </a:r>
          </a:p>
          <a:p>
            <a:pPr>
              <a:lnSpc>
                <a:spcPct val="150000"/>
              </a:lnSpc>
            </a:pPr>
            <a:r>
              <a:rPr lang="en-US" altLang="zh-CN" dirty="0" smtClean="0">
                <a:solidFill>
                  <a:srgbClr val="663300"/>
                </a:solidFill>
                <a:latin typeface="黑体" pitchFamily="49" charset="-122"/>
                <a:ea typeface="黑体" pitchFamily="49" charset="-122"/>
              </a:rPr>
              <a:t>“</a:t>
            </a:r>
            <a:r>
              <a:rPr lang="zh-CN" altLang="en-US" dirty="0" smtClean="0">
                <a:solidFill>
                  <a:srgbClr val="663300"/>
                </a:solidFill>
                <a:latin typeface="黑体" pitchFamily="49" charset="-122"/>
                <a:ea typeface="黑体" pitchFamily="49" charset="-122"/>
              </a:rPr>
              <a:t>谢谢你！戴乃迭！</a:t>
            </a:r>
            <a:r>
              <a:rPr lang="en-US" altLang="zh-CN" dirty="0" smtClean="0">
                <a:solidFill>
                  <a:srgbClr val="663300"/>
                </a:solidFill>
                <a:latin typeface="黑体" pitchFamily="49" charset="-122"/>
                <a:ea typeface="黑体" pitchFamily="49" charset="-122"/>
              </a:rPr>
              <a:t>”</a:t>
            </a:r>
          </a:p>
          <a:p>
            <a:pPr>
              <a:lnSpc>
                <a:spcPct val="150000"/>
              </a:lnSpc>
            </a:pPr>
            <a:r>
              <a:rPr lang="en-US" altLang="zh-CN" dirty="0" smtClean="0">
                <a:solidFill>
                  <a:srgbClr val="663300"/>
                </a:solidFill>
                <a:latin typeface="黑体" pitchFamily="49" charset="-122"/>
                <a:ea typeface="黑体" pitchFamily="49" charset="-122"/>
              </a:rPr>
              <a:t>             </a:t>
            </a:r>
            <a:r>
              <a:rPr lang="en-US" altLang="zh-CN" b="1" dirty="0" smtClean="0">
                <a:solidFill>
                  <a:srgbClr val="663300"/>
                </a:solidFill>
                <a:latin typeface="黑体" pitchFamily="49" charset="-122"/>
                <a:ea typeface="黑体" pitchFamily="49" charset="-122"/>
              </a:rPr>
              <a:t>___</a:t>
            </a:r>
            <a:r>
              <a:rPr lang="zh-CN" altLang="en-US" sz="1600" dirty="0" smtClean="0">
                <a:solidFill>
                  <a:srgbClr val="663300"/>
                </a:solidFill>
                <a:latin typeface="黑体" pitchFamily="49" charset="-122"/>
                <a:ea typeface="黑体" pitchFamily="49" charset="-122"/>
              </a:rPr>
              <a:t>郁风</a:t>
            </a:r>
            <a:endParaRPr lang="en-US" altLang="zh-CN" sz="1600" dirty="0" smtClean="0">
              <a:solidFill>
                <a:srgbClr val="663300"/>
              </a:solidFill>
              <a:latin typeface="黑体" pitchFamily="49" charset="-122"/>
              <a:ea typeface="黑体" pitchFamily="49" charset="-122"/>
            </a:endParaRPr>
          </a:p>
          <a:p>
            <a:endParaRPr lang="zh-CN" altLang="en-US" sz="1400" dirty="0">
              <a:solidFill>
                <a:srgbClr val="663300"/>
              </a:solidFill>
              <a:latin typeface="黑体" pitchFamily="49" charset="-122"/>
              <a:ea typeface="黑体" pitchFamily="49" charset="-122"/>
            </a:endParaRPr>
          </a:p>
        </p:txBody>
      </p:sp>
      <p:pic>
        <p:nvPicPr>
          <p:cNvPr id="3" name="图片 2" descr="http://www.yufamily.org/src/images/GladysTaylor_600.jpg"/>
          <p:cNvPicPr/>
          <p:nvPr/>
        </p:nvPicPr>
        <p:blipFill>
          <a:blip r:embed="rId2" cstate="screen">
            <a:duotone>
              <a:prstClr val="black"/>
              <a:srgbClr val="D9C3A5">
                <a:tint val="50000"/>
                <a:satMod val="180000"/>
              </a:srgbClr>
            </a:duotone>
          </a:blip>
          <a:srcRect/>
          <a:stretch>
            <a:fillRect/>
          </a:stretch>
        </p:blipFill>
        <p:spPr bwMode="auto">
          <a:xfrm>
            <a:off x="1115616" y="627534"/>
            <a:ext cx="2664296" cy="3456384"/>
          </a:xfrm>
          <a:prstGeom prst="ellipse">
            <a:avLst/>
          </a:prstGeom>
          <a:noFill/>
          <a:ln w="107950" cmpd="sng">
            <a:noFill/>
            <a:prstDash val="solid"/>
            <a:miter lim="800000"/>
            <a:headEnd/>
            <a:tailEnd/>
          </a:ln>
          <a:effectLst>
            <a:softEdge rad="635000"/>
          </a:effectLst>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6*min(max(#ppt_w*#ppt_h,.3),1)-7.4)/-.7*#ppt_w"/>
                                          </p:val>
                                        </p:tav>
                                        <p:tav tm="100000">
                                          <p:val>
                                            <p:strVal val="#ppt_w"/>
                                          </p:val>
                                        </p:tav>
                                      </p:tavLst>
                                    </p:anim>
                                    <p:anim calcmode="lin" valueType="num">
                                      <p:cBhvr>
                                        <p:cTn id="8" dur="5000" fill="hold"/>
                                        <p:tgtEl>
                                          <p:spTgt spid="3"/>
                                        </p:tgtEl>
                                        <p:attrNameLst>
                                          <p:attrName>ppt_h</p:attrName>
                                        </p:attrNameLst>
                                      </p:cBhvr>
                                      <p:tavLst>
                                        <p:tav tm="0">
                                          <p:val>
                                            <p:strVal val="(6*min(max(#ppt_w*#ppt_h,.3),1)-7.4)/-.7*#ppt_h"/>
                                          </p:val>
                                        </p:tav>
                                        <p:tav tm="100000">
                                          <p:val>
                                            <p:strVal val="#ppt_h"/>
                                          </p:val>
                                        </p:tav>
                                      </p:tavLst>
                                    </p:anim>
                                    <p:anim calcmode="lin" valueType="num">
                                      <p:cBhvr>
                                        <p:cTn id="9" dur="5000" fill="hold"/>
                                        <p:tgtEl>
                                          <p:spTgt spid="3"/>
                                        </p:tgtEl>
                                        <p:attrNameLst>
                                          <p:attrName>ppt_x</p:attrName>
                                        </p:attrNameLst>
                                      </p:cBhvr>
                                      <p:tavLst>
                                        <p:tav tm="0">
                                          <p:val>
                                            <p:fltVal val="0.5"/>
                                          </p:val>
                                        </p:tav>
                                        <p:tav tm="100000">
                                          <p:val>
                                            <p:strVal val="#ppt_x"/>
                                          </p:val>
                                        </p:tav>
                                      </p:tavLst>
                                    </p:anim>
                                    <p:anim calcmode="lin" valueType="num">
                                      <p:cBhvr>
                                        <p:cTn id="10" dur="5000" fill="hold"/>
                                        <p:tgtEl>
                                          <p:spTgt spid="3"/>
                                        </p:tgtEl>
                                        <p:attrNameLst>
                                          <p:attrName>ppt_y</p:attrName>
                                        </p:attrNameLst>
                                      </p:cBhvr>
                                      <p:tavLst>
                                        <p:tav tm="0">
                                          <p:val>
                                            <p:strVal val="1+(6*min(max(#ppt_w*#ppt_h,.3),1)-7.4)/-.7*#ppt_h/2"/>
                                          </p:val>
                                        </p:tav>
                                        <p:tav tm="100000">
                                          <p:val>
                                            <p:strVal val="#ppt_y"/>
                                          </p:val>
                                        </p:tav>
                                      </p:tavLst>
                                    </p:anim>
                                  </p:childTnLst>
                                </p:cTn>
                              </p:par>
                              <p:par>
                                <p:cTn id="11" presetID="53"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000" fill="hold"/>
                                        <p:tgtEl>
                                          <p:spTgt spid="2"/>
                                        </p:tgtEl>
                                        <p:attrNameLst>
                                          <p:attrName>ppt_w</p:attrName>
                                        </p:attrNameLst>
                                      </p:cBhvr>
                                      <p:tavLst>
                                        <p:tav tm="0">
                                          <p:val>
                                            <p:fltVal val="0"/>
                                          </p:val>
                                        </p:tav>
                                        <p:tav tm="100000">
                                          <p:val>
                                            <p:strVal val="#ppt_w"/>
                                          </p:val>
                                        </p:tav>
                                      </p:tavLst>
                                    </p:anim>
                                    <p:anim calcmode="lin" valueType="num">
                                      <p:cBhvr>
                                        <p:cTn id="14" dur="2000" fill="hold"/>
                                        <p:tgtEl>
                                          <p:spTgt spid="2"/>
                                        </p:tgtEl>
                                        <p:attrNameLst>
                                          <p:attrName>ppt_h</p:attrName>
                                        </p:attrNameLst>
                                      </p:cBhvr>
                                      <p:tavLst>
                                        <p:tav tm="0">
                                          <p:val>
                                            <p:fltVal val="0"/>
                                          </p:val>
                                        </p:tav>
                                        <p:tav tm="100000">
                                          <p:val>
                                            <p:strVal val="#ppt_h"/>
                                          </p:val>
                                        </p:tav>
                                      </p:tavLst>
                                    </p:anim>
                                    <p:animEffect transition="in" filter="fade">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499992" y="555526"/>
            <a:ext cx="3600400" cy="2400657"/>
          </a:xfrm>
          <a:prstGeom prst="rect">
            <a:avLst/>
          </a:prstGeom>
        </p:spPr>
        <p:txBody>
          <a:bodyPr wrap="square">
            <a:spAutoFit/>
          </a:bodyPr>
          <a:lstStyle/>
          <a:p>
            <a:pPr>
              <a:lnSpc>
                <a:spcPct val="150000"/>
              </a:lnSpc>
            </a:pPr>
            <a:r>
              <a:rPr lang="en-US" altLang="zh-CN" sz="1400" dirty="0" smtClean="0">
                <a:solidFill>
                  <a:srgbClr val="002060"/>
                </a:solidFill>
                <a:latin typeface="黑体" pitchFamily="49" charset="-122"/>
                <a:ea typeface="黑体" pitchFamily="49" charset="-122"/>
              </a:rPr>
              <a:t>    </a:t>
            </a:r>
            <a:r>
              <a:rPr lang="zh-CN" altLang="zh-CN" sz="1400" dirty="0" smtClean="0">
                <a:solidFill>
                  <a:srgbClr val="FFFFCC"/>
                </a:solidFill>
                <a:latin typeface="黑体" pitchFamily="49" charset="-122"/>
                <a:ea typeface="黑体" pitchFamily="49" charset="-122"/>
              </a:rPr>
              <a:t>心何以安，情何以堪！</a:t>
            </a:r>
            <a:endParaRPr lang="en-US" altLang="zh-CN" sz="1400" dirty="0" smtClean="0">
              <a:solidFill>
                <a:srgbClr val="FFFFCC"/>
              </a:solidFill>
              <a:latin typeface="黑体" pitchFamily="49" charset="-122"/>
              <a:ea typeface="黑体" pitchFamily="49" charset="-122"/>
            </a:endParaRPr>
          </a:p>
          <a:p>
            <a:pPr>
              <a:lnSpc>
                <a:spcPct val="150000"/>
              </a:lnSpc>
            </a:pPr>
            <a:r>
              <a:rPr lang="en-US" altLang="zh-CN" sz="1400" dirty="0" smtClean="0">
                <a:solidFill>
                  <a:srgbClr val="FFFFCC"/>
                </a:solidFill>
                <a:latin typeface="黑体" pitchFamily="49" charset="-122"/>
                <a:ea typeface="黑体" pitchFamily="49" charset="-122"/>
              </a:rPr>
              <a:t>    </a:t>
            </a:r>
            <a:r>
              <a:rPr lang="zh-CN" altLang="zh-CN" sz="1400" dirty="0" smtClean="0">
                <a:solidFill>
                  <a:srgbClr val="FFFFCC"/>
                </a:solidFill>
                <a:latin typeface="黑体" pitchFamily="49" charset="-122"/>
                <a:ea typeface="黑体" pitchFamily="49" charset="-122"/>
              </a:rPr>
              <a:t>喜欢中国、热爱</a:t>
            </a:r>
            <a:r>
              <a:rPr lang="zh-CN" altLang="en-US" sz="1400" dirty="0" smtClean="0">
                <a:solidFill>
                  <a:srgbClr val="FFFFCC"/>
                </a:solidFill>
                <a:latin typeface="黑体" pitchFamily="49" charset="-122"/>
                <a:ea typeface="黑体" pitchFamily="49" charset="-122"/>
              </a:rPr>
              <a:t>中国</a:t>
            </a:r>
            <a:r>
              <a:rPr lang="zh-CN" altLang="zh-CN" sz="1400" dirty="0" smtClean="0">
                <a:solidFill>
                  <a:srgbClr val="FFFFCC"/>
                </a:solidFill>
                <a:latin typeface="黑体" pitchFamily="49" charset="-122"/>
                <a:ea typeface="黑体" pitchFamily="49" charset="-122"/>
              </a:rPr>
              <a:t>文化的戴乃迭，这</a:t>
            </a:r>
            <a:r>
              <a:rPr lang="zh-CN" altLang="en-US" sz="1400" dirty="0" smtClean="0">
                <a:solidFill>
                  <a:srgbClr val="FFFFCC"/>
                </a:solidFill>
                <a:latin typeface="黑体" pitchFamily="49" charset="-122"/>
                <a:ea typeface="黑体" pitchFamily="49" charset="-122"/>
              </a:rPr>
              <a:t>位</a:t>
            </a:r>
            <a:r>
              <a:rPr lang="zh-CN" altLang="zh-CN" sz="1400" dirty="0" smtClean="0">
                <a:solidFill>
                  <a:srgbClr val="FFFFCC"/>
                </a:solidFill>
                <a:latin typeface="黑体" pitchFamily="49" charset="-122"/>
                <a:ea typeface="黑体" pitchFamily="49" charset="-122"/>
              </a:rPr>
              <a:t>俊美优雅善良的英国姑娘，把自己纯洁的情感和一生的光阴才智都奉献给了中国</a:t>
            </a:r>
            <a:r>
              <a:rPr lang="zh-CN" altLang="en-US" sz="1400" dirty="0" smtClean="0">
                <a:solidFill>
                  <a:srgbClr val="FFFFCC"/>
                </a:solidFill>
                <a:latin typeface="黑体" pitchFamily="49" charset="-122"/>
                <a:ea typeface="黑体" pitchFamily="49" charset="-122"/>
              </a:rPr>
              <a:t>。</a:t>
            </a:r>
            <a:r>
              <a:rPr lang="zh-CN" altLang="zh-CN" sz="1400" dirty="0" smtClean="0">
                <a:solidFill>
                  <a:srgbClr val="FFFFCC"/>
                </a:solidFill>
                <a:latin typeface="黑体" pitchFamily="49" charset="-122"/>
                <a:ea typeface="黑体" pitchFamily="49" charset="-122"/>
              </a:rPr>
              <a:t>她的中国丈夫给了她快乐和尊重，却无力阻止风暴般的屈辱</a:t>
            </a:r>
            <a:r>
              <a:rPr lang="zh-CN" altLang="en-US" sz="1400" dirty="0" smtClean="0">
                <a:solidFill>
                  <a:srgbClr val="FFFFCC"/>
                </a:solidFill>
                <a:latin typeface="黑体" pitchFamily="49" charset="-122"/>
                <a:ea typeface="黑体" pitchFamily="49" charset="-122"/>
              </a:rPr>
              <a:t>和</a:t>
            </a:r>
            <a:r>
              <a:rPr lang="zh-CN" altLang="zh-CN" sz="1400" dirty="0" smtClean="0">
                <a:solidFill>
                  <a:srgbClr val="FFFFCC"/>
                </a:solidFill>
                <a:latin typeface="黑体" pitchFamily="49" charset="-122"/>
                <a:ea typeface="黑体" pitchFamily="49" charset="-122"/>
              </a:rPr>
              <a:t>残酷的打击</a:t>
            </a:r>
            <a:r>
              <a:rPr lang="zh-CN" altLang="en-US" sz="1400" dirty="0" smtClean="0">
                <a:solidFill>
                  <a:srgbClr val="FFFFCC"/>
                </a:solidFill>
                <a:latin typeface="黑体" pitchFamily="49" charset="-122"/>
                <a:ea typeface="黑体" pitchFamily="49" charset="-122"/>
              </a:rPr>
              <a:t>。</a:t>
            </a:r>
            <a:endParaRPr lang="en-US" altLang="zh-CN" sz="1400" dirty="0" smtClean="0">
              <a:solidFill>
                <a:srgbClr val="FFFFCC"/>
              </a:solidFill>
              <a:latin typeface="黑体" pitchFamily="49" charset="-122"/>
              <a:ea typeface="黑体" pitchFamily="49" charset="-122"/>
            </a:endParaRPr>
          </a:p>
          <a:p>
            <a:pPr>
              <a:lnSpc>
                <a:spcPct val="150000"/>
              </a:lnSpc>
            </a:pPr>
            <a:r>
              <a:rPr lang="en-US" altLang="zh-CN" sz="1600" dirty="0" smtClean="0">
                <a:solidFill>
                  <a:srgbClr val="660033"/>
                </a:solidFill>
                <a:latin typeface="黑体" pitchFamily="49" charset="-122"/>
                <a:ea typeface="黑体" pitchFamily="49" charset="-122"/>
              </a:rPr>
              <a:t>    </a:t>
            </a:r>
            <a:endParaRPr lang="zh-CN" altLang="en-US" sz="1600" dirty="0">
              <a:solidFill>
                <a:srgbClr val="660033"/>
              </a:solidFill>
              <a:latin typeface="黑体" pitchFamily="49" charset="-122"/>
              <a:ea typeface="黑体" pitchFamily="49" charset="-122"/>
            </a:endParaRPr>
          </a:p>
        </p:txBody>
      </p:sp>
      <p:pic>
        <p:nvPicPr>
          <p:cNvPr id="4" name="Picture 2" descr="C:\Users\wl\AppData\Roaming\360se6\Application\User Data\temp\u=3804518858,4180799065&amp;fm=23&amp;gp=0.jpg"/>
          <p:cNvPicPr>
            <a:picLocks noChangeAspect="1" noChangeArrowheads="1"/>
          </p:cNvPicPr>
          <p:nvPr/>
        </p:nvPicPr>
        <p:blipFill>
          <a:blip r:embed="rId2" cstate="screen">
            <a:duotone>
              <a:prstClr val="black"/>
              <a:srgbClr val="996633">
                <a:tint val="45000"/>
                <a:satMod val="400000"/>
              </a:srgbClr>
            </a:duotone>
          </a:blip>
          <a:srcRect/>
          <a:stretch>
            <a:fillRect/>
          </a:stretch>
        </p:blipFill>
        <p:spPr bwMode="auto">
          <a:xfrm>
            <a:off x="1475656" y="843558"/>
            <a:ext cx="2232248" cy="3136309"/>
          </a:xfrm>
          <a:prstGeom prst="rect">
            <a:avLst/>
          </a:prstGeom>
          <a:noFill/>
          <a:ln w="127000" cmpd="thickThi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miter lim="800000"/>
          </a:ln>
          <a:effectLst>
            <a:glow rad="228600">
              <a:schemeClr val="accent4">
                <a:satMod val="175000"/>
                <a:alpha val="40000"/>
              </a:schemeClr>
            </a:glow>
            <a:outerShdw blurRad="50800" dist="38100" dir="8100000" sx="103000" sy="103000" algn="tr" rotWithShape="0">
              <a:prstClr val="black">
                <a:alpha val="40000"/>
              </a:prstClr>
            </a:outerShdw>
          </a:effectLst>
        </p:spPr>
      </p:pic>
      <p:pic>
        <p:nvPicPr>
          <p:cNvPr id="1026" name="Picture 2" descr="D:\雄\幻灯片练习\习作\英伦黛玉 绝代美女的中国劫\图片\02 (2).png"/>
          <p:cNvPicPr>
            <a:picLocks noChangeAspect="1" noChangeArrowheads="1"/>
          </p:cNvPicPr>
          <p:nvPr/>
        </p:nvPicPr>
        <p:blipFill>
          <a:blip r:embed="rId3" cstate="screen"/>
          <a:srcRect/>
          <a:stretch>
            <a:fillRect/>
          </a:stretch>
        </p:blipFill>
        <p:spPr bwMode="auto">
          <a:xfrm rot="19837397">
            <a:off x="589616" y="3006487"/>
            <a:ext cx="1727053" cy="1831140"/>
          </a:xfrm>
          <a:prstGeom prst="rect">
            <a:avLst/>
          </a:prstGeom>
          <a:noFill/>
          <a:effectLst>
            <a:outerShdw blurRad="50800" dist="38100" dir="8100000" sx="103000" sy="103000" algn="tr" rotWithShape="0">
              <a:prstClr val="black">
                <a:alpha val="40000"/>
              </a:prstClr>
            </a:outerShdw>
          </a:effectLst>
        </p:spPr>
      </p:pic>
      <p:sp>
        <p:nvSpPr>
          <p:cNvPr id="5" name="TextBox 4"/>
          <p:cNvSpPr txBox="1"/>
          <p:nvPr/>
        </p:nvSpPr>
        <p:spPr>
          <a:xfrm>
            <a:off x="4067944" y="3651870"/>
            <a:ext cx="4608512" cy="646331"/>
          </a:xfrm>
          <a:prstGeom prst="rect">
            <a:avLst/>
          </a:prstGeom>
          <a:noFill/>
        </p:spPr>
        <p:txBody>
          <a:bodyPr wrap="square" rtlCol="0">
            <a:spAutoFit/>
          </a:bodyPr>
          <a:lstStyle/>
          <a:p>
            <a:r>
              <a:rPr lang="en-US" altLang="zh-CN" dirty="0" smtClean="0">
                <a:solidFill>
                  <a:srgbClr val="660033"/>
                </a:solidFill>
                <a:latin typeface="黑体" pitchFamily="49" charset="-122"/>
                <a:ea typeface="黑体" pitchFamily="49" charset="-122"/>
              </a:rPr>
              <a:t>  </a:t>
            </a:r>
            <a:r>
              <a:rPr lang="zh-CN" altLang="zh-CN" dirty="0" smtClean="0">
                <a:solidFill>
                  <a:srgbClr val="663300"/>
                </a:solidFill>
                <a:latin typeface="黑体" pitchFamily="49" charset="-122"/>
                <a:ea typeface="黑体" pitchFamily="49" charset="-122"/>
              </a:rPr>
              <a:t>所有敬重</a:t>
            </a:r>
            <a:r>
              <a:rPr lang="zh-CN" altLang="en-US" dirty="0" smtClean="0">
                <a:solidFill>
                  <a:srgbClr val="663300"/>
                </a:solidFill>
                <a:latin typeface="黑体" pitchFamily="49" charset="-122"/>
                <a:ea typeface="黑体" pitchFamily="49" charset="-122"/>
              </a:rPr>
              <a:t>她</a:t>
            </a:r>
            <a:r>
              <a:rPr lang="zh-CN" altLang="zh-CN" dirty="0" smtClean="0">
                <a:solidFill>
                  <a:srgbClr val="663300"/>
                </a:solidFill>
                <a:latin typeface="黑体" pitchFamily="49" charset="-122"/>
                <a:ea typeface="黑体" pitchFamily="49" charset="-122"/>
              </a:rPr>
              <a:t>的中国人</a:t>
            </a:r>
            <a:r>
              <a:rPr lang="zh-CN" altLang="en-US" dirty="0" smtClean="0">
                <a:solidFill>
                  <a:srgbClr val="663300"/>
                </a:solidFill>
                <a:latin typeface="黑体" pitchFamily="49" charset="-122"/>
                <a:ea typeface="黑体" pitchFamily="49" charset="-122"/>
              </a:rPr>
              <a:t>都会对戴乃迭先生   </a:t>
            </a:r>
            <a:endParaRPr lang="en-US" altLang="zh-CN" dirty="0" smtClean="0">
              <a:solidFill>
                <a:srgbClr val="663300"/>
              </a:solidFill>
              <a:latin typeface="黑体" pitchFamily="49" charset="-122"/>
              <a:ea typeface="黑体" pitchFamily="49" charset="-122"/>
            </a:endParaRPr>
          </a:p>
          <a:p>
            <a:r>
              <a:rPr lang="en-US" altLang="zh-CN" dirty="0" smtClean="0">
                <a:solidFill>
                  <a:srgbClr val="663300"/>
                </a:solidFill>
                <a:latin typeface="黑体" pitchFamily="49" charset="-122"/>
                <a:ea typeface="黑体" pitchFamily="49" charset="-122"/>
              </a:rPr>
              <a:t>        </a:t>
            </a:r>
            <a:r>
              <a:rPr lang="zh-CN" altLang="zh-CN" dirty="0" smtClean="0">
                <a:solidFill>
                  <a:srgbClr val="663300"/>
                </a:solidFill>
                <a:latin typeface="黑体" pitchFamily="49" charset="-122"/>
                <a:ea typeface="黑体" pitchFamily="49" charset="-122"/>
              </a:rPr>
              <a:t>说一句：对不起，谢谢！</a:t>
            </a:r>
            <a:endParaRPr lang="zh-CN" altLang="en-US" dirty="0">
              <a:solidFill>
                <a:srgbClr val="663300"/>
              </a:solidFill>
            </a:endParaRPr>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4)">
                                      <p:cBhvr>
                                        <p:cTn id="7" dur="2000"/>
                                        <p:tgtEl>
                                          <p:spTgt spid="1026"/>
                                        </p:tgtEl>
                                      </p:cBhvr>
                                    </p:animEffect>
                                  </p:childTnLst>
                                </p:cTn>
                              </p:par>
                            </p:childTnLst>
                          </p:cTn>
                        </p:par>
                        <p:par>
                          <p:cTn id="8" fill="hold">
                            <p:stCondLst>
                              <p:cond delay="2000"/>
                            </p:stCondLst>
                            <p:childTnLst>
                              <p:par>
                                <p:cTn id="9" presetID="17" presetClass="entr" presetSubtype="10" fill="hold" nodeType="afterEffect">
                                  <p:stCondLst>
                                    <p:cond delay="1500"/>
                                  </p:stCondLst>
                                  <p:childTnLst>
                                    <p:set>
                                      <p:cBhvr>
                                        <p:cTn id="10" dur="1" fill="hold">
                                          <p:stCondLst>
                                            <p:cond delay="0"/>
                                          </p:stCondLst>
                                        </p:cTn>
                                        <p:tgtEl>
                                          <p:spTgt spid="2">
                                            <p:txEl>
                                              <p:pRg st="2" end="2"/>
                                            </p:txEl>
                                          </p:spTgt>
                                        </p:tgtEl>
                                        <p:attrNameLst>
                                          <p:attrName>style.visibility</p:attrName>
                                        </p:attrNameLst>
                                      </p:cBhvr>
                                      <p:to>
                                        <p:strVal val="visible"/>
                                      </p:to>
                                    </p:set>
                                    <p:anim calcmode="lin" valueType="num">
                                      <p:cBhvr>
                                        <p:cTn id="11"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2" dur="500" fill="hold"/>
                                        <p:tgtEl>
                                          <p:spTgt spid="2">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572000" y="483518"/>
            <a:ext cx="3672408" cy="4062651"/>
          </a:xfrm>
          <a:prstGeom prst="rect">
            <a:avLst/>
          </a:prstGeom>
        </p:spPr>
        <p:txBody>
          <a:bodyPr wrap="square">
            <a:spAutoFit/>
          </a:bodyPr>
          <a:lstStyle/>
          <a:p>
            <a:pPr>
              <a:lnSpc>
                <a:spcPct val="150000"/>
              </a:lnSpc>
            </a:pPr>
            <a:r>
              <a:rPr lang="en-US" altLang="zh-CN" sz="1400" dirty="0" smtClean="0">
                <a:latin typeface="黑体" pitchFamily="49" charset="-122"/>
                <a:ea typeface="黑体" pitchFamily="49" charset="-122"/>
              </a:rPr>
              <a:t>   </a:t>
            </a:r>
            <a:r>
              <a:rPr lang="zh-CN" altLang="zh-CN" sz="1200" dirty="0" smtClean="0">
                <a:solidFill>
                  <a:srgbClr val="FFFFCC"/>
                </a:solidFill>
                <a:latin typeface="黑体" pitchFamily="49" charset="-122"/>
                <a:ea typeface="黑体" pitchFamily="49" charset="-122"/>
              </a:rPr>
              <a:t>不管她取得怎样的成就，她始终谦和</a:t>
            </a:r>
            <a:r>
              <a:rPr lang="zh-CN" altLang="en-US" sz="1200" dirty="0" smtClean="0">
                <a:solidFill>
                  <a:srgbClr val="FFFFCC"/>
                </a:solidFill>
                <a:latin typeface="黑体" pitchFamily="49" charset="-122"/>
                <a:ea typeface="黑体" pitchFamily="49" charset="-122"/>
              </a:rPr>
              <a:t>，</a:t>
            </a:r>
            <a:r>
              <a:rPr lang="zh-CN" altLang="zh-CN" sz="1200" dirty="0" smtClean="0">
                <a:solidFill>
                  <a:srgbClr val="FFFFCC"/>
                </a:solidFill>
                <a:latin typeface="黑体" pitchFamily="49" charset="-122"/>
                <a:ea typeface="黑体" pitchFamily="49" charset="-122"/>
              </a:rPr>
              <a:t>始终温雅</a:t>
            </a:r>
            <a:r>
              <a:rPr lang="zh-CN" altLang="en-US" sz="1200" dirty="0" smtClean="0">
                <a:solidFill>
                  <a:srgbClr val="FFFFCC"/>
                </a:solidFill>
                <a:latin typeface="黑体" pitchFamily="49" charset="-122"/>
                <a:ea typeface="黑体" pitchFamily="49" charset="-122"/>
              </a:rPr>
              <a:t>，</a:t>
            </a:r>
            <a:r>
              <a:rPr lang="zh-CN" altLang="zh-CN" sz="1200" dirty="0" smtClean="0">
                <a:solidFill>
                  <a:srgbClr val="FFFFCC"/>
                </a:solidFill>
                <a:latin typeface="黑体" pitchFamily="49" charset="-122"/>
                <a:ea typeface="黑体" pitchFamily="49" charset="-122"/>
              </a:rPr>
              <a:t>始终是美丽的天使！哪怕是在受尽屈辱的文化大革命中，她也没有任何的改变。</a:t>
            </a:r>
          </a:p>
          <a:p>
            <a:pPr>
              <a:lnSpc>
                <a:spcPct val="150000"/>
              </a:lnSpc>
            </a:pPr>
            <a:r>
              <a:rPr lang="en-US" altLang="zh-CN" sz="1200" dirty="0" smtClean="0">
                <a:solidFill>
                  <a:srgbClr val="FFFFCC"/>
                </a:solidFill>
                <a:latin typeface="黑体" pitchFamily="49" charset="-122"/>
                <a:ea typeface="黑体" pitchFamily="49" charset="-122"/>
              </a:rPr>
              <a:t>    </a:t>
            </a:r>
            <a:r>
              <a:rPr lang="zh-CN" altLang="zh-CN" sz="1200" dirty="0" smtClean="0">
                <a:solidFill>
                  <a:srgbClr val="FFFFCC"/>
                </a:solidFill>
                <a:latin typeface="黑体" pitchFamily="49" charset="-122"/>
                <a:ea typeface="黑体" pitchFamily="49" charset="-122"/>
              </a:rPr>
              <a:t>她高超的语言能力和卓越不凡的工作业绩扩大了中国文学在世界上的影响。仅此一点，就可以毫不夸张地说，她起到了不可替代的作用。</a:t>
            </a:r>
            <a:endParaRPr lang="en-US" altLang="zh-CN" sz="1200" dirty="0" smtClean="0">
              <a:solidFill>
                <a:srgbClr val="FFFFCC"/>
              </a:solidFill>
              <a:latin typeface="黑体" pitchFamily="49" charset="-122"/>
              <a:ea typeface="黑体" pitchFamily="49" charset="-122"/>
            </a:endParaRPr>
          </a:p>
          <a:p>
            <a:pPr>
              <a:lnSpc>
                <a:spcPct val="150000"/>
              </a:lnSpc>
            </a:pPr>
            <a:r>
              <a:rPr lang="en-US" altLang="zh-CN" sz="1200" dirty="0" smtClean="0">
                <a:solidFill>
                  <a:srgbClr val="FFFFCC"/>
                </a:solidFill>
                <a:latin typeface="黑体" pitchFamily="49" charset="-122"/>
                <a:ea typeface="黑体" pitchFamily="49" charset="-122"/>
              </a:rPr>
              <a:t>    </a:t>
            </a:r>
          </a:p>
          <a:p>
            <a:pPr>
              <a:lnSpc>
                <a:spcPct val="150000"/>
              </a:lnSpc>
            </a:pPr>
            <a:endParaRPr lang="en-US" altLang="zh-CN" sz="1200" dirty="0" smtClean="0">
              <a:solidFill>
                <a:srgbClr val="FFFFCC"/>
              </a:solidFill>
              <a:latin typeface="黑体" pitchFamily="49" charset="-122"/>
              <a:ea typeface="黑体" pitchFamily="49" charset="-122"/>
            </a:endParaRPr>
          </a:p>
          <a:p>
            <a:pPr>
              <a:lnSpc>
                <a:spcPct val="150000"/>
              </a:lnSpc>
            </a:pPr>
            <a:r>
              <a:rPr lang="en-US" altLang="zh-CN" sz="1200" dirty="0" smtClean="0">
                <a:solidFill>
                  <a:srgbClr val="FFFFCC"/>
                </a:solidFill>
                <a:latin typeface="黑体" pitchFamily="49" charset="-122"/>
                <a:ea typeface="黑体" pitchFamily="49" charset="-122"/>
              </a:rPr>
              <a:t>    </a:t>
            </a:r>
            <a:r>
              <a:rPr lang="zh-CN" altLang="zh-CN" sz="1200" dirty="0" smtClean="0">
                <a:solidFill>
                  <a:srgbClr val="663300"/>
                </a:solidFill>
                <a:latin typeface="黑体" pitchFamily="49" charset="-122"/>
                <a:ea typeface="黑体" pitchFamily="49" charset="-122"/>
              </a:rPr>
              <a:t>从</a:t>
            </a:r>
            <a:r>
              <a:rPr lang="en-US" altLang="zh-CN" sz="1200" dirty="0" smtClean="0">
                <a:solidFill>
                  <a:srgbClr val="663300"/>
                </a:solidFill>
                <a:latin typeface="黑体" pitchFamily="49" charset="-122"/>
                <a:ea typeface="黑体" pitchFamily="49" charset="-122"/>
              </a:rPr>
              <a:t>1940</a:t>
            </a:r>
            <a:r>
              <a:rPr lang="zh-CN" altLang="zh-CN" sz="1200" dirty="0" smtClean="0">
                <a:solidFill>
                  <a:srgbClr val="663300"/>
                </a:solidFill>
                <a:latin typeface="黑体" pitchFamily="49" charset="-122"/>
                <a:ea typeface="黑体" pitchFamily="49" charset="-122"/>
              </a:rPr>
              <a:t>年跟随杨宪益来到中国之后，除了因公出访，她只回英国探过一次亲，六十年来，她从来没有想过离开中国、离开杨宪益。</a:t>
            </a:r>
            <a:r>
              <a:rPr lang="en-US" altLang="zh-CN" sz="1200" dirty="0" smtClean="0">
                <a:solidFill>
                  <a:srgbClr val="FFFFCC"/>
                </a:solidFill>
                <a:latin typeface="+mj-ea"/>
              </a:rPr>
              <a:t/>
            </a:r>
            <a:br>
              <a:rPr lang="en-US" altLang="zh-CN" sz="1200" dirty="0" smtClean="0">
                <a:solidFill>
                  <a:srgbClr val="FFFFCC"/>
                </a:solidFill>
                <a:latin typeface="+mj-ea"/>
              </a:rPr>
            </a:br>
            <a:r>
              <a:rPr lang="zh-CN" altLang="en-US" sz="1200" dirty="0" smtClean="0">
                <a:solidFill>
                  <a:srgbClr val="FFFFCC"/>
                </a:solidFill>
                <a:latin typeface="+mj-ea"/>
              </a:rPr>
              <a:t>    </a:t>
            </a:r>
            <a:r>
              <a:rPr lang="zh-CN" altLang="en-US" sz="1200" dirty="0" smtClean="0">
                <a:solidFill>
                  <a:srgbClr val="FFFFCC"/>
                </a:solidFill>
                <a:latin typeface="黑体" pitchFamily="49" charset="-122"/>
                <a:ea typeface="黑体" pitchFamily="49" charset="-122"/>
                <a:cs typeface="宋体" pitchFamily="2" charset="-122"/>
              </a:rPr>
              <a:t>她</a:t>
            </a:r>
            <a:r>
              <a:rPr lang="zh-CN" altLang="zh-CN" sz="1200" dirty="0" smtClean="0">
                <a:solidFill>
                  <a:srgbClr val="FFFFCC"/>
                </a:solidFill>
                <a:latin typeface="黑体" pitchFamily="49" charset="-122"/>
                <a:ea typeface="黑体" pitchFamily="49" charset="-122"/>
                <a:cs typeface="宋体" pitchFamily="2" charset="-122"/>
              </a:rPr>
              <a:t>生前常对来访的朋友或记者们用她那娓娓动听、十分熟练的中文微笑着说：</a:t>
            </a:r>
            <a:endParaRPr lang="en-US" altLang="zh-CN" sz="1200" dirty="0" smtClean="0">
              <a:solidFill>
                <a:srgbClr val="FFFFCC"/>
              </a:solidFill>
              <a:latin typeface="黑体" pitchFamily="49" charset="-122"/>
              <a:ea typeface="黑体" pitchFamily="49" charset="-122"/>
              <a:cs typeface="宋体" pitchFamily="2" charset="-122"/>
            </a:endParaRPr>
          </a:p>
          <a:p>
            <a:pPr>
              <a:lnSpc>
                <a:spcPct val="150000"/>
              </a:lnSpc>
            </a:pPr>
            <a:r>
              <a:rPr lang="zh-CN" altLang="en-US" sz="1400" dirty="0" smtClean="0">
                <a:solidFill>
                  <a:srgbClr val="660033"/>
                </a:solidFill>
                <a:latin typeface="黑体" pitchFamily="49" charset="-122"/>
                <a:ea typeface="黑体" pitchFamily="49" charset="-122"/>
                <a:cs typeface="宋体" pitchFamily="2" charset="-122"/>
              </a:rPr>
              <a:t>        </a:t>
            </a:r>
            <a:r>
              <a:rPr lang="zh-CN" altLang="en-US" sz="1400" dirty="0" smtClean="0">
                <a:solidFill>
                  <a:srgbClr val="663300"/>
                </a:solidFill>
                <a:latin typeface="黑体" pitchFamily="49" charset="-122"/>
                <a:ea typeface="黑体" pitchFamily="49" charset="-122"/>
                <a:cs typeface="宋体" pitchFamily="2" charset="-122"/>
              </a:rPr>
              <a:t>“我觉得我有两个祖国！”</a:t>
            </a:r>
            <a:r>
              <a:rPr lang="zh-CN" altLang="en-US" sz="1400" dirty="0" smtClean="0">
                <a:solidFill>
                  <a:srgbClr val="CC3300"/>
                </a:solidFill>
                <a:latin typeface="Calibri" pitchFamily="34" charset="0"/>
                <a:ea typeface="Simsun"/>
                <a:cs typeface="宋体" pitchFamily="2" charset="-122"/>
              </a:rPr>
              <a:t></a:t>
            </a:r>
            <a:endParaRPr lang="zh-CN" altLang="zh-CN" sz="1400" dirty="0">
              <a:solidFill>
                <a:srgbClr val="CC3300"/>
              </a:solidFill>
              <a:latin typeface="黑体" pitchFamily="49" charset="-122"/>
              <a:ea typeface="黑体" pitchFamily="49" charset="-122"/>
            </a:endParaRPr>
          </a:p>
        </p:txBody>
      </p:sp>
      <p:pic>
        <p:nvPicPr>
          <p:cNvPr id="4" name="图片 3" descr="http://www.yufamily.org/src/images/GladysTaylor_600.jpg"/>
          <p:cNvPicPr/>
          <p:nvPr/>
        </p:nvPicPr>
        <p:blipFill>
          <a:blip r:embed="rId2" cstate="screen">
            <a:duotone>
              <a:prstClr val="black"/>
              <a:srgbClr val="D9C3A5">
                <a:tint val="50000"/>
                <a:satMod val="180000"/>
              </a:srgbClr>
            </a:duotone>
          </a:blip>
          <a:srcRect/>
          <a:stretch>
            <a:fillRect/>
          </a:stretch>
        </p:blipFill>
        <p:spPr bwMode="auto">
          <a:xfrm>
            <a:off x="1259632" y="843558"/>
            <a:ext cx="2664296" cy="3456384"/>
          </a:xfrm>
          <a:prstGeom prst="rect">
            <a:avLst/>
          </a:prstGeom>
          <a:noFill/>
          <a:ln w="107950" cmpd="sng">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prstDash val="solid"/>
            <a:miter lim="800000"/>
            <a:headEnd/>
            <a:tailEnd/>
          </a:ln>
          <a:effectLst>
            <a:glow rad="228600">
              <a:schemeClr val="accent4">
                <a:satMod val="175000"/>
                <a:alpha val="40000"/>
              </a:schemeClr>
            </a:glow>
            <a:outerShdw blurRad="50800" dist="38100" dir="8100000" sx="103000" sy="103000" algn="tr" rotWithShape="0">
              <a:prstClr val="black">
                <a:alpha val="40000"/>
              </a:prstClr>
            </a:outerShdw>
          </a:effectLst>
        </p:spPr>
      </p:pic>
      <p:pic>
        <p:nvPicPr>
          <p:cNvPr id="2051" name="Picture 3" descr="D:\雄\幻灯片练习\习作\英伦黛玉 绝代美女的中国劫\图片\08.png"/>
          <p:cNvPicPr>
            <a:picLocks noChangeAspect="1" noChangeArrowheads="1"/>
          </p:cNvPicPr>
          <p:nvPr/>
        </p:nvPicPr>
        <p:blipFill>
          <a:blip r:embed="rId3" cstate="screen"/>
          <a:srcRect/>
          <a:stretch>
            <a:fillRect/>
          </a:stretch>
        </p:blipFill>
        <p:spPr bwMode="auto">
          <a:xfrm rot="11689604">
            <a:off x="603800" y="3284070"/>
            <a:ext cx="1224221" cy="1224221"/>
          </a:xfrm>
          <a:prstGeom prst="rect">
            <a:avLst/>
          </a:prstGeom>
          <a:noFill/>
          <a:effectLst>
            <a:outerShdw blurRad="50800" dist="38100" dir="8100000" sx="103000" sy="103000" algn="tr" rotWithShape="0">
              <a:prstClr val="black">
                <a:alpha val="40000"/>
              </a:prstClr>
            </a:outerShdw>
          </a:effectLst>
        </p:spPr>
      </p:pic>
    </p:spTree>
  </p:cSld>
  <p:clrMapOvr>
    <a:masterClrMapping/>
  </p:clrMapOvr>
  <p:transition spd="slow">
    <p:pull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雄\幻灯片练习\习作\英伦黛玉 绝代美女的中国劫\图片\图片122.jpg026.jpg005.jpg"/>
          <p:cNvPicPr>
            <a:picLocks noChangeAspect="1" noChangeArrowheads="1"/>
          </p:cNvPicPr>
          <p:nvPr/>
        </p:nvPicPr>
        <p:blipFill>
          <a:blip r:embed="rId3" cstate="screen">
            <a:duotone>
              <a:prstClr val="black"/>
              <a:srgbClr val="D9C3A5">
                <a:tint val="50000"/>
                <a:satMod val="180000"/>
              </a:srgbClr>
            </a:duotone>
            <a:lum contrast="10000"/>
          </a:blip>
          <a:srcRect/>
          <a:stretch>
            <a:fillRect/>
          </a:stretch>
        </p:blipFill>
        <p:spPr bwMode="auto">
          <a:xfrm>
            <a:off x="827584" y="771550"/>
            <a:ext cx="4413060" cy="3013797"/>
          </a:xfrm>
          <a:prstGeom prst="rect">
            <a:avLst/>
          </a:prstGeom>
          <a:noFill/>
          <a:ln w="127000" cmpd="thinThick">
            <a:solidFill>
              <a:srgbClr val="FFCC66"/>
            </a:solidFill>
          </a:ln>
          <a:effectLst>
            <a:outerShdw blurRad="50800" dist="38100" dir="8100000" sx="103000" sy="103000" algn="tr" rotWithShape="0">
              <a:prstClr val="black">
                <a:alpha val="40000"/>
              </a:prstClr>
            </a:outerShdw>
          </a:effectLst>
        </p:spPr>
      </p:pic>
      <p:sp>
        <p:nvSpPr>
          <p:cNvPr id="3" name="TextBox 2"/>
          <p:cNvSpPr txBox="1"/>
          <p:nvPr/>
        </p:nvSpPr>
        <p:spPr>
          <a:xfrm>
            <a:off x="1115616" y="4155926"/>
            <a:ext cx="3801041" cy="307777"/>
          </a:xfrm>
          <a:prstGeom prst="rect">
            <a:avLst/>
          </a:prstGeom>
          <a:noFill/>
        </p:spPr>
        <p:txBody>
          <a:bodyPr wrap="none" rtlCol="0">
            <a:spAutoFit/>
          </a:bodyPr>
          <a:lstStyle/>
          <a:p>
            <a:r>
              <a:rPr lang="zh-CN" altLang="en-US" sz="1400" dirty="0" smtClean="0">
                <a:solidFill>
                  <a:srgbClr val="FFFF99"/>
                </a:solidFill>
                <a:latin typeface="黑体" pitchFamily="49" charset="-122"/>
                <a:ea typeface="黑体" pitchFamily="49" charset="-122"/>
              </a:rPr>
              <a:t>与母亲等家人合影，</a:t>
            </a:r>
            <a:r>
              <a:rPr lang="zh-CN" altLang="en-US" sz="1200" dirty="0" smtClean="0">
                <a:solidFill>
                  <a:srgbClr val="FFFF99"/>
                </a:solidFill>
                <a:latin typeface="黑体" pitchFamily="49" charset="-122"/>
                <a:ea typeface="黑体" pitchFamily="49" charset="-122"/>
              </a:rPr>
              <a:t>左一为戴乃迭，右一为小女儿</a:t>
            </a:r>
            <a:endParaRPr lang="zh-CN" altLang="en-US" sz="1200" dirty="0">
              <a:solidFill>
                <a:srgbClr val="FFFF99"/>
              </a:solidFill>
              <a:latin typeface="黑体" pitchFamily="49" charset="-122"/>
              <a:ea typeface="黑体" pitchFamily="49" charset="-122"/>
            </a:endParaRPr>
          </a:p>
        </p:txBody>
      </p:sp>
      <p:sp>
        <p:nvSpPr>
          <p:cNvPr id="4" name="矩形 3"/>
          <p:cNvSpPr/>
          <p:nvPr/>
        </p:nvSpPr>
        <p:spPr>
          <a:xfrm>
            <a:off x="5580112" y="627534"/>
            <a:ext cx="3131840" cy="1015663"/>
          </a:xfrm>
          <a:prstGeom prst="rect">
            <a:avLst/>
          </a:prstGeom>
        </p:spPr>
        <p:txBody>
          <a:bodyPr wrap="square">
            <a:spAutoFit/>
          </a:bodyPr>
          <a:lstStyle/>
          <a:p>
            <a:endParaRPr lang="en-US" altLang="zh-CN" sz="1200" dirty="0" smtClean="0">
              <a:solidFill>
                <a:srgbClr val="FFFFCC"/>
              </a:solidFill>
              <a:latin typeface="黑体" pitchFamily="49" charset="-122"/>
              <a:ea typeface="黑体" pitchFamily="49" charset="-122"/>
            </a:endParaRPr>
          </a:p>
          <a:p>
            <a:endParaRPr lang="en-US" altLang="zh-CN" sz="1200" dirty="0" smtClean="0">
              <a:solidFill>
                <a:srgbClr val="FFFFCC"/>
              </a:solidFill>
              <a:latin typeface="黑体" pitchFamily="49" charset="-122"/>
              <a:ea typeface="黑体" pitchFamily="49" charset="-122"/>
            </a:endParaRPr>
          </a:p>
          <a:p>
            <a:endParaRPr lang="en-US" altLang="zh-CN" sz="1200" dirty="0" smtClean="0">
              <a:solidFill>
                <a:srgbClr val="FFFFCC"/>
              </a:solidFill>
              <a:latin typeface="黑体" pitchFamily="49" charset="-122"/>
              <a:ea typeface="黑体" pitchFamily="49" charset="-122"/>
            </a:endParaRPr>
          </a:p>
          <a:p>
            <a:endParaRPr lang="en-US" altLang="zh-CN" sz="1200" dirty="0" smtClean="0">
              <a:solidFill>
                <a:srgbClr val="FFFFCC"/>
              </a:solidFill>
              <a:latin typeface="黑体" pitchFamily="49" charset="-122"/>
              <a:ea typeface="黑体" pitchFamily="49" charset="-122"/>
            </a:endParaRPr>
          </a:p>
          <a:p>
            <a:endParaRPr lang="zh-CN" altLang="en-US" sz="1200" dirty="0" smtClean="0">
              <a:solidFill>
                <a:srgbClr val="FFFFCC"/>
              </a:solidFill>
              <a:latin typeface="黑体" pitchFamily="49" charset="-122"/>
              <a:ea typeface="黑体" pitchFamily="49" charset="-122"/>
            </a:endParaRPr>
          </a:p>
        </p:txBody>
      </p:sp>
      <p:sp>
        <p:nvSpPr>
          <p:cNvPr id="5" name="TextBox 4"/>
          <p:cNvSpPr txBox="1"/>
          <p:nvPr/>
        </p:nvSpPr>
        <p:spPr>
          <a:xfrm>
            <a:off x="5580112" y="987574"/>
            <a:ext cx="2952328" cy="2862322"/>
          </a:xfrm>
          <a:prstGeom prst="rect">
            <a:avLst/>
          </a:prstGeom>
          <a:solidFill>
            <a:schemeClr val="tx1">
              <a:lumMod val="50000"/>
              <a:lumOff val="50000"/>
              <a:alpha val="67000"/>
            </a:schemeClr>
          </a:solidFill>
        </p:spPr>
        <p:txBody>
          <a:bodyPr wrap="square" rtlCol="0">
            <a:spAutoFit/>
          </a:bodyPr>
          <a:lstStyle/>
          <a:p>
            <a:pPr>
              <a:lnSpc>
                <a:spcPct val="150000"/>
              </a:lnSpc>
            </a:pPr>
            <a:r>
              <a:rPr lang="en-US" altLang="zh-CN" sz="1200" dirty="0" smtClean="0">
                <a:solidFill>
                  <a:srgbClr val="FFFF99"/>
                </a:solidFill>
              </a:rPr>
              <a:t>        </a:t>
            </a:r>
            <a:r>
              <a:rPr lang="en-US" altLang="zh-CN" sz="1200" dirty="0" smtClean="0">
                <a:solidFill>
                  <a:srgbClr val="FFFF99"/>
                </a:solidFill>
                <a:latin typeface="黑体" pitchFamily="49" charset="-122"/>
                <a:ea typeface="黑体" pitchFamily="49" charset="-122"/>
              </a:rPr>
              <a:t>1960</a:t>
            </a:r>
            <a:r>
              <a:rPr lang="zh-CN" altLang="en-US" sz="1200" dirty="0" smtClean="0">
                <a:solidFill>
                  <a:srgbClr val="FFFF99"/>
                </a:solidFill>
                <a:latin typeface="黑体" pitchFamily="49" charset="-122"/>
                <a:ea typeface="黑体" pitchFamily="49" charset="-122"/>
              </a:rPr>
              <a:t>年为给母亲过</a:t>
            </a:r>
            <a:r>
              <a:rPr lang="en-US" altLang="zh-CN" sz="1200" dirty="0" smtClean="0">
                <a:solidFill>
                  <a:srgbClr val="FFFF99"/>
                </a:solidFill>
                <a:latin typeface="黑体" pitchFamily="49" charset="-122"/>
                <a:ea typeface="黑体" pitchFamily="49" charset="-122"/>
              </a:rPr>
              <a:t>80</a:t>
            </a:r>
            <a:r>
              <a:rPr lang="zh-CN" altLang="en-US" sz="1200" dirty="0" smtClean="0">
                <a:solidFill>
                  <a:srgbClr val="FFFF99"/>
                </a:solidFill>
                <a:latin typeface="黑体" pitchFamily="49" charset="-122"/>
                <a:ea typeface="黑体" pitchFamily="49" charset="-122"/>
              </a:rPr>
              <a:t>大寿生日，戴乃迭给总理写信，才获准带小女儿一起回英国探亲。</a:t>
            </a:r>
            <a:r>
              <a:rPr lang="zh-CN" altLang="en-US" sz="1200" dirty="0" smtClean="0">
                <a:solidFill>
                  <a:srgbClr val="663300"/>
                </a:solidFill>
                <a:latin typeface="黑体" pitchFamily="49" charset="-122"/>
                <a:ea typeface="黑体" pitchFamily="49" charset="-122"/>
              </a:rPr>
              <a:t>这是她自</a:t>
            </a:r>
            <a:r>
              <a:rPr lang="en-US" altLang="zh-CN" sz="1200" dirty="0" smtClean="0">
                <a:solidFill>
                  <a:srgbClr val="663300"/>
                </a:solidFill>
                <a:latin typeface="黑体" pitchFamily="49" charset="-122"/>
                <a:ea typeface="黑体" pitchFamily="49" charset="-122"/>
              </a:rPr>
              <a:t>1940</a:t>
            </a:r>
            <a:r>
              <a:rPr lang="zh-CN" altLang="en-US" sz="1200" dirty="0" smtClean="0">
                <a:solidFill>
                  <a:srgbClr val="663300"/>
                </a:solidFill>
                <a:latin typeface="黑体" pitchFamily="49" charset="-122"/>
                <a:ea typeface="黑体" pitchFamily="49" charset="-122"/>
              </a:rPr>
              <a:t>年离开英国后第一次回去。</a:t>
            </a:r>
            <a:endParaRPr lang="en-US" altLang="zh-CN" sz="1200" dirty="0" smtClean="0">
              <a:solidFill>
                <a:srgbClr val="663300"/>
              </a:solidFill>
              <a:latin typeface="黑体" pitchFamily="49" charset="-122"/>
              <a:ea typeface="黑体" pitchFamily="49" charset="-122"/>
            </a:endParaRPr>
          </a:p>
          <a:p>
            <a:pPr>
              <a:lnSpc>
                <a:spcPct val="150000"/>
              </a:lnSpc>
            </a:pPr>
            <a:r>
              <a:rPr lang="en-US" altLang="zh-CN" sz="1200" dirty="0" smtClean="0">
                <a:solidFill>
                  <a:srgbClr val="FFFF99"/>
                </a:solidFill>
                <a:latin typeface="黑体" pitchFamily="49" charset="-122"/>
                <a:ea typeface="黑体" pitchFamily="49" charset="-122"/>
              </a:rPr>
              <a:t>    </a:t>
            </a:r>
            <a:r>
              <a:rPr lang="zh-CN" altLang="en-US" sz="1200" dirty="0" smtClean="0">
                <a:solidFill>
                  <a:srgbClr val="FFFF99"/>
                </a:solidFill>
                <a:latin typeface="黑体" pitchFamily="49" charset="-122"/>
                <a:ea typeface="黑体" pitchFamily="49" charset="-122"/>
              </a:rPr>
              <a:t>戴乃迭决心要为新中国做一名民间大使。在英国期间她为当地团体做过好多次令人印象深刻的讲话，讲述她在中国为人妻、为人母的经历，以及解放后中国在儿童福利、保健和教育方面的发展。她的讲话令人信服。</a:t>
            </a:r>
            <a:endParaRPr lang="zh-CN" altLang="en-US" sz="1200" dirty="0">
              <a:solidFill>
                <a:srgbClr val="FFFF99"/>
              </a:solidFill>
              <a:latin typeface="黑体" pitchFamily="49" charset="-122"/>
              <a:ea typeface="黑体" pitchFamily="49" charset="-122"/>
            </a:endParaRPr>
          </a:p>
        </p:txBody>
      </p:sp>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par>
                          <p:cTn id="8" fill="hold">
                            <p:stCondLst>
                              <p:cond delay="2000"/>
                            </p:stCondLst>
                            <p:childTnLst>
                              <p:par>
                                <p:cTn id="9" presetID="17" presetClass="entr" presetSubtype="1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707904" y="483518"/>
            <a:ext cx="4572000" cy="3970318"/>
          </a:xfrm>
          <a:prstGeom prst="rect">
            <a:avLst/>
          </a:prstGeom>
        </p:spPr>
        <p:txBody>
          <a:bodyPr>
            <a:spAutoFit/>
          </a:bodyPr>
          <a:lstStyle/>
          <a:p>
            <a:pPr lvl="0" fontAlgn="base">
              <a:lnSpc>
                <a:spcPct val="150000"/>
              </a:lnSpc>
              <a:spcBef>
                <a:spcPct val="0"/>
              </a:spcBef>
              <a:spcAft>
                <a:spcPct val="0"/>
              </a:spcAft>
            </a:pPr>
            <a:r>
              <a:rPr lang="en-US" altLang="zh-CN" sz="1400" dirty="0" smtClean="0">
                <a:solidFill>
                  <a:srgbClr val="FFFFCC"/>
                </a:solidFill>
                <a:latin typeface="黑体" pitchFamily="49" charset="-122"/>
                <a:ea typeface="黑体" pitchFamily="49" charset="-122"/>
                <a:cs typeface="宋体" pitchFamily="2" charset="-122"/>
              </a:rPr>
              <a:t>    </a:t>
            </a:r>
            <a:r>
              <a:rPr lang="zh-CN" altLang="zh-CN" sz="1400" dirty="0" smtClean="0">
                <a:solidFill>
                  <a:srgbClr val="FFFFCC"/>
                </a:solidFill>
                <a:latin typeface="黑体" pitchFamily="49" charset="-122"/>
                <a:ea typeface="黑体" pitchFamily="49" charset="-122"/>
                <a:cs typeface="宋体" pitchFamily="2" charset="-122"/>
              </a:rPr>
              <a:t>对于这样一位卓有成就的英籍女翻译家，我们不能不感谢她</a:t>
            </a:r>
            <a:r>
              <a:rPr lang="zh-CN" altLang="en-US" sz="1400" dirty="0" smtClean="0">
                <a:solidFill>
                  <a:srgbClr val="FFFFCC"/>
                </a:solidFill>
                <a:latin typeface="黑体" pitchFamily="49" charset="-122"/>
                <a:ea typeface="黑体" pitchFamily="49" charset="-122"/>
                <a:cs typeface="宋体" pitchFamily="2" charset="-122"/>
              </a:rPr>
              <a:t>为</a:t>
            </a:r>
            <a:r>
              <a:rPr lang="zh-CN" altLang="zh-CN" sz="1400" dirty="0" smtClean="0">
                <a:solidFill>
                  <a:srgbClr val="FFFFCC"/>
                </a:solidFill>
                <a:latin typeface="黑体" pitchFamily="49" charset="-122"/>
                <a:ea typeface="黑体" pitchFamily="49" charset="-122"/>
                <a:cs typeface="宋体" pitchFamily="2" charset="-122"/>
              </a:rPr>
              <a:t>把我们祖国历史悠久的文化介绍到国外</a:t>
            </a:r>
            <a:r>
              <a:rPr lang="zh-CN" altLang="en-US" sz="1400" dirty="0" smtClean="0">
                <a:solidFill>
                  <a:srgbClr val="FFFFCC"/>
                </a:solidFill>
                <a:latin typeface="黑体" pitchFamily="49" charset="-122"/>
                <a:ea typeface="黑体" pitchFamily="49" charset="-122"/>
                <a:cs typeface="宋体" pitchFamily="2" charset="-122"/>
              </a:rPr>
              <a:t>，</a:t>
            </a:r>
            <a:r>
              <a:rPr lang="zh-CN" altLang="zh-CN" sz="1400" dirty="0" smtClean="0">
                <a:solidFill>
                  <a:srgbClr val="FFFFCC"/>
                </a:solidFill>
                <a:latin typeface="黑体" pitchFamily="49" charset="-122"/>
                <a:ea typeface="黑体" pitchFamily="49" charset="-122"/>
                <a:cs typeface="宋体" pitchFamily="2" charset="-122"/>
              </a:rPr>
              <a:t>为了这一艰巨的翻译事业，她做出了无与伦比的贡献</a:t>
            </a:r>
            <a:r>
              <a:rPr lang="en-US" altLang="zh-CN" sz="1400" dirty="0" smtClean="0">
                <a:solidFill>
                  <a:srgbClr val="FFFFCC"/>
                </a:solidFill>
                <a:latin typeface="黑体" pitchFamily="49" charset="-122"/>
                <a:ea typeface="黑体" pitchFamily="49" charset="-122"/>
                <a:cs typeface="宋体" pitchFamily="2" charset="-122"/>
              </a:rPr>
              <a:t>——</a:t>
            </a:r>
            <a:r>
              <a:rPr lang="zh-CN" altLang="en-US" sz="1400" dirty="0" smtClean="0">
                <a:solidFill>
                  <a:srgbClr val="FFFFCC"/>
                </a:solidFill>
                <a:latin typeface="黑体" pitchFamily="49" charset="-122"/>
                <a:ea typeface="黑体" pitchFamily="49" charset="-122"/>
                <a:cs typeface="宋体" pitchFamily="2" charset="-122"/>
              </a:rPr>
              <a:t>奉献了一生，耗尽了她所有的心血。虽然她本可以做得更多些，但是</a:t>
            </a:r>
            <a:r>
              <a:rPr lang="en-US" altLang="zh-CN" sz="1400" dirty="0" smtClean="0">
                <a:solidFill>
                  <a:srgbClr val="FFFFCC"/>
                </a:solidFill>
                <a:latin typeface="黑体" pitchFamily="49" charset="-122"/>
                <a:ea typeface="黑体" pitchFamily="49" charset="-122"/>
                <a:cs typeface="宋体" pitchFamily="2" charset="-122"/>
              </a:rPr>
              <a:t>4</a:t>
            </a:r>
            <a:r>
              <a:rPr lang="zh-CN" altLang="en-US" sz="1400" dirty="0" smtClean="0">
                <a:solidFill>
                  <a:srgbClr val="FFFFCC"/>
                </a:solidFill>
                <a:latin typeface="黑体" pitchFamily="49" charset="-122"/>
                <a:ea typeface="黑体" pitchFamily="49" charset="-122"/>
                <a:cs typeface="宋体" pitchFamily="2" charset="-122"/>
              </a:rPr>
              <a:t>年的牢狱生涯和以后接二连三的打击终于迫使她永远封笔。</a:t>
            </a:r>
            <a:endParaRPr lang="en-US" altLang="zh-CN" sz="1400" dirty="0" smtClean="0">
              <a:solidFill>
                <a:srgbClr val="FFFFCC"/>
              </a:solidFill>
              <a:latin typeface="黑体" pitchFamily="49" charset="-122"/>
              <a:ea typeface="黑体" pitchFamily="49" charset="-122"/>
              <a:cs typeface="宋体" pitchFamily="2" charset="-122"/>
            </a:endParaRPr>
          </a:p>
          <a:p>
            <a:pPr lvl="0" fontAlgn="base">
              <a:lnSpc>
                <a:spcPct val="150000"/>
              </a:lnSpc>
              <a:spcBef>
                <a:spcPct val="0"/>
              </a:spcBef>
              <a:spcAft>
                <a:spcPct val="0"/>
              </a:spcAft>
            </a:pPr>
            <a:r>
              <a:rPr lang="zh-CN" altLang="en-US" sz="1400" dirty="0" smtClean="0"/>
              <a:t>        </a:t>
            </a:r>
            <a:r>
              <a:rPr lang="zh-CN" altLang="en-US" sz="1400" dirty="0" smtClean="0">
                <a:solidFill>
                  <a:srgbClr val="663300"/>
                </a:solidFill>
                <a:latin typeface="黑体" pitchFamily="49" charset="-122"/>
                <a:ea typeface="黑体" pitchFamily="49" charset="-122"/>
              </a:rPr>
              <a:t>戴乃迭和杨宪益对中国文化的贡献可谓是前无古人，后无来者。他们的作品因此弥足珍贵。</a:t>
            </a:r>
            <a:endParaRPr lang="en-US" altLang="zh-CN" sz="1400" dirty="0" smtClean="0">
              <a:solidFill>
                <a:srgbClr val="663300"/>
              </a:solidFill>
              <a:latin typeface="黑体" pitchFamily="49" charset="-122"/>
              <a:ea typeface="黑体" pitchFamily="49" charset="-122"/>
              <a:cs typeface="宋体" pitchFamily="2" charset="-122"/>
            </a:endParaRPr>
          </a:p>
          <a:p>
            <a:pPr lvl="0" fontAlgn="base">
              <a:lnSpc>
                <a:spcPct val="150000"/>
              </a:lnSpc>
              <a:spcBef>
                <a:spcPct val="0"/>
              </a:spcBef>
              <a:spcAft>
                <a:spcPct val="0"/>
              </a:spcAft>
            </a:pPr>
            <a:r>
              <a:rPr lang="en-US" altLang="zh-CN" sz="1400" dirty="0" smtClean="0">
                <a:solidFill>
                  <a:srgbClr val="FFFFCC"/>
                </a:solidFill>
                <a:latin typeface="黑体" pitchFamily="49" charset="-122"/>
                <a:ea typeface="黑体" pitchFamily="49" charset="-122"/>
                <a:cs typeface="宋体" pitchFamily="2" charset="-122"/>
              </a:rPr>
              <a:t>    </a:t>
            </a:r>
            <a:r>
              <a:rPr lang="zh-CN" altLang="en-US" sz="1400" dirty="0" smtClean="0">
                <a:solidFill>
                  <a:srgbClr val="FFFF99"/>
                </a:solidFill>
                <a:latin typeface="黑体" pitchFamily="49" charset="-122"/>
                <a:ea typeface="黑体" pitchFamily="49" charset="-122"/>
                <a:cs typeface="宋体" pitchFamily="2" charset="-122"/>
              </a:rPr>
              <a:t>但是今天几乎已无法找到她与杨宪益合作或她单独译出的全部原版书了。有许多在十年浩劫中早已焚为灰烬。即使如今原单位再版过的一部分，也是经过删选，而面目全非。</a:t>
            </a:r>
            <a:r>
              <a:rPr lang="zh-CN" altLang="en-US" sz="1400" dirty="0" smtClean="0">
                <a:solidFill>
                  <a:srgbClr val="663300"/>
                </a:solidFill>
                <a:latin typeface="黑体" pitchFamily="49" charset="-122"/>
                <a:ea typeface="黑体" pitchFamily="49" charset="-122"/>
                <a:cs typeface="宋体" pitchFamily="2" charset="-122"/>
              </a:rPr>
              <a:t>这实在是令人惋惜！令人心痛！更是</a:t>
            </a:r>
            <a:r>
              <a:rPr lang="zh-CN" altLang="zh-CN" sz="1400" dirty="0" smtClean="0">
                <a:solidFill>
                  <a:srgbClr val="663300"/>
                </a:solidFill>
                <a:latin typeface="黑体" pitchFamily="49" charset="-122"/>
                <a:ea typeface="黑体" pitchFamily="49" charset="-122"/>
              </a:rPr>
              <a:t>愧疚</a:t>
            </a:r>
            <a:r>
              <a:rPr lang="zh-CN" altLang="en-US" sz="1400" dirty="0" smtClean="0">
                <a:solidFill>
                  <a:srgbClr val="663300"/>
                </a:solidFill>
                <a:latin typeface="黑体" pitchFamily="49" charset="-122"/>
                <a:ea typeface="黑体" pitchFamily="49" charset="-122"/>
              </a:rPr>
              <a:t>！</a:t>
            </a:r>
            <a:endParaRPr lang="en-US" altLang="zh-CN" sz="1400" dirty="0" smtClean="0">
              <a:solidFill>
                <a:srgbClr val="663300"/>
              </a:solidFill>
              <a:latin typeface="黑体" pitchFamily="49" charset="-122"/>
              <a:ea typeface="黑体" pitchFamily="49" charset="-122"/>
              <a:cs typeface="宋体" pitchFamily="2" charset="-122"/>
            </a:endParaRPr>
          </a:p>
        </p:txBody>
      </p:sp>
      <p:pic>
        <p:nvPicPr>
          <p:cNvPr id="3" name="图片 2" descr="http://www.yufamily.org/src/images/GladysTaylor_600.jpg"/>
          <p:cNvPicPr/>
          <p:nvPr/>
        </p:nvPicPr>
        <p:blipFill>
          <a:blip r:embed="rId2" cstate="screen">
            <a:duotone>
              <a:prstClr val="black"/>
              <a:srgbClr val="D9C3A5">
                <a:tint val="50000"/>
                <a:satMod val="180000"/>
              </a:srgbClr>
            </a:duotone>
          </a:blip>
          <a:srcRect/>
          <a:stretch>
            <a:fillRect/>
          </a:stretch>
        </p:blipFill>
        <p:spPr bwMode="auto">
          <a:xfrm>
            <a:off x="539552" y="699542"/>
            <a:ext cx="2808312" cy="3672408"/>
          </a:xfrm>
          <a:prstGeom prst="ellipse">
            <a:avLst/>
          </a:prstGeom>
          <a:noFill/>
          <a:ln w="60325" cmpd="sng">
            <a:solidFill>
              <a:srgbClr val="FFFFCC"/>
            </a:solidFill>
            <a:prstDash val="lgDashDot"/>
            <a:miter lim="800000"/>
            <a:headEnd/>
            <a:tailEnd/>
          </a:ln>
          <a:effectLst>
            <a:glow rad="228600">
              <a:schemeClr val="accent4">
                <a:satMod val="175000"/>
                <a:alpha val="40000"/>
              </a:schemeClr>
            </a:glow>
            <a:innerShdw blurRad="114300">
              <a:prstClr val="black"/>
            </a:innerShdw>
          </a:effectLst>
        </p:spPr>
      </p:pic>
      <p:pic>
        <p:nvPicPr>
          <p:cNvPr id="3078" name="Picture 6" descr="D:\雄\幻灯片练习\习作\英伦黛玉 绝代美女的中国劫\图片\14.png"/>
          <p:cNvPicPr>
            <a:picLocks noChangeAspect="1" noChangeArrowheads="1"/>
          </p:cNvPicPr>
          <p:nvPr/>
        </p:nvPicPr>
        <p:blipFill>
          <a:blip r:embed="rId3" cstate="screen"/>
          <a:srcRect/>
          <a:stretch>
            <a:fillRect/>
          </a:stretch>
        </p:blipFill>
        <p:spPr bwMode="auto">
          <a:xfrm rot="14483372">
            <a:off x="8066335" y="1961629"/>
            <a:ext cx="1020146" cy="1020146"/>
          </a:xfrm>
          <a:prstGeom prst="rect">
            <a:avLst/>
          </a:prstGeom>
          <a:noFill/>
          <a:effectLst>
            <a:outerShdw blurRad="50800" dist="38100" dir="8100000" sx="103000" sy="103000" algn="tr" rotWithShape="0">
              <a:prstClr val="black">
                <a:alpha val="40000"/>
              </a:prstClr>
            </a:outerShdw>
          </a:effectLst>
        </p:spPr>
      </p:pic>
      <p:pic>
        <p:nvPicPr>
          <p:cNvPr id="3077" name="Picture 5" descr="D:\雄\幻灯片练习\习作\英伦黛玉 绝代美女的中国劫\图片\33.png"/>
          <p:cNvPicPr>
            <a:picLocks noChangeAspect="1" noChangeArrowheads="1"/>
          </p:cNvPicPr>
          <p:nvPr/>
        </p:nvPicPr>
        <p:blipFill>
          <a:blip r:embed="rId4" cstate="screen"/>
          <a:srcRect/>
          <a:stretch>
            <a:fillRect/>
          </a:stretch>
        </p:blipFill>
        <p:spPr bwMode="auto">
          <a:xfrm rot="648210">
            <a:off x="2156090" y="3324191"/>
            <a:ext cx="2078484" cy="2078484"/>
          </a:xfrm>
          <a:prstGeom prst="rect">
            <a:avLst/>
          </a:prstGeom>
          <a:noFill/>
          <a:effectLst>
            <a:outerShdw blurRad="50800" dist="38100" dir="8100000" sx="103000" sy="103000" algn="tr" rotWithShape="0">
              <a:prstClr val="black">
                <a:alpha val="40000"/>
              </a:prstClr>
            </a:outerShdw>
          </a:effectLst>
        </p:spPr>
      </p:pic>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3077"/>
                                        </p:tgtEl>
                                        <p:attrNameLst>
                                          <p:attrName>style.visibility</p:attrName>
                                        </p:attrNameLst>
                                      </p:cBhvr>
                                      <p:to>
                                        <p:strVal val="visible"/>
                                      </p:to>
                                    </p:set>
                                    <p:animEffect transition="in" filter="wheel(8)">
                                      <p:cBhvr>
                                        <p:cTn id="7" dur="3000"/>
                                        <p:tgtEl>
                                          <p:spTgt spid="3077"/>
                                        </p:tgtEl>
                                      </p:cBhvr>
                                    </p:animEffect>
                                  </p:childTnLst>
                                </p:cTn>
                              </p:par>
                              <p:par>
                                <p:cTn id="8" presetID="21" presetClass="entr" presetSubtype="8" fill="hold" nodeType="withEffect">
                                  <p:stCondLst>
                                    <p:cond delay="0"/>
                                  </p:stCondLst>
                                  <p:childTnLst>
                                    <p:set>
                                      <p:cBhvr>
                                        <p:cTn id="9" dur="1" fill="hold">
                                          <p:stCondLst>
                                            <p:cond delay="0"/>
                                          </p:stCondLst>
                                        </p:cTn>
                                        <p:tgtEl>
                                          <p:spTgt spid="3078"/>
                                        </p:tgtEl>
                                        <p:attrNameLst>
                                          <p:attrName>style.visibility</p:attrName>
                                        </p:attrNameLst>
                                      </p:cBhvr>
                                      <p:to>
                                        <p:strVal val="visible"/>
                                      </p:to>
                                    </p:set>
                                    <p:animEffect transition="in" filter="wheel(8)">
                                      <p:cBhvr>
                                        <p:cTn id="10" dur="3000"/>
                                        <p:tgtEl>
                                          <p:spTgt spid="30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D:\雄\幻灯片练习\习作\英伦黛玉 绝代美女的中国劫\图片\15.png"/>
          <p:cNvPicPr>
            <a:picLocks noChangeAspect="1" noChangeArrowheads="1"/>
          </p:cNvPicPr>
          <p:nvPr/>
        </p:nvPicPr>
        <p:blipFill>
          <a:blip r:embed="rId2" cstate="screen"/>
          <a:srcRect/>
          <a:stretch>
            <a:fillRect/>
          </a:stretch>
        </p:blipFill>
        <p:spPr bwMode="auto">
          <a:xfrm rot="19437780">
            <a:off x="7698568" y="466085"/>
            <a:ext cx="896556" cy="1534815"/>
          </a:xfrm>
          <a:prstGeom prst="rect">
            <a:avLst/>
          </a:prstGeom>
          <a:noFill/>
        </p:spPr>
      </p:pic>
      <p:sp>
        <p:nvSpPr>
          <p:cNvPr id="2" name="TextBox 1"/>
          <p:cNvSpPr txBox="1"/>
          <p:nvPr/>
        </p:nvSpPr>
        <p:spPr>
          <a:xfrm>
            <a:off x="1187624" y="915566"/>
            <a:ext cx="184731" cy="369332"/>
          </a:xfrm>
          <a:prstGeom prst="rect">
            <a:avLst/>
          </a:prstGeom>
          <a:noFill/>
        </p:spPr>
        <p:txBody>
          <a:bodyPr wrap="square" rtlCol="0">
            <a:spAutoFit/>
          </a:bodyPr>
          <a:lstStyle/>
          <a:p>
            <a:endParaRPr lang="zh-CN" altLang="en-US" dirty="0"/>
          </a:p>
        </p:txBody>
      </p:sp>
      <p:sp>
        <p:nvSpPr>
          <p:cNvPr id="3" name="TextBox 2"/>
          <p:cNvSpPr txBox="1"/>
          <p:nvPr/>
        </p:nvSpPr>
        <p:spPr>
          <a:xfrm>
            <a:off x="4716016" y="843558"/>
            <a:ext cx="3024336" cy="3647152"/>
          </a:xfrm>
          <a:prstGeom prst="rect">
            <a:avLst/>
          </a:prstGeom>
          <a:noFill/>
        </p:spPr>
        <p:txBody>
          <a:bodyPr wrap="square" rtlCol="0">
            <a:spAutoFit/>
          </a:bodyPr>
          <a:lstStyle/>
          <a:p>
            <a:pPr>
              <a:lnSpc>
                <a:spcPct val="150000"/>
              </a:lnSpc>
            </a:pPr>
            <a:r>
              <a:rPr lang="en-US" altLang="zh-CN" sz="1400" dirty="0" smtClean="0">
                <a:latin typeface="黑体" pitchFamily="49" charset="-122"/>
                <a:ea typeface="黑体" pitchFamily="49" charset="-122"/>
              </a:rPr>
              <a:t>    </a:t>
            </a:r>
            <a:r>
              <a:rPr lang="en-US" altLang="zh-CN" sz="1400" dirty="0" smtClean="0">
                <a:solidFill>
                  <a:srgbClr val="FFFFCC"/>
                </a:solidFill>
                <a:latin typeface="黑体" pitchFamily="49" charset="-122"/>
                <a:ea typeface="黑体" pitchFamily="49" charset="-122"/>
              </a:rPr>
              <a:t>“</a:t>
            </a:r>
            <a:r>
              <a:rPr lang="zh-CN" altLang="zh-CN" sz="1400" dirty="0" smtClean="0">
                <a:solidFill>
                  <a:srgbClr val="FFFFCC"/>
                </a:solidFill>
                <a:latin typeface="黑体" pitchFamily="49" charset="-122"/>
                <a:ea typeface="黑体" pitchFamily="49" charset="-122"/>
              </a:rPr>
              <a:t>云淡风清了无痕</a:t>
            </a:r>
            <a:r>
              <a:rPr lang="en-US" altLang="zh-CN" sz="1400" dirty="0" smtClean="0">
                <a:solidFill>
                  <a:srgbClr val="FFFFCC"/>
                </a:solidFill>
                <a:latin typeface="黑体" pitchFamily="49" charset="-122"/>
                <a:ea typeface="黑体" pitchFamily="49" charset="-122"/>
              </a:rPr>
              <a:t>”</a:t>
            </a:r>
            <a:r>
              <a:rPr lang="zh-CN" altLang="zh-CN" sz="1400" dirty="0" smtClean="0">
                <a:solidFill>
                  <a:srgbClr val="FFFFCC"/>
                </a:solidFill>
                <a:latin typeface="黑体" pitchFamily="49" charset="-122"/>
                <a:ea typeface="黑体" pitchFamily="49" charset="-122"/>
              </a:rPr>
              <a:t>，有人这样赞美戴乃迭</a:t>
            </a:r>
            <a:r>
              <a:rPr lang="zh-CN" altLang="en-US" sz="1400" dirty="0" smtClean="0">
                <a:solidFill>
                  <a:srgbClr val="FFFFCC"/>
                </a:solidFill>
                <a:latin typeface="黑体" pitchFamily="49" charset="-122"/>
                <a:ea typeface="黑体" pitchFamily="49" charset="-122"/>
              </a:rPr>
              <a:t>和杨宪益</a:t>
            </a:r>
            <a:r>
              <a:rPr lang="zh-CN" altLang="zh-CN" sz="1400" dirty="0" smtClean="0">
                <a:solidFill>
                  <a:srgbClr val="FFFFCC"/>
                </a:solidFill>
                <a:latin typeface="黑体" pitchFamily="49" charset="-122"/>
                <a:ea typeface="黑体" pitchFamily="49" charset="-122"/>
              </a:rPr>
              <a:t>的境界。</a:t>
            </a:r>
            <a:r>
              <a:rPr lang="zh-CN" altLang="en-US" sz="1400" dirty="0" smtClean="0">
                <a:solidFill>
                  <a:srgbClr val="FFFFCC"/>
                </a:solidFill>
                <a:latin typeface="黑体" pitchFamily="49" charset="-122"/>
                <a:ea typeface="黑体" pitchFamily="49" charset="-122"/>
              </a:rPr>
              <a:t>但是</a:t>
            </a:r>
            <a:r>
              <a:rPr lang="zh-CN" altLang="zh-CN" sz="1400" dirty="0" smtClean="0">
                <a:solidFill>
                  <a:srgbClr val="FFFFCC"/>
                </a:solidFill>
                <a:latin typeface="黑体" pitchFamily="49" charset="-122"/>
                <a:ea typeface="黑体" pitchFamily="49" charset="-122"/>
              </a:rPr>
              <a:t>人的生命都是最可宝贵的，一个美丽的生命，一段忠贞传奇的美丽爱情，</a:t>
            </a:r>
            <a:r>
              <a:rPr lang="zh-CN" altLang="zh-CN" sz="1400" dirty="0" smtClean="0">
                <a:solidFill>
                  <a:srgbClr val="663300"/>
                </a:solidFill>
                <a:latin typeface="黑体" pitchFamily="49" charset="-122"/>
                <a:ea typeface="黑体" pitchFamily="49" charset="-122"/>
              </a:rPr>
              <a:t>更应该在有良知的人们心里留下痕迹。</a:t>
            </a:r>
            <a:endParaRPr lang="en-US" altLang="zh-CN" sz="1400" dirty="0" smtClean="0">
              <a:solidFill>
                <a:srgbClr val="663300"/>
              </a:solidFill>
              <a:latin typeface="黑体" pitchFamily="49" charset="-122"/>
              <a:ea typeface="黑体" pitchFamily="49" charset="-122"/>
            </a:endParaRPr>
          </a:p>
          <a:p>
            <a:pPr>
              <a:lnSpc>
                <a:spcPct val="150000"/>
              </a:lnSpc>
            </a:pPr>
            <a:r>
              <a:rPr lang="en-US" altLang="zh-CN" sz="1400" dirty="0" smtClean="0">
                <a:solidFill>
                  <a:srgbClr val="663300"/>
                </a:solidFill>
                <a:latin typeface="黑体" pitchFamily="49" charset="-122"/>
                <a:ea typeface="黑体" pitchFamily="49" charset="-122"/>
              </a:rPr>
              <a:t>    </a:t>
            </a:r>
            <a:r>
              <a:rPr lang="zh-CN" altLang="zh-CN" sz="1400" dirty="0" smtClean="0">
                <a:solidFill>
                  <a:srgbClr val="663300"/>
                </a:solidFill>
                <a:latin typeface="黑体" pitchFamily="49" charset="-122"/>
                <a:ea typeface="黑体" pitchFamily="49" charset="-122"/>
              </a:rPr>
              <a:t>历史应该对得起他们。不能让一个人和一个家庭的遭遇云淡风轻而去，对这段民族悲剧的回忆应该是神圣的，沉重的！</a:t>
            </a:r>
            <a:r>
              <a:rPr lang="en-US" altLang="zh-CN" sz="1400" dirty="0" smtClean="0">
                <a:solidFill>
                  <a:srgbClr val="663300"/>
                </a:solidFill>
                <a:latin typeface="黑体" pitchFamily="49" charset="-122"/>
                <a:ea typeface="黑体" pitchFamily="49" charset="-122"/>
              </a:rPr>
              <a:t/>
            </a:r>
            <a:br>
              <a:rPr lang="en-US" altLang="zh-CN" sz="1400" dirty="0" smtClean="0">
                <a:solidFill>
                  <a:srgbClr val="663300"/>
                </a:solidFill>
                <a:latin typeface="黑体" pitchFamily="49" charset="-122"/>
                <a:ea typeface="黑体" pitchFamily="49" charset="-122"/>
              </a:rPr>
            </a:br>
            <a:endParaRPr lang="zh-CN" altLang="en-US" sz="1400" dirty="0">
              <a:solidFill>
                <a:srgbClr val="663300"/>
              </a:solidFill>
              <a:latin typeface="黑体" pitchFamily="49" charset="-122"/>
              <a:ea typeface="黑体" pitchFamily="49" charset="-122"/>
            </a:endParaRPr>
          </a:p>
        </p:txBody>
      </p:sp>
      <p:pic>
        <p:nvPicPr>
          <p:cNvPr id="4" name="Picture 2" descr="D:\雄\幻灯片练习\习作\英伦黛玉 绝代美女的中国劫\图片\00080287d0980c75c52e00.jpg"/>
          <p:cNvPicPr>
            <a:picLocks noChangeAspect="1" noChangeArrowheads="1"/>
          </p:cNvPicPr>
          <p:nvPr/>
        </p:nvPicPr>
        <p:blipFill>
          <a:blip r:embed="rId3" cstate="screen"/>
          <a:srcRect/>
          <a:stretch>
            <a:fillRect/>
          </a:stretch>
        </p:blipFill>
        <p:spPr bwMode="auto">
          <a:xfrm>
            <a:off x="1403648" y="699542"/>
            <a:ext cx="2703160" cy="3949421"/>
          </a:xfrm>
          <a:prstGeom prst="rect">
            <a:avLst/>
          </a:prstGeom>
          <a:noFill/>
          <a:effectLst>
            <a:outerShdw blurRad="50800" dist="38100" dir="8100000" sx="103000" sy="103000" algn="tr" rotWithShape="0">
              <a:prstClr val="black">
                <a:alpha val="40000"/>
              </a:prstClr>
            </a:outerShdw>
            <a:softEdge rad="317500"/>
          </a:effectLst>
        </p:spPr>
      </p:pic>
      <p:pic>
        <p:nvPicPr>
          <p:cNvPr id="7" name="Picture 2" descr="D:\雄\幻灯片练习\习作\英伦黛玉 绝代美女的中国劫\图片\84.png"/>
          <p:cNvPicPr>
            <a:picLocks noChangeAspect="1" noChangeArrowheads="1"/>
          </p:cNvPicPr>
          <p:nvPr/>
        </p:nvPicPr>
        <p:blipFill>
          <a:blip r:embed="rId4" cstate="screen"/>
          <a:srcRect/>
          <a:stretch>
            <a:fillRect/>
          </a:stretch>
        </p:blipFill>
        <p:spPr bwMode="auto">
          <a:xfrm>
            <a:off x="467544" y="3147814"/>
            <a:ext cx="1707654" cy="1707654"/>
          </a:xfrm>
          <a:prstGeom prst="rect">
            <a:avLst/>
          </a:prstGeom>
          <a:noFill/>
          <a:effectLst>
            <a:outerShdw blurRad="50800" dist="38100" dir="8100000" sx="103000" sy="103000" algn="tr" rotWithShape="0">
              <a:prstClr val="black">
                <a:alpha val="40000"/>
              </a:prstClr>
            </a:outerShdw>
          </a:effectLst>
        </p:spPr>
      </p:pic>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1+#ppt_w/2"/>
                                          </p:val>
                                        </p:tav>
                                        <p:tav tm="100000">
                                          <p:val>
                                            <p:strVal val="#ppt_x"/>
                                          </p:val>
                                        </p:tav>
                                      </p:tavLst>
                                    </p:anim>
                                    <p:anim calcmode="lin" valueType="num">
                                      <p:cBhvr additive="base">
                                        <p:cTn id="8" dur="30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3000"/>
                            </p:stCondLst>
                            <p:childTnLst>
                              <p:par>
                                <p:cTn id="10" presetID="10" presetClass="entr" presetSubtype="0" fill="hold" nodeType="afterEffect">
                                  <p:stCondLst>
                                    <p:cond delay="0"/>
                                  </p:stCondLst>
                                  <p:childTnLst>
                                    <p:set>
                                      <p:cBhvr>
                                        <p:cTn id="11" dur="1" fill="hold">
                                          <p:stCondLst>
                                            <p:cond delay="0"/>
                                          </p:stCondLst>
                                        </p:cTn>
                                        <p:tgtEl>
                                          <p:spTgt spid="4098"/>
                                        </p:tgtEl>
                                        <p:attrNameLst>
                                          <p:attrName>style.visibility</p:attrName>
                                        </p:attrNameLst>
                                      </p:cBhvr>
                                      <p:to>
                                        <p:strVal val="visible"/>
                                      </p:to>
                                    </p:set>
                                    <p:animEffect transition="in" filter="fade">
                                      <p:cBhvr>
                                        <p:cTn id="12" dur="3000"/>
                                        <p:tgtEl>
                                          <p:spTgt spid="4098"/>
                                        </p:tgtEl>
                                      </p:cBhvr>
                                    </p:animEffect>
                                  </p:childTnLst>
                                </p:cTn>
                              </p:par>
                            </p:childTnLst>
                          </p:cTn>
                        </p:par>
                        <p:par>
                          <p:cTn id="13" fill="hold">
                            <p:stCondLst>
                              <p:cond delay="6000"/>
                            </p:stCondLst>
                            <p:childTnLst>
                              <p:par>
                                <p:cTn id="14" presetID="0" presetClass="path" presetSubtype="0" repeatCount="2000" accel="50000" decel="50000" fill="hold" nodeType="afterEffect">
                                  <p:stCondLst>
                                    <p:cond delay="0"/>
                                  </p:stCondLst>
                                  <p:childTnLst>
                                    <p:animMotion origin="layout" path="M -4.16667E-6 2.50386E-6 C -0.01198 0.06854 -0.02378 0.13738 -0.02482 0.21056 C -0.02587 0.28373 -0.00399 0.34084 -0.00642 0.43933 C -0.00885 0.53782 -0.03437 0.74189 -0.03993 0.8024 " pathEditMode="relative" ptsTypes="aaaA">
                                      <p:cBhvr>
                                        <p:cTn id="15" dur="5000" fill="hold"/>
                                        <p:tgtEl>
                                          <p:spTgt spid="4098"/>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99592" y="915566"/>
            <a:ext cx="4572000" cy="2104872"/>
          </a:xfrm>
          <a:prstGeom prst="rect">
            <a:avLst/>
          </a:prstGeom>
        </p:spPr>
        <p:txBody>
          <a:bodyPr>
            <a:spAutoFit/>
          </a:bodyPr>
          <a:lstStyle/>
          <a:p>
            <a:pPr lvl="0" fontAlgn="base">
              <a:lnSpc>
                <a:spcPct val="150000"/>
              </a:lnSpc>
              <a:spcBef>
                <a:spcPct val="0"/>
              </a:spcBef>
              <a:spcAft>
                <a:spcPct val="0"/>
              </a:spcAft>
            </a:pPr>
            <a:r>
              <a:rPr lang="en-US" altLang="zh-CN" dirty="0" smtClean="0">
                <a:solidFill>
                  <a:srgbClr val="FFFFCC"/>
                </a:solidFill>
                <a:latin typeface="黑体" pitchFamily="49" charset="-122"/>
                <a:ea typeface="黑体" pitchFamily="49" charset="-122"/>
                <a:cs typeface="宋体" pitchFamily="2" charset="-122"/>
              </a:rPr>
              <a:t>    </a:t>
            </a:r>
            <a:r>
              <a:rPr lang="zh-CN" altLang="zh-CN" dirty="0" smtClean="0">
                <a:solidFill>
                  <a:srgbClr val="FFFFCC"/>
                </a:solidFill>
                <a:latin typeface="黑体" pitchFamily="49" charset="-122"/>
                <a:ea typeface="黑体" pitchFamily="49" charset="-122"/>
                <a:cs typeface="宋体" pitchFamily="2" charset="-122"/>
              </a:rPr>
              <a:t>一个在</a:t>
            </a:r>
            <a:r>
              <a:rPr lang="zh-CN" altLang="en-US" dirty="0" smtClean="0">
                <a:solidFill>
                  <a:srgbClr val="FFFFCC"/>
                </a:solidFill>
                <a:latin typeface="黑体" pitchFamily="49" charset="-122"/>
                <a:ea typeface="黑体" pitchFamily="49" charset="-122"/>
                <a:cs typeface="宋体" pitchFamily="2" charset="-122"/>
              </a:rPr>
              <a:t>“第二故乡”历经非常的苦难依然宽容、依然“痴心不改”，始终保有“纯粹的爱”的女性，</a:t>
            </a:r>
            <a:r>
              <a:rPr lang="zh-CN" altLang="zh-CN" dirty="0" smtClean="0">
                <a:solidFill>
                  <a:srgbClr val="FFFFCC"/>
                </a:solidFill>
                <a:latin typeface="黑体" pitchFamily="49" charset="-122"/>
                <a:ea typeface="黑体" pitchFamily="49" charset="-122"/>
                <a:cs typeface="宋体" pitchFamily="2" charset="-122"/>
              </a:rPr>
              <a:t>一个为向世界传播中国文化付出了毕生心血的</a:t>
            </a:r>
            <a:r>
              <a:rPr lang="zh-CN" altLang="en-US" dirty="0" smtClean="0">
                <a:solidFill>
                  <a:srgbClr val="FFFFCC"/>
                </a:solidFill>
                <a:latin typeface="黑体" pitchFamily="49" charset="-122"/>
                <a:ea typeface="黑体" pitchFamily="49" charset="-122"/>
                <a:cs typeface="宋体" pitchFamily="2" charset="-122"/>
              </a:rPr>
              <a:t>英国女性</a:t>
            </a:r>
            <a:r>
              <a:rPr lang="zh-CN" altLang="zh-CN" dirty="0" smtClean="0">
                <a:solidFill>
                  <a:srgbClr val="FFFFCC"/>
                </a:solidFill>
                <a:latin typeface="黑体" pitchFamily="49" charset="-122"/>
                <a:ea typeface="黑体" pitchFamily="49" charset="-122"/>
                <a:cs typeface="宋体" pitchFamily="2" charset="-122"/>
              </a:rPr>
              <a:t>，不应该也不可能被国人遗忘</a:t>
            </a:r>
            <a:r>
              <a:rPr lang="zh-CN" altLang="en-US" dirty="0" smtClean="0">
                <a:solidFill>
                  <a:srgbClr val="FFFFCC"/>
                </a:solidFill>
                <a:latin typeface="黑体" pitchFamily="49" charset="-122"/>
                <a:ea typeface="黑体" pitchFamily="49" charset="-122"/>
                <a:cs typeface="宋体" pitchFamily="2" charset="-122"/>
              </a:rPr>
              <a:t>。</a:t>
            </a:r>
            <a:endParaRPr lang="en-US" altLang="zh-CN" dirty="0" smtClean="0">
              <a:solidFill>
                <a:srgbClr val="FFFFCC"/>
              </a:solidFill>
              <a:latin typeface="黑体" pitchFamily="49" charset="-122"/>
              <a:ea typeface="黑体" pitchFamily="49" charset="-122"/>
              <a:cs typeface="宋体" pitchFamily="2" charset="-122"/>
            </a:endParaRPr>
          </a:p>
        </p:txBody>
      </p:sp>
      <p:pic>
        <p:nvPicPr>
          <p:cNvPr id="4" name="Picture 2" descr="C:\Users\wl\AppData\Roaming\360se6\Application\User Data\temp\6078bkBa6X_b.jpg"/>
          <p:cNvPicPr>
            <a:picLocks noChangeAspect="1" noChangeArrowheads="1"/>
          </p:cNvPicPr>
          <p:nvPr/>
        </p:nvPicPr>
        <p:blipFill>
          <a:blip r:embed="rId2" cstate="screen">
            <a:duotone>
              <a:prstClr val="black"/>
              <a:srgbClr val="D9C3A5">
                <a:tint val="50000"/>
                <a:satMod val="180000"/>
              </a:srgbClr>
            </a:duotone>
            <a:lum contrast="20000"/>
          </a:blip>
          <a:srcRect/>
          <a:stretch>
            <a:fillRect/>
          </a:stretch>
        </p:blipFill>
        <p:spPr bwMode="auto">
          <a:xfrm>
            <a:off x="5724128" y="699542"/>
            <a:ext cx="2614690" cy="3096344"/>
          </a:xfrm>
          <a:prstGeom prst="roundRect">
            <a:avLst>
              <a:gd name="adj" fmla="val 8594"/>
            </a:avLst>
          </a:prstGeom>
          <a:solidFill>
            <a:srgbClr val="FFFFFF">
              <a:shade val="85000"/>
            </a:srgbClr>
          </a:solidFill>
          <a:ln w="25400" cmpd="sng">
            <a:solidFill>
              <a:schemeClr val="accent3">
                <a:lumMod val="75000"/>
              </a:schemeClr>
            </a:solidFill>
          </a:ln>
          <a:effectLst>
            <a:reflection blurRad="12700" stA="38000" endPos="28000" dist="5000" dir="5400000" sy="-100000" algn="bl" rotWithShape="0"/>
          </a:effectLst>
        </p:spPr>
      </p:pic>
      <p:pic>
        <p:nvPicPr>
          <p:cNvPr id="8194" name="Picture 2" descr="D:\雄\幻灯片练习\习作\英伦黛玉 绝代美女的中国劫\图片\67.png"/>
          <p:cNvPicPr>
            <a:picLocks noChangeAspect="1" noChangeArrowheads="1"/>
          </p:cNvPicPr>
          <p:nvPr/>
        </p:nvPicPr>
        <p:blipFill>
          <a:blip r:embed="rId3" cstate="screen"/>
          <a:srcRect/>
          <a:stretch>
            <a:fillRect/>
          </a:stretch>
        </p:blipFill>
        <p:spPr bwMode="auto">
          <a:xfrm rot="1241243">
            <a:off x="-65257" y="3232415"/>
            <a:ext cx="2294357" cy="2294357"/>
          </a:xfrm>
          <a:prstGeom prst="rect">
            <a:avLst/>
          </a:prstGeom>
          <a:noFill/>
          <a:effectLst>
            <a:outerShdw blurRad="50800" dist="38100" dir="2700000" sx="103000" sy="103000" algn="tl" rotWithShape="0">
              <a:prstClr val="black">
                <a:alpha val="40000"/>
              </a:prstClr>
            </a:outerShdw>
          </a:effectLst>
        </p:spPr>
      </p:pic>
      <p:pic>
        <p:nvPicPr>
          <p:cNvPr id="9" name="Picture 5" descr="D:\雄\幻灯片练习\习作\英伦黛玉 绝代美女的中国劫\图片\u=1159063734,3849804997&amp;fm=116&amp;gp=0.jpg"/>
          <p:cNvPicPr>
            <a:picLocks noChangeAspect="1" noChangeArrowheads="1"/>
          </p:cNvPicPr>
          <p:nvPr/>
        </p:nvPicPr>
        <p:blipFill>
          <a:blip r:embed="rId4" cstate="screen">
            <a:lum contrast="20000"/>
          </a:blip>
          <a:srcRect/>
          <a:stretch>
            <a:fillRect/>
          </a:stretch>
        </p:blipFill>
        <p:spPr bwMode="auto">
          <a:xfrm rot="8137745">
            <a:off x="6902752" y="2915033"/>
            <a:ext cx="2095500" cy="1323975"/>
          </a:xfrm>
          <a:prstGeom prst="rect">
            <a:avLst/>
          </a:prstGeom>
          <a:noFill/>
          <a:effectLst>
            <a:outerShdw blurRad="50800" dist="38100" dir="2700000" sx="102000" sy="102000" algn="tl" rotWithShape="0">
              <a:prstClr val="black">
                <a:alpha val="40000"/>
              </a:prstClr>
            </a:outerShdw>
          </a:effectLst>
        </p:spPr>
      </p:pic>
      <p:sp>
        <p:nvSpPr>
          <p:cNvPr id="5" name="TextBox 4"/>
          <p:cNvSpPr txBox="1"/>
          <p:nvPr/>
        </p:nvSpPr>
        <p:spPr>
          <a:xfrm>
            <a:off x="2267744" y="3147814"/>
            <a:ext cx="3024336" cy="1338828"/>
          </a:xfrm>
          <a:prstGeom prst="rect">
            <a:avLst/>
          </a:prstGeom>
          <a:noFill/>
        </p:spPr>
        <p:txBody>
          <a:bodyPr wrap="square" rtlCol="0">
            <a:spAutoFit/>
          </a:bodyPr>
          <a:lstStyle/>
          <a:p>
            <a:pPr>
              <a:lnSpc>
                <a:spcPct val="150000"/>
              </a:lnSpc>
            </a:pPr>
            <a:r>
              <a:rPr lang="en-US" altLang="zh-CN" dirty="0" smtClean="0">
                <a:solidFill>
                  <a:srgbClr val="FFFF00"/>
                </a:solidFill>
                <a:latin typeface="黑体" pitchFamily="49" charset="-122"/>
                <a:ea typeface="黑体" pitchFamily="49" charset="-122"/>
              </a:rPr>
              <a:t>    </a:t>
            </a:r>
            <a:r>
              <a:rPr lang="zh-CN" altLang="zh-CN" b="1" dirty="0" smtClean="0">
                <a:solidFill>
                  <a:srgbClr val="CC3300"/>
                </a:solidFill>
                <a:latin typeface="黑体" pitchFamily="49" charset="-122"/>
                <a:ea typeface="黑体" pitchFamily="49" charset="-122"/>
              </a:rPr>
              <a:t>这是一个共和国应该为她授勋，至少应该对她说声</a:t>
            </a:r>
            <a:r>
              <a:rPr lang="en-US" altLang="zh-CN" b="1" dirty="0" smtClean="0">
                <a:solidFill>
                  <a:srgbClr val="CC3300"/>
                </a:solidFill>
                <a:latin typeface="黑体" pitchFamily="49" charset="-122"/>
                <a:ea typeface="黑体" pitchFamily="49" charset="-122"/>
              </a:rPr>
              <a:t>“</a:t>
            </a:r>
            <a:r>
              <a:rPr lang="zh-CN" altLang="zh-CN" b="1" dirty="0" smtClean="0">
                <a:solidFill>
                  <a:srgbClr val="CC3300"/>
                </a:solidFill>
                <a:latin typeface="黑体" pitchFamily="49" charset="-122"/>
                <a:ea typeface="黑体" pitchFamily="49" charset="-122"/>
              </a:rPr>
              <a:t>对不起</a:t>
            </a:r>
            <a:r>
              <a:rPr lang="en-US" altLang="zh-CN" b="1" dirty="0" smtClean="0">
                <a:solidFill>
                  <a:srgbClr val="CC3300"/>
                </a:solidFill>
                <a:latin typeface="黑体" pitchFamily="49" charset="-122"/>
                <a:ea typeface="黑体" pitchFamily="49" charset="-122"/>
              </a:rPr>
              <a:t>”</a:t>
            </a:r>
            <a:r>
              <a:rPr lang="zh-CN" altLang="zh-CN" b="1" dirty="0" smtClean="0">
                <a:solidFill>
                  <a:srgbClr val="CC3300"/>
                </a:solidFill>
                <a:latin typeface="黑体" pitchFamily="49" charset="-122"/>
                <a:ea typeface="黑体" pitchFamily="49" charset="-122"/>
              </a:rPr>
              <a:t>的英国</a:t>
            </a:r>
            <a:r>
              <a:rPr lang="zh-CN" altLang="en-US" b="1" dirty="0" smtClean="0">
                <a:solidFill>
                  <a:srgbClr val="CC3300"/>
                </a:solidFill>
                <a:latin typeface="黑体" pitchFamily="49" charset="-122"/>
                <a:ea typeface="黑体" pitchFamily="49" charset="-122"/>
              </a:rPr>
              <a:t>女性。</a:t>
            </a:r>
            <a:endParaRPr lang="zh-CN" altLang="en-US" dirty="0">
              <a:solidFill>
                <a:srgbClr val="CC3300"/>
              </a:solidFill>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2000"/>
                                        <p:tgtEl>
                                          <p:spTgt spid="9"/>
                                        </p:tgtEl>
                                      </p:cBhvr>
                                    </p:animEffect>
                                  </p:childTnLst>
                                </p:cTn>
                              </p:par>
                              <p:par>
                                <p:cTn id="12" presetID="10" presetClass="entr" presetSubtype="0" fill="hold" nodeType="withEffect">
                                  <p:stCondLst>
                                    <p:cond delay="0"/>
                                  </p:stCondLst>
                                  <p:childTnLst>
                                    <p:set>
                                      <p:cBhvr>
                                        <p:cTn id="13" dur="1" fill="hold">
                                          <p:stCondLst>
                                            <p:cond delay="0"/>
                                          </p:stCondLst>
                                        </p:cTn>
                                        <p:tgtEl>
                                          <p:spTgt spid="8194"/>
                                        </p:tgtEl>
                                        <p:attrNameLst>
                                          <p:attrName>style.visibility</p:attrName>
                                        </p:attrNameLst>
                                      </p:cBhvr>
                                      <p:to>
                                        <p:strVal val="visible"/>
                                      </p:to>
                                    </p:set>
                                    <p:animEffect transition="in" filter="fade">
                                      <p:cBhvr>
                                        <p:cTn id="14" dur="2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D:\雄\幻灯片练习\习作\英伦黛玉 绝代美女的中国劫\图片\shupi.jpg"/>
          <p:cNvPicPr>
            <a:picLocks noChangeAspect="1" noChangeArrowheads="1"/>
          </p:cNvPicPr>
          <p:nvPr/>
        </p:nvPicPr>
        <p:blipFill>
          <a:blip r:embed="rId3" cstate="screen"/>
          <a:srcRect/>
          <a:stretch>
            <a:fillRect/>
          </a:stretch>
        </p:blipFill>
        <p:spPr bwMode="auto">
          <a:xfrm>
            <a:off x="1187624" y="555526"/>
            <a:ext cx="2664296" cy="3886904"/>
          </a:xfrm>
          <a:prstGeom prst="rect">
            <a:avLst/>
          </a:prstGeom>
          <a:noFill/>
          <a:effectLst>
            <a:outerShdw blurRad="50800" dist="38100" dir="8100000" sx="102000" sy="102000" algn="tr" rotWithShape="0">
              <a:prstClr val="black">
                <a:alpha val="40000"/>
              </a:prstClr>
            </a:outerShdw>
          </a:effectLst>
        </p:spPr>
      </p:pic>
      <p:sp>
        <p:nvSpPr>
          <p:cNvPr id="6145" name="Rectangle 1"/>
          <p:cNvSpPr>
            <a:spLocks noChangeArrowheads="1"/>
          </p:cNvSpPr>
          <p:nvPr/>
        </p:nvSpPr>
        <p:spPr bwMode="auto">
          <a:xfrm>
            <a:off x="4283968" y="627534"/>
            <a:ext cx="3960440" cy="43858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lnSpc>
                <a:spcPct val="150000"/>
              </a:lnSpc>
              <a:spcBef>
                <a:spcPct val="0"/>
              </a:spcBef>
              <a:spcAft>
                <a:spcPct val="0"/>
              </a:spcAft>
            </a:pPr>
            <a:r>
              <a:rPr kumimoji="0" lang="zh-CN" altLang="en-US" sz="1200" b="0" i="0" u="none" strike="noStrike" cap="none" normalizeH="0" baseline="0" dirty="0" smtClean="0">
                <a:ln>
                  <a:noFill/>
                </a:ln>
                <a:solidFill>
                  <a:srgbClr val="FFFFCC"/>
                </a:solidFill>
                <a:effectLst/>
                <a:latin typeface="Arial" pitchFamily="34" charset="0"/>
                <a:ea typeface="宋体" pitchFamily="2" charset="-122"/>
                <a:cs typeface="宋体" pitchFamily="2" charset="-122"/>
              </a:rPr>
              <a:t>       </a:t>
            </a:r>
            <a:r>
              <a:rPr kumimoji="0" lang="zh-CN" altLang="en-US" sz="1200" b="0" i="0" u="none" strike="noStrike" cap="none" normalizeH="0" baseline="0" dirty="0" smtClean="0">
                <a:ln>
                  <a:noFill/>
                </a:ln>
                <a:solidFill>
                  <a:srgbClr val="FFFFCC"/>
                </a:solidFill>
                <a:effectLst/>
                <a:latin typeface="黑体" pitchFamily="49" charset="-122"/>
                <a:ea typeface="黑体" pitchFamily="49" charset="-122"/>
                <a:cs typeface="宋体" pitchFamily="2" charset="-122"/>
              </a:rPr>
              <a:t>乃迭去世后，</a:t>
            </a:r>
            <a:r>
              <a:rPr lang="zh-CN" altLang="zh-CN" sz="1200" dirty="0" smtClean="0">
                <a:solidFill>
                  <a:srgbClr val="FFFFCC"/>
                </a:solidFill>
                <a:latin typeface="黑体" pitchFamily="49" charset="-122"/>
                <a:ea typeface="黑体" pitchFamily="49" charset="-122"/>
                <a:cs typeface="宋体" pitchFamily="2" charset="-122"/>
              </a:rPr>
              <a:t>杨宪益</a:t>
            </a:r>
            <a:r>
              <a:rPr kumimoji="0" lang="zh-CN" sz="1200" b="0" i="0" u="none" strike="noStrike" cap="none" normalizeH="0" baseline="0" dirty="0" smtClean="0">
                <a:ln>
                  <a:noFill/>
                </a:ln>
                <a:solidFill>
                  <a:srgbClr val="FFFFCC"/>
                </a:solidFill>
                <a:effectLst/>
                <a:latin typeface="黑体" pitchFamily="49" charset="-122"/>
                <a:ea typeface="黑体" pitchFamily="49" charset="-122"/>
                <a:cs typeface="宋体" pitchFamily="2" charset="-122"/>
              </a:rPr>
              <a:t>在清理遗物时，找到一份她未完成的自传草稿，大概还是</a:t>
            </a:r>
            <a:r>
              <a:rPr kumimoji="0" lang="en-US" altLang="zh-CN" sz="1200" b="0" i="0" u="none" strike="noStrike" cap="none" normalizeH="0" baseline="0" dirty="0" smtClean="0">
                <a:ln>
                  <a:noFill/>
                </a:ln>
                <a:solidFill>
                  <a:srgbClr val="FFFFCC"/>
                </a:solidFill>
                <a:effectLst/>
                <a:latin typeface="黑体" pitchFamily="49" charset="-122"/>
                <a:ea typeface="黑体" pitchFamily="49" charset="-122"/>
                <a:cs typeface="宋体" pitchFamily="2" charset="-122"/>
              </a:rPr>
              <a:t>20</a:t>
            </a:r>
            <a:r>
              <a:rPr kumimoji="0" lang="zh-CN" altLang="en-US" sz="1200" b="0" i="0" u="none" strike="noStrike" cap="none" normalizeH="0" baseline="0" dirty="0" smtClean="0">
                <a:ln>
                  <a:noFill/>
                </a:ln>
                <a:solidFill>
                  <a:srgbClr val="FFFFCC"/>
                </a:solidFill>
                <a:effectLst/>
                <a:latin typeface="黑体" pitchFamily="49" charset="-122"/>
                <a:ea typeface="黑体" pitchFamily="49" charset="-122"/>
                <a:cs typeface="宋体" pitchFamily="2" charset="-122"/>
              </a:rPr>
              <a:t>世纪</a:t>
            </a:r>
            <a:r>
              <a:rPr kumimoji="0" lang="en-US" altLang="zh-CN" sz="1200" b="0" i="0" u="none" strike="noStrike" cap="none" normalizeH="0" baseline="0" dirty="0" smtClean="0">
                <a:ln>
                  <a:noFill/>
                </a:ln>
                <a:solidFill>
                  <a:srgbClr val="FFFFCC"/>
                </a:solidFill>
                <a:effectLst/>
                <a:latin typeface="黑体" pitchFamily="49" charset="-122"/>
                <a:ea typeface="黑体" pitchFamily="49" charset="-122"/>
                <a:cs typeface="宋体" pitchFamily="2" charset="-122"/>
              </a:rPr>
              <a:t>90</a:t>
            </a:r>
            <a:r>
              <a:rPr kumimoji="0" lang="zh-CN" altLang="en-US" sz="1200" b="0" i="0" u="none" strike="noStrike" cap="none" normalizeH="0" baseline="0" dirty="0" smtClean="0">
                <a:ln>
                  <a:noFill/>
                </a:ln>
                <a:solidFill>
                  <a:srgbClr val="FFFFCC"/>
                </a:solidFill>
                <a:effectLst/>
                <a:latin typeface="黑体" pitchFamily="49" charset="-122"/>
                <a:ea typeface="黑体" pitchFamily="49" charset="-122"/>
                <a:cs typeface="宋体" pitchFamily="2" charset="-122"/>
              </a:rPr>
              <a:t>年代开始时写的，只简略地写到抗战胜利，以后显然因为身体每况愈下，便从此尘封在抽屉里了。</a:t>
            </a:r>
            <a:endParaRPr kumimoji="0" lang="en-US" altLang="zh-CN" sz="1200" b="0" i="0" u="none" strike="noStrike" cap="none" normalizeH="0" baseline="0" dirty="0" smtClean="0">
              <a:ln>
                <a:noFill/>
              </a:ln>
              <a:solidFill>
                <a:srgbClr val="FFFFCC"/>
              </a:solidFill>
              <a:effectLst/>
              <a:latin typeface="黑体" pitchFamily="49" charset="-122"/>
              <a:ea typeface="黑体" pitchFamily="49" charset="-122"/>
              <a:cs typeface="宋体" pitchFamily="2" charset="-122"/>
            </a:endParaRPr>
          </a:p>
          <a:p>
            <a:pPr fontAlgn="base">
              <a:lnSpc>
                <a:spcPct val="150000"/>
              </a:lnSpc>
              <a:spcBef>
                <a:spcPct val="0"/>
              </a:spcBef>
              <a:spcAft>
                <a:spcPct val="0"/>
              </a:spcAft>
            </a:pPr>
            <a:r>
              <a:rPr lang="zh-CN" altLang="en-US" sz="1200" dirty="0" smtClean="0">
                <a:solidFill>
                  <a:srgbClr val="FFFFCC"/>
                </a:solidFill>
                <a:latin typeface="黑体" pitchFamily="49" charset="-122"/>
                <a:ea typeface="黑体" pitchFamily="49" charset="-122"/>
              </a:rPr>
              <a:t>   </a:t>
            </a:r>
            <a:endParaRPr lang="en-US" altLang="zh-CN" sz="1200" dirty="0" smtClean="0">
              <a:solidFill>
                <a:srgbClr val="FFFFCC"/>
              </a:solidFill>
              <a:latin typeface="黑体" pitchFamily="49" charset="-122"/>
              <a:ea typeface="黑体" pitchFamily="49" charset="-122"/>
            </a:endParaRPr>
          </a:p>
          <a:p>
            <a:pPr fontAlgn="base">
              <a:lnSpc>
                <a:spcPct val="150000"/>
              </a:lnSpc>
              <a:spcBef>
                <a:spcPct val="0"/>
              </a:spcBef>
              <a:spcAft>
                <a:spcPct val="0"/>
              </a:spcAft>
            </a:pPr>
            <a:endParaRPr lang="en-US" altLang="zh-CN" sz="1200" dirty="0" smtClean="0">
              <a:solidFill>
                <a:srgbClr val="FFFFCC"/>
              </a:solidFill>
              <a:latin typeface="黑体" pitchFamily="49" charset="-122"/>
              <a:ea typeface="黑体" pitchFamily="49" charset="-122"/>
            </a:endParaRPr>
          </a:p>
          <a:p>
            <a:pPr fontAlgn="base">
              <a:lnSpc>
                <a:spcPct val="150000"/>
              </a:lnSpc>
              <a:spcBef>
                <a:spcPct val="0"/>
              </a:spcBef>
              <a:spcAft>
                <a:spcPct val="0"/>
              </a:spcAft>
            </a:pPr>
            <a:r>
              <a:rPr lang="en-US" altLang="zh-CN" sz="1200" dirty="0" smtClean="0">
                <a:solidFill>
                  <a:srgbClr val="FFFFCC"/>
                </a:solidFill>
                <a:latin typeface="黑体" pitchFamily="49" charset="-122"/>
                <a:ea typeface="黑体" pitchFamily="49" charset="-122"/>
              </a:rPr>
              <a:t> </a:t>
            </a:r>
            <a:r>
              <a:rPr lang="en-US" altLang="zh-CN" sz="1200" dirty="0" smtClean="0">
                <a:solidFill>
                  <a:srgbClr val="FFFFCC"/>
                </a:solidFill>
                <a:latin typeface="黑体" pitchFamily="49" charset="-122"/>
                <a:ea typeface="黑体" pitchFamily="49" charset="-122"/>
              </a:rPr>
              <a:t>   </a:t>
            </a:r>
            <a:r>
              <a:rPr lang="zh-CN" altLang="en-US" sz="1200" dirty="0" smtClean="0">
                <a:solidFill>
                  <a:srgbClr val="663300"/>
                </a:solidFill>
                <a:latin typeface="黑体" pitchFamily="49" charset="-122"/>
                <a:ea typeface="黑体" pitchFamily="49" charset="-122"/>
              </a:rPr>
              <a:t>亲朋好友</a:t>
            </a:r>
            <a:r>
              <a:rPr lang="zh-CN" altLang="en-US" sz="1200" dirty="0" smtClean="0">
                <a:solidFill>
                  <a:srgbClr val="663300"/>
                </a:solidFill>
                <a:latin typeface="黑体" pitchFamily="49" charset="-122"/>
                <a:ea typeface="黑体" pitchFamily="49" charset="-122"/>
              </a:rPr>
              <a:t>们都有一个愿望：为戴乃迭先生</a:t>
            </a:r>
            <a:r>
              <a:rPr lang="zh-CN" altLang="zh-CN" sz="1200" dirty="0" smtClean="0">
                <a:solidFill>
                  <a:srgbClr val="663300"/>
                </a:solidFill>
                <a:latin typeface="黑体" pitchFamily="49" charset="-122"/>
                <a:ea typeface="黑体" pitchFamily="49" charset="-122"/>
              </a:rPr>
              <a:t>编</a:t>
            </a:r>
            <a:r>
              <a:rPr lang="zh-CN" altLang="en-US" sz="1200" dirty="0" smtClean="0">
                <a:solidFill>
                  <a:srgbClr val="663300"/>
                </a:solidFill>
                <a:latin typeface="黑体" pitchFamily="49" charset="-122"/>
                <a:ea typeface="黑体" pitchFamily="49" charset="-122"/>
              </a:rPr>
              <a:t>写</a:t>
            </a:r>
            <a:r>
              <a:rPr lang="zh-CN" altLang="zh-CN" sz="1200" dirty="0" smtClean="0">
                <a:solidFill>
                  <a:srgbClr val="663300"/>
                </a:solidFill>
                <a:latin typeface="黑体" pitchFamily="49" charset="-122"/>
                <a:ea typeface="黑体" pitchFamily="49" charset="-122"/>
              </a:rPr>
              <a:t>一本书，留存一段历史</a:t>
            </a:r>
            <a:r>
              <a:rPr lang="zh-CN" altLang="zh-CN" sz="1200" dirty="0" smtClean="0">
                <a:solidFill>
                  <a:srgbClr val="663300"/>
                </a:solidFill>
                <a:latin typeface="黑体" pitchFamily="49" charset="-122"/>
                <a:ea typeface="黑体" pitchFamily="49" charset="-122"/>
              </a:rPr>
              <a:t>，</a:t>
            </a:r>
            <a:r>
              <a:rPr lang="zh-CN" altLang="en-US" sz="1200" dirty="0" smtClean="0">
                <a:solidFill>
                  <a:srgbClr val="663300"/>
                </a:solidFill>
                <a:latin typeface="黑体" pitchFamily="49" charset="-122"/>
                <a:ea typeface="黑体" pitchFamily="49" charset="-122"/>
              </a:rPr>
              <a:t>“</a:t>
            </a:r>
            <a:r>
              <a:rPr lang="zh-CN" altLang="zh-CN" sz="1200" dirty="0" smtClean="0">
                <a:solidFill>
                  <a:srgbClr val="663300"/>
                </a:solidFill>
                <a:latin typeface="黑体" pitchFamily="49" charset="-122"/>
                <a:ea typeface="黑体" pitchFamily="49" charset="-122"/>
              </a:rPr>
              <a:t>以</a:t>
            </a:r>
            <a:r>
              <a:rPr lang="zh-CN" altLang="zh-CN" sz="1200" dirty="0" smtClean="0">
                <a:solidFill>
                  <a:srgbClr val="663300"/>
                </a:solidFill>
                <a:latin typeface="黑体" pitchFamily="49" charset="-122"/>
                <a:ea typeface="黑体" pitchFamily="49" charset="-122"/>
              </a:rPr>
              <a:t>我们的力所能及告慰我们的历史愧对的这位英国友人</a:t>
            </a:r>
            <a:r>
              <a:rPr lang="zh-CN" altLang="zh-CN" sz="1200" dirty="0" smtClean="0">
                <a:solidFill>
                  <a:srgbClr val="663300"/>
                </a:solidFill>
                <a:latin typeface="黑体" pitchFamily="49" charset="-122"/>
                <a:ea typeface="黑体" pitchFamily="49" charset="-122"/>
              </a:rPr>
              <a:t>。</a:t>
            </a:r>
            <a:r>
              <a:rPr lang="zh-CN" altLang="en-US" sz="1200" dirty="0" smtClean="0">
                <a:solidFill>
                  <a:srgbClr val="663300"/>
                </a:solidFill>
                <a:latin typeface="黑体" pitchFamily="49" charset="-122"/>
                <a:ea typeface="黑体" pitchFamily="49" charset="-122"/>
              </a:rPr>
              <a:t>”</a:t>
            </a:r>
            <a:endParaRPr lang="en-US" altLang="zh-CN" sz="1200" dirty="0" smtClean="0">
              <a:solidFill>
                <a:srgbClr val="663300"/>
              </a:solidFill>
              <a:latin typeface="黑体" pitchFamily="49" charset="-122"/>
              <a:ea typeface="黑体" pitchFamily="49" charset="-122"/>
            </a:endParaRPr>
          </a:p>
          <a:p>
            <a:pPr fontAlgn="base">
              <a:lnSpc>
                <a:spcPct val="150000"/>
              </a:lnSpc>
              <a:spcBef>
                <a:spcPct val="0"/>
              </a:spcBef>
              <a:spcAft>
                <a:spcPct val="0"/>
              </a:spcAft>
            </a:pPr>
            <a:r>
              <a:rPr lang="en-US" altLang="zh-CN" sz="1200" dirty="0" smtClean="0">
                <a:solidFill>
                  <a:srgbClr val="FFFF00"/>
                </a:solidFill>
                <a:latin typeface="黑体" pitchFamily="49" charset="-122"/>
                <a:ea typeface="黑体" pitchFamily="49" charset="-122"/>
              </a:rPr>
              <a:t>    </a:t>
            </a:r>
            <a:endParaRPr lang="en-US" altLang="zh-CN" sz="1200" dirty="0" smtClean="0">
              <a:solidFill>
                <a:srgbClr val="FFFF00"/>
              </a:solidFill>
              <a:latin typeface="黑体" pitchFamily="49" charset="-122"/>
              <a:ea typeface="黑体" pitchFamily="49" charset="-122"/>
            </a:endParaRPr>
          </a:p>
          <a:p>
            <a:pPr fontAlgn="base">
              <a:lnSpc>
                <a:spcPct val="150000"/>
              </a:lnSpc>
              <a:spcBef>
                <a:spcPct val="0"/>
              </a:spcBef>
              <a:spcAft>
                <a:spcPct val="0"/>
              </a:spcAft>
            </a:pPr>
            <a:r>
              <a:rPr lang="en-US" altLang="zh-CN" sz="1200" dirty="0" smtClean="0">
                <a:solidFill>
                  <a:srgbClr val="FFFF00"/>
                </a:solidFill>
                <a:latin typeface="黑体" pitchFamily="49" charset="-122"/>
                <a:ea typeface="黑体" pitchFamily="49" charset="-122"/>
              </a:rPr>
              <a:t>    </a:t>
            </a:r>
            <a:r>
              <a:rPr lang="zh-CN" altLang="en-US" sz="1200" dirty="0" smtClean="0">
                <a:solidFill>
                  <a:srgbClr val="FFFF99"/>
                </a:solidFill>
                <a:latin typeface="黑体" pitchFamily="49" charset="-122"/>
                <a:ea typeface="黑体" pitchFamily="49" charset="-122"/>
              </a:rPr>
              <a:t>在戴乃迭的亲人和朋友的努力下，一本包含有戴乃迭未写完的</a:t>
            </a:r>
            <a:r>
              <a:rPr lang="zh-CN" altLang="en-US" sz="1200" dirty="0" smtClean="0">
                <a:solidFill>
                  <a:srgbClr val="FFFF99"/>
                </a:solidFill>
                <a:latin typeface="黑体" pitchFamily="49" charset="-122"/>
                <a:ea typeface="黑体" pitchFamily="49" charset="-122"/>
              </a:rPr>
              <a:t>自传、戴乃迭的文</a:t>
            </a:r>
            <a:r>
              <a:rPr lang="zh-CN" altLang="en-US" sz="1200" dirty="0" smtClean="0">
                <a:solidFill>
                  <a:srgbClr val="FFFF99"/>
                </a:solidFill>
                <a:latin typeface="黑体" pitchFamily="49" charset="-122"/>
                <a:ea typeface="黑体" pitchFamily="49" charset="-122"/>
              </a:rPr>
              <a:t>存、中外</a:t>
            </a:r>
            <a:r>
              <a:rPr lang="zh-CN" altLang="en-US" sz="1200" dirty="0" smtClean="0">
                <a:solidFill>
                  <a:srgbClr val="FFFF99"/>
                </a:solidFill>
                <a:latin typeface="黑体" pitchFamily="49" charset="-122"/>
                <a:ea typeface="黑体" pitchFamily="49" charset="-122"/>
              </a:rPr>
              <a:t>亲朋好友的回忆、及戴乃迭译作和著述的目录的书：</a:t>
            </a:r>
            <a:r>
              <a:rPr lang="en-US" altLang="zh-CN" sz="1200" dirty="0" smtClean="0">
                <a:solidFill>
                  <a:srgbClr val="FFFF99"/>
                </a:solidFill>
                <a:latin typeface="黑体" pitchFamily="49" charset="-122"/>
                <a:ea typeface="黑体" pitchFamily="49" charset="-122"/>
              </a:rPr>
              <a:t>《</a:t>
            </a:r>
            <a:r>
              <a:rPr lang="zh-CN" altLang="en-US" sz="1200" dirty="0" smtClean="0">
                <a:solidFill>
                  <a:srgbClr val="FFFF99"/>
                </a:solidFill>
                <a:latin typeface="黑体" pitchFamily="49" charset="-122"/>
                <a:ea typeface="黑体" pitchFamily="49" charset="-122"/>
              </a:rPr>
              <a:t>我有两个祖国</a:t>
            </a:r>
            <a:r>
              <a:rPr lang="en-US" altLang="zh-CN" sz="1200" dirty="0" smtClean="0">
                <a:solidFill>
                  <a:srgbClr val="FFFF99"/>
                </a:solidFill>
                <a:latin typeface="黑体" pitchFamily="49" charset="-122"/>
                <a:ea typeface="黑体" pitchFamily="49" charset="-122"/>
              </a:rPr>
              <a:t>—</a:t>
            </a:r>
            <a:r>
              <a:rPr lang="zh-CN" altLang="en-US" sz="1200" dirty="0" smtClean="0">
                <a:solidFill>
                  <a:srgbClr val="FFFF99"/>
                </a:solidFill>
                <a:latin typeface="黑体" pitchFamily="49" charset="-122"/>
                <a:ea typeface="黑体" pitchFamily="49" charset="-122"/>
              </a:rPr>
              <a:t>戴乃迭和她的世界</a:t>
            </a:r>
            <a:r>
              <a:rPr lang="en-US" altLang="zh-CN" sz="1200" dirty="0" smtClean="0">
                <a:solidFill>
                  <a:srgbClr val="FFFF99"/>
                </a:solidFill>
                <a:latin typeface="黑体" pitchFamily="49" charset="-122"/>
                <a:ea typeface="黑体" pitchFamily="49" charset="-122"/>
              </a:rPr>
              <a:t>》</a:t>
            </a:r>
            <a:r>
              <a:rPr lang="zh-CN" altLang="en-US" sz="1200" dirty="0" smtClean="0">
                <a:solidFill>
                  <a:srgbClr val="FFFF99"/>
                </a:solidFill>
                <a:latin typeface="黑体" pitchFamily="49" charset="-122"/>
                <a:ea typeface="黑体" pitchFamily="49" charset="-122"/>
              </a:rPr>
              <a:t>终于在</a:t>
            </a:r>
            <a:r>
              <a:rPr lang="en-US" altLang="zh-CN" sz="1200" dirty="0" smtClean="0">
                <a:solidFill>
                  <a:srgbClr val="FFFF99"/>
                </a:solidFill>
                <a:latin typeface="黑体" pitchFamily="49" charset="-122"/>
                <a:ea typeface="黑体" pitchFamily="49" charset="-122"/>
              </a:rPr>
              <a:t>2003</a:t>
            </a:r>
            <a:r>
              <a:rPr lang="zh-CN" altLang="en-US" sz="1200" dirty="0" smtClean="0">
                <a:solidFill>
                  <a:srgbClr val="FFFF99"/>
                </a:solidFill>
                <a:latin typeface="黑体" pitchFamily="49" charset="-122"/>
                <a:ea typeface="黑体" pitchFamily="49" charset="-122"/>
              </a:rPr>
              <a:t>年出版了。</a:t>
            </a:r>
            <a:endParaRPr lang="zh-CN" altLang="en-US" sz="1200" dirty="0" smtClean="0">
              <a:solidFill>
                <a:srgbClr val="FFFF99"/>
              </a:solidFill>
              <a:latin typeface="黑体" pitchFamily="49" charset="-122"/>
              <a:ea typeface="黑体" pitchFamily="49" charset="-122"/>
            </a:endParaRPr>
          </a:p>
          <a:p>
            <a:pPr lvl="0" fontAlgn="base">
              <a:lnSpc>
                <a:spcPct val="150000"/>
              </a:lnSpc>
              <a:spcBef>
                <a:spcPct val="0"/>
              </a:spcBef>
              <a:spcAft>
                <a:spcPct val="0"/>
              </a:spcAft>
            </a:pPr>
            <a:endParaRPr kumimoji="0" lang="zh-CN" altLang="en-US" sz="1800" b="0" i="0" u="none" strike="noStrike" cap="none" normalizeH="0" baseline="0" dirty="0" smtClean="0">
              <a:ln>
                <a:noFill/>
              </a:ln>
              <a:solidFill>
                <a:srgbClr val="002060"/>
              </a:solidFill>
              <a:effectLst/>
              <a:latin typeface="黑体" pitchFamily="49" charset="-122"/>
              <a:ea typeface="黑体" pitchFamily="49" charset="-122"/>
              <a:cs typeface="宋体" pitchFamily="2" charset="-122"/>
            </a:endParaRPr>
          </a:p>
        </p:txBody>
      </p:sp>
      <p:sp>
        <p:nvSpPr>
          <p:cNvPr id="6" name="矩形 5"/>
          <p:cNvSpPr/>
          <p:nvPr/>
        </p:nvSpPr>
        <p:spPr>
          <a:xfrm>
            <a:off x="3851920" y="1851670"/>
            <a:ext cx="4572000" cy="307777"/>
          </a:xfrm>
          <a:prstGeom prst="rect">
            <a:avLst/>
          </a:prstGeom>
        </p:spPr>
        <p:txBody>
          <a:bodyPr>
            <a:spAutoFit/>
          </a:bodyPr>
          <a:lstStyle/>
          <a:p>
            <a:endParaRPr lang="zh-CN" altLang="en-US" sz="1400" dirty="0">
              <a:latin typeface="黑体" pitchFamily="49" charset="-122"/>
              <a:ea typeface="黑体" pitchFamily="49" charset="-122"/>
            </a:endParaRPr>
          </a:p>
        </p:txBody>
      </p:sp>
      <p:pic>
        <p:nvPicPr>
          <p:cNvPr id="1032" name="Picture 8" descr="D:\雄\幻灯片练习\习作\英伦黛玉 绝代美女的中国劫\图片\19.png"/>
          <p:cNvPicPr>
            <a:picLocks noChangeAspect="1" noChangeArrowheads="1"/>
          </p:cNvPicPr>
          <p:nvPr/>
        </p:nvPicPr>
        <p:blipFill>
          <a:blip r:embed="rId4" cstate="screen"/>
          <a:srcRect/>
          <a:stretch>
            <a:fillRect/>
          </a:stretch>
        </p:blipFill>
        <p:spPr bwMode="auto">
          <a:xfrm rot="4525814">
            <a:off x="-29224" y="3083095"/>
            <a:ext cx="2035658" cy="2035658"/>
          </a:xfrm>
          <a:prstGeom prst="rect">
            <a:avLst/>
          </a:prstGeom>
          <a:noFill/>
          <a:effectLst>
            <a:outerShdw blurRad="50800" dist="38100" dir="8100000" sx="102000" sy="102000" algn="tr" rotWithShape="0">
              <a:prstClr val="black">
                <a:alpha val="40000"/>
              </a:prstClr>
            </a:outerShdw>
          </a:effectLst>
        </p:spPr>
      </p:pic>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32"/>
                                        </p:tgtEl>
                                        <p:attrNameLst>
                                          <p:attrName>style.visibility</p:attrName>
                                        </p:attrNameLst>
                                      </p:cBhvr>
                                      <p:to>
                                        <p:strVal val="visible"/>
                                      </p:to>
                                    </p:set>
                                    <p:animEffect transition="in" filter="fade">
                                      <p:cBhvr>
                                        <p:cTn id="7" dur="2000"/>
                                        <p:tgtEl>
                                          <p:spTgt spid="10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wl\AppData\Roaming\360se6\Application\User Data\temp\bc305bbca96c111aedb133.JPG"/>
          <p:cNvPicPr>
            <a:picLocks noChangeAspect="1" noChangeArrowheads="1"/>
          </p:cNvPicPr>
          <p:nvPr/>
        </p:nvPicPr>
        <p:blipFill>
          <a:blip r:embed="rId2" cstate="screen"/>
          <a:srcRect/>
          <a:stretch>
            <a:fillRect/>
          </a:stretch>
        </p:blipFill>
        <p:spPr bwMode="auto">
          <a:xfrm>
            <a:off x="3707904" y="555526"/>
            <a:ext cx="4608512" cy="3456383"/>
          </a:xfrm>
          <a:prstGeom prst="rect">
            <a:avLst/>
          </a:prstGeom>
          <a:noFill/>
          <a:ln w="66675" cmpd="sng">
            <a:solidFill>
              <a:srgbClr val="00B050"/>
            </a:solidFill>
            <a:miter lim="800000"/>
          </a:ln>
          <a:effectLst>
            <a:outerShdw blurRad="50800" dist="38100" dir="2700000" sx="101000" sy="101000" algn="tl" rotWithShape="0">
              <a:prstClr val="black">
                <a:alpha val="40000"/>
              </a:prstClr>
            </a:outerShdw>
          </a:effectLst>
        </p:spPr>
      </p:pic>
      <p:sp>
        <p:nvSpPr>
          <p:cNvPr id="4" name="TextBox 3"/>
          <p:cNvSpPr txBox="1"/>
          <p:nvPr/>
        </p:nvSpPr>
        <p:spPr>
          <a:xfrm>
            <a:off x="3275856" y="4155926"/>
            <a:ext cx="5328593" cy="815608"/>
          </a:xfrm>
          <a:prstGeom prst="rect">
            <a:avLst/>
          </a:prstGeom>
          <a:noFill/>
        </p:spPr>
        <p:txBody>
          <a:bodyPr wrap="square" rtlCol="0">
            <a:spAutoFit/>
          </a:bodyPr>
          <a:lstStyle/>
          <a:p>
            <a:pPr algn="ctr"/>
            <a:r>
              <a:rPr lang="en-US" altLang="zh-CN" sz="1100" dirty="0" smtClean="0">
                <a:solidFill>
                  <a:srgbClr val="FFFFCC"/>
                </a:solidFill>
                <a:latin typeface="+mj-ea"/>
                <a:ea typeface="+mj-ea"/>
              </a:rPr>
              <a:t>2012</a:t>
            </a:r>
            <a:r>
              <a:rPr lang="zh-CN" altLang="en-US" sz="1100" dirty="0" smtClean="0">
                <a:solidFill>
                  <a:srgbClr val="FFFFCC"/>
                </a:solidFill>
                <a:latin typeface="+mj-ea"/>
                <a:ea typeface="+mj-ea"/>
              </a:rPr>
              <a:t>年春天的一</a:t>
            </a:r>
            <a:r>
              <a:rPr lang="zh-CN" altLang="zh-CN" sz="1100" dirty="0" smtClean="0">
                <a:solidFill>
                  <a:srgbClr val="FFFFCC"/>
                </a:solidFill>
                <a:latin typeface="黑体" pitchFamily="49" charset="-122"/>
                <a:ea typeface="黑体" pitchFamily="49" charset="-122"/>
                <a:cs typeface="宋体" pitchFamily="2" charset="-122"/>
              </a:rPr>
              <a:t>个春光明媚的下午，</a:t>
            </a:r>
            <a:r>
              <a:rPr lang="zh-CN" altLang="zh-CN" sz="1100" dirty="0" smtClean="0">
                <a:solidFill>
                  <a:srgbClr val="FFFFCC"/>
                </a:solidFill>
                <a:latin typeface="+mj-ea"/>
                <a:ea typeface="+mj-ea"/>
              </a:rPr>
              <a:t>由英国子午社（</a:t>
            </a:r>
            <a:r>
              <a:rPr lang="en-US" altLang="zh-CN" sz="1100" dirty="0" smtClean="0">
                <a:solidFill>
                  <a:srgbClr val="FFFFCC"/>
                </a:solidFill>
                <a:latin typeface="+mj-ea"/>
                <a:ea typeface="+mj-ea"/>
              </a:rPr>
              <a:t>The MERIDIAN SOCIETY</a:t>
            </a:r>
            <a:r>
              <a:rPr lang="zh-CN" altLang="zh-CN" sz="1100" dirty="0" smtClean="0">
                <a:solidFill>
                  <a:srgbClr val="FFFFCC"/>
                </a:solidFill>
                <a:latin typeface="+mj-ea"/>
                <a:ea typeface="+mj-ea"/>
              </a:rPr>
              <a:t>）</a:t>
            </a:r>
            <a:endParaRPr lang="en-US" altLang="zh-CN" sz="1100" dirty="0" smtClean="0">
              <a:solidFill>
                <a:srgbClr val="FFFFCC"/>
              </a:solidFill>
              <a:latin typeface="+mj-ea"/>
              <a:ea typeface="+mj-ea"/>
            </a:endParaRPr>
          </a:p>
          <a:p>
            <a:pPr algn="ctr"/>
            <a:r>
              <a:rPr lang="zh-CN" altLang="zh-CN" sz="1100" dirty="0" smtClean="0">
                <a:solidFill>
                  <a:srgbClr val="FFFFCC"/>
                </a:solidFill>
                <a:latin typeface="+mj-ea"/>
                <a:ea typeface="+mj-ea"/>
              </a:rPr>
              <a:t>发起的纪念杰出翻译家杨宪益和夫人戴乃迭</a:t>
            </a:r>
            <a:r>
              <a:rPr lang="zh-CN" altLang="en-US" sz="1100" dirty="0" smtClean="0">
                <a:solidFill>
                  <a:srgbClr val="FFFFCC"/>
                </a:solidFill>
                <a:latin typeface="+mj-ea"/>
                <a:ea typeface="+mj-ea"/>
              </a:rPr>
              <a:t>的</a:t>
            </a:r>
            <a:r>
              <a:rPr lang="zh-CN" altLang="zh-CN" sz="1100" dirty="0" smtClean="0">
                <a:solidFill>
                  <a:srgbClr val="FFFFCC"/>
                </a:solidFill>
                <a:latin typeface="+mj-ea"/>
                <a:ea typeface="+mj-ea"/>
              </a:rPr>
              <a:t>植树纪念活动</a:t>
            </a:r>
            <a:endParaRPr lang="en-US" altLang="zh-CN" sz="1100" dirty="0" smtClean="0">
              <a:solidFill>
                <a:srgbClr val="FFFFCC"/>
              </a:solidFill>
              <a:latin typeface="+mj-ea"/>
              <a:ea typeface="+mj-ea"/>
            </a:endParaRPr>
          </a:p>
          <a:p>
            <a:pPr algn="ctr"/>
            <a:r>
              <a:rPr lang="zh-CN" altLang="zh-CN" sz="1100" dirty="0" smtClean="0">
                <a:solidFill>
                  <a:srgbClr val="FFFFCC"/>
                </a:solidFill>
                <a:latin typeface="+mj-ea"/>
                <a:ea typeface="+mj-ea"/>
              </a:rPr>
              <a:t>在英国牛津墨顿学院成功举行。</a:t>
            </a:r>
          </a:p>
          <a:p>
            <a:pPr algn="ctr"/>
            <a:endParaRPr lang="zh-CN" altLang="en-US" sz="1400" dirty="0">
              <a:latin typeface="黑体" pitchFamily="49" charset="-122"/>
              <a:ea typeface="黑体" pitchFamily="49" charset="-122"/>
            </a:endParaRPr>
          </a:p>
        </p:txBody>
      </p:sp>
      <p:sp>
        <p:nvSpPr>
          <p:cNvPr id="5122" name="Rectangle 2"/>
          <p:cNvSpPr>
            <a:spLocks noChangeArrowheads="1"/>
          </p:cNvSpPr>
          <p:nvPr/>
        </p:nvSpPr>
        <p:spPr bwMode="auto">
          <a:xfrm>
            <a:off x="827584" y="893926"/>
            <a:ext cx="2592288" cy="31393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28600" algn="l" defTabSz="914400" rtl="0" eaLnBrk="1" fontAlgn="base" latinLnBrk="0" hangingPunct="1">
              <a:lnSpc>
                <a:spcPct val="150000"/>
              </a:lnSpc>
              <a:spcBef>
                <a:spcPct val="0"/>
              </a:spcBef>
              <a:spcAft>
                <a:spcPct val="0"/>
              </a:spcAft>
              <a:buClrTx/>
              <a:buSzTx/>
              <a:buFontTx/>
              <a:buNone/>
              <a:tabLst/>
            </a:pPr>
            <a:r>
              <a:rPr kumimoji="0" lang="en-US" altLang="zh-CN" sz="1200" b="0" i="0" u="none" strike="noStrike" cap="none" normalizeH="0" baseline="0" dirty="0" smtClean="0">
                <a:ln>
                  <a:noFill/>
                </a:ln>
                <a:solidFill>
                  <a:srgbClr val="002060"/>
                </a:solidFill>
                <a:effectLst/>
                <a:latin typeface="黑体" pitchFamily="49" charset="-122"/>
                <a:ea typeface="黑体" pitchFamily="49" charset="-122"/>
                <a:cs typeface="宋体" pitchFamily="2" charset="-122"/>
              </a:rPr>
              <a:t> </a:t>
            </a:r>
            <a:r>
              <a:rPr kumimoji="0" lang="zh-CN" sz="1200" b="0" i="0" u="none" strike="noStrike" cap="none" normalizeH="0" baseline="0" dirty="0" smtClean="0">
                <a:ln>
                  <a:noFill/>
                </a:ln>
                <a:solidFill>
                  <a:srgbClr val="FFFFCC"/>
                </a:solidFill>
                <a:effectLst/>
                <a:latin typeface="黑体" pitchFamily="49" charset="-122"/>
                <a:ea typeface="黑体" pitchFamily="49" charset="-122"/>
                <a:cs typeface="宋体" pitchFamily="2" charset="-122"/>
              </a:rPr>
              <a:t>大家围在树旁，绿色的水桶，黑色的泥土，不分老少，不分国别，轮流着培土浇水。没有哀伤的气氛，只有温暖的友情，只有崇敬和爱戴。花鲜、草青、绿荫深处，鸟儿鸣啼，回荡的钟声此刻跨越了时空，仿佛在告诉人们，</a:t>
            </a:r>
            <a:r>
              <a:rPr kumimoji="0" lang="zh-CN" sz="1200" i="0" u="none" strike="noStrike" cap="none" normalizeH="0" baseline="0" dirty="0" smtClean="0">
                <a:ln>
                  <a:noFill/>
                </a:ln>
                <a:solidFill>
                  <a:srgbClr val="CC3300"/>
                </a:solidFill>
                <a:effectLst/>
                <a:latin typeface="黑体" pitchFamily="49" charset="-122"/>
                <a:ea typeface="黑体" pitchFamily="49" charset="-122"/>
                <a:cs typeface="宋体" pitchFamily="2" charset="-122"/>
              </a:rPr>
              <a:t>两位牛津大学优秀的中英毕业生又回来了，他们不曾离去，他们在这个古韵犹存草木葱茏的校园里读书咏诗翻译谈心，他们和我们永远在一起！</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par>
                          <p:cTn id="8" fill="hold">
                            <p:stCondLst>
                              <p:cond delay="2000"/>
                            </p:stCondLst>
                            <p:childTnLst>
                              <p:par>
                                <p:cTn id="9" presetID="8" presetClass="entr" presetSubtype="32" fill="hold" grpId="0" nodeType="afterEffect">
                                  <p:stCondLst>
                                    <p:cond delay="0"/>
                                  </p:stCondLst>
                                  <p:childTnLst>
                                    <p:set>
                                      <p:cBhvr>
                                        <p:cTn id="10" dur="1" fill="hold">
                                          <p:stCondLst>
                                            <p:cond delay="0"/>
                                          </p:stCondLst>
                                        </p:cTn>
                                        <p:tgtEl>
                                          <p:spTgt spid="5122"/>
                                        </p:tgtEl>
                                        <p:attrNameLst>
                                          <p:attrName>style.visibility</p:attrName>
                                        </p:attrNameLst>
                                      </p:cBhvr>
                                      <p:to>
                                        <p:strVal val="visible"/>
                                      </p:to>
                                    </p:set>
                                    <p:animEffect transition="in" filter="diamond(out)">
                                      <p:cBhvr>
                                        <p:cTn id="11" dur="2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122"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ChangeArrowheads="1"/>
          </p:cNvSpPr>
          <p:nvPr/>
        </p:nvSpPr>
        <p:spPr bwMode="auto">
          <a:xfrm>
            <a:off x="467544" y="339502"/>
            <a:ext cx="3888432" cy="88004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1" indent="228600" algn="ctr" fontAlgn="base">
              <a:lnSpc>
                <a:spcPct val="150000"/>
              </a:lnSpc>
              <a:spcBef>
                <a:spcPct val="0"/>
              </a:spcBef>
              <a:spcAft>
                <a:spcPct val="0"/>
              </a:spcAft>
            </a:pPr>
            <a:r>
              <a:rPr kumimoji="0" lang="zh-CN" sz="1200" b="0" i="0" u="none" strike="noStrike" cap="none" normalizeH="0" baseline="0" dirty="0" smtClean="0">
                <a:ln>
                  <a:noFill/>
                </a:ln>
                <a:solidFill>
                  <a:srgbClr val="FFFFCC"/>
                </a:solidFill>
                <a:effectLst/>
                <a:latin typeface="黑体" pitchFamily="49" charset="-122"/>
                <a:ea typeface="黑体" pitchFamily="49" charset="-122"/>
                <a:cs typeface="宋体" pitchFamily="2" charset="-122"/>
              </a:rPr>
              <a:t>两棵美丽年轻的樱桃树种在墨顿学院校园</a:t>
            </a:r>
            <a:endParaRPr kumimoji="0" lang="en-US" altLang="zh-CN" sz="1200" b="0" i="0" u="none" strike="noStrike" cap="none" normalizeH="0" baseline="0" dirty="0" smtClean="0">
              <a:ln>
                <a:noFill/>
              </a:ln>
              <a:solidFill>
                <a:srgbClr val="FFFFCC"/>
              </a:solidFill>
              <a:effectLst/>
              <a:latin typeface="黑体" pitchFamily="49" charset="-122"/>
              <a:ea typeface="黑体" pitchFamily="49" charset="-122"/>
              <a:cs typeface="宋体" pitchFamily="2" charset="-122"/>
            </a:endParaRPr>
          </a:p>
          <a:p>
            <a:pPr lvl="1" indent="228600" algn="ctr" fontAlgn="base">
              <a:lnSpc>
                <a:spcPct val="150000"/>
              </a:lnSpc>
              <a:spcBef>
                <a:spcPct val="0"/>
              </a:spcBef>
              <a:spcAft>
                <a:spcPct val="0"/>
              </a:spcAft>
            </a:pPr>
            <a:r>
              <a:rPr kumimoji="0" lang="zh-CN" sz="1200" b="0" i="0" u="none" strike="noStrike" cap="none" normalizeH="0" baseline="0" dirty="0" smtClean="0">
                <a:ln>
                  <a:noFill/>
                </a:ln>
                <a:solidFill>
                  <a:srgbClr val="FFFFCC"/>
                </a:solidFill>
                <a:effectLst/>
                <a:latin typeface="黑体" pitchFamily="49" charset="-122"/>
                <a:ea typeface="黑体" pitchFamily="49" charset="-122"/>
                <a:cs typeface="宋体" pitchFamily="2" charset="-122"/>
              </a:rPr>
              <a:t>教堂旁，那树皮泛着橙色的光泽，</a:t>
            </a:r>
            <a:endParaRPr kumimoji="0" lang="en-US" altLang="zh-CN" sz="1200" b="0" i="0" u="none" strike="noStrike" cap="none" normalizeH="0" baseline="0" dirty="0" smtClean="0">
              <a:ln>
                <a:noFill/>
              </a:ln>
              <a:solidFill>
                <a:srgbClr val="FFFFCC"/>
              </a:solidFill>
              <a:effectLst/>
              <a:latin typeface="黑体" pitchFamily="49" charset="-122"/>
              <a:ea typeface="黑体" pitchFamily="49" charset="-122"/>
              <a:cs typeface="宋体" pitchFamily="2" charset="-122"/>
            </a:endParaRPr>
          </a:p>
          <a:p>
            <a:pPr lvl="1" indent="228600" algn="ctr" fontAlgn="base">
              <a:lnSpc>
                <a:spcPct val="150000"/>
              </a:lnSpc>
              <a:spcBef>
                <a:spcPct val="0"/>
              </a:spcBef>
              <a:spcAft>
                <a:spcPct val="0"/>
              </a:spcAft>
            </a:pPr>
            <a:r>
              <a:rPr kumimoji="0" lang="zh-CN" sz="1200" b="0" i="0" u="none" strike="noStrike" cap="none" normalizeH="0" baseline="0" dirty="0" smtClean="0">
                <a:ln>
                  <a:noFill/>
                </a:ln>
                <a:solidFill>
                  <a:srgbClr val="FFFFCC"/>
                </a:solidFill>
                <a:effectLst/>
                <a:latin typeface="黑体" pitchFamily="49" charset="-122"/>
                <a:ea typeface="黑体" pitchFamily="49" charset="-122"/>
                <a:cs typeface="宋体" pitchFamily="2" charset="-122"/>
              </a:rPr>
              <a:t>碧绿圆形叶片缀满枝头。</a:t>
            </a:r>
          </a:p>
        </p:txBody>
      </p:sp>
      <p:pic>
        <p:nvPicPr>
          <p:cNvPr id="3" name="Picture 2" descr="D:\雄\幻灯片练习\习作\英伦黛玉 绝代美女的中国劫\图片\bc305bbca96c111aedb13f.jpg"/>
          <p:cNvPicPr>
            <a:picLocks noChangeAspect="1" noChangeArrowheads="1"/>
          </p:cNvPicPr>
          <p:nvPr/>
        </p:nvPicPr>
        <p:blipFill>
          <a:blip r:embed="rId2" cstate="screen">
            <a:lum contrast="20000"/>
          </a:blip>
          <a:srcRect/>
          <a:stretch>
            <a:fillRect/>
          </a:stretch>
        </p:blipFill>
        <p:spPr bwMode="auto">
          <a:xfrm>
            <a:off x="611560" y="1347614"/>
            <a:ext cx="4320480" cy="3159351"/>
          </a:xfrm>
          <a:prstGeom prst="rect">
            <a:avLst/>
          </a:prstGeom>
          <a:noFill/>
          <a:ln w="47625">
            <a:solidFill>
              <a:srgbClr val="FFC000"/>
            </a:solidFill>
            <a:miter lim="800000"/>
          </a:ln>
          <a:effectLst>
            <a:outerShdw blurRad="50800" dist="38100" dir="13500000" sx="101000" sy="101000" algn="br" rotWithShape="0">
              <a:prstClr val="black">
                <a:alpha val="40000"/>
              </a:prstClr>
            </a:outerShdw>
          </a:effectLst>
        </p:spPr>
      </p:pic>
      <p:sp>
        <p:nvSpPr>
          <p:cNvPr id="4098" name="Rectangle 2"/>
          <p:cNvSpPr>
            <a:spLocks noChangeArrowheads="1"/>
          </p:cNvSpPr>
          <p:nvPr/>
        </p:nvSpPr>
        <p:spPr bwMode="auto">
          <a:xfrm>
            <a:off x="4716016" y="1347614"/>
            <a:ext cx="4104456" cy="31393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28600" algn="ctr" defTabSz="914400" rtl="0" eaLnBrk="1" fontAlgn="base" latinLnBrk="0" hangingPunct="1">
              <a:lnSpc>
                <a:spcPct val="150000"/>
              </a:lnSpc>
              <a:spcBef>
                <a:spcPct val="0"/>
              </a:spcBef>
              <a:spcAft>
                <a:spcPct val="0"/>
              </a:spcAft>
              <a:buClrTx/>
              <a:buSzTx/>
              <a:buFontTx/>
              <a:buNone/>
              <a:tabLst/>
            </a:pPr>
            <a:r>
              <a:rPr kumimoji="0" lang="en-US" altLang="zh-CN" sz="1200" b="1" i="0" u="none" strike="noStrike" cap="none" normalizeH="0" baseline="0" dirty="0" smtClean="0">
                <a:ln>
                  <a:noFill/>
                </a:ln>
                <a:solidFill>
                  <a:srgbClr val="CC3300"/>
                </a:solidFill>
                <a:effectLst/>
                <a:latin typeface="微软雅黑" pitchFamily="34" charset="-122"/>
                <a:ea typeface="微软雅黑" pitchFamily="34" charset="-122"/>
                <a:cs typeface="宋体" pitchFamily="2" charset="-122"/>
              </a:rPr>
              <a:t>YANG XIANYI ﹠GLADYS YANG</a:t>
            </a:r>
            <a:endParaRPr kumimoji="0" lang="en-US" altLang="zh-CN" sz="1200" b="0" i="0" u="none" strike="noStrike" cap="none" normalizeH="0" baseline="0" dirty="0" smtClean="0">
              <a:ln>
                <a:noFill/>
              </a:ln>
              <a:solidFill>
                <a:srgbClr val="CC3300"/>
              </a:solidFill>
              <a:effectLst/>
              <a:latin typeface="Arial" pitchFamily="34" charset="0"/>
              <a:ea typeface="宋体" pitchFamily="2" charset="-122"/>
              <a:cs typeface="宋体" pitchFamily="2" charset="-122"/>
            </a:endParaRPr>
          </a:p>
          <a:p>
            <a:pPr marL="0" marR="0" lvl="0" indent="228600" algn="ctr" defTabSz="914400" rtl="0" eaLnBrk="0" fontAlgn="base" latinLnBrk="0" hangingPunct="0">
              <a:lnSpc>
                <a:spcPct val="150000"/>
              </a:lnSpc>
              <a:spcBef>
                <a:spcPct val="0"/>
              </a:spcBef>
              <a:spcAft>
                <a:spcPct val="0"/>
              </a:spcAft>
              <a:buClrTx/>
              <a:buSzTx/>
              <a:buFontTx/>
              <a:buNone/>
              <a:tabLst/>
            </a:pPr>
            <a:r>
              <a:rPr kumimoji="0" lang="zh-CN" altLang="en-US" sz="1200" b="1" i="0" u="none" strike="noStrike" cap="none" spc="-150" normalizeH="0" baseline="0" dirty="0" smtClean="0">
                <a:ln>
                  <a:noFill/>
                </a:ln>
                <a:solidFill>
                  <a:srgbClr val="CC3300"/>
                </a:solidFill>
                <a:effectLst/>
                <a:latin typeface="微软雅黑" pitchFamily="34" charset="-122"/>
                <a:ea typeface="微软雅黑" pitchFamily="34" charset="-122"/>
                <a:cs typeface="宋体" pitchFamily="2" charset="-122"/>
              </a:rPr>
              <a:t>（</a:t>
            </a:r>
            <a:r>
              <a:rPr kumimoji="0" lang="en-US" altLang="zh-CN" sz="1200" b="1" i="0" u="none" strike="noStrike" cap="none" spc="-150" normalizeH="0" baseline="0" dirty="0" smtClean="0">
                <a:ln>
                  <a:noFill/>
                </a:ln>
                <a:solidFill>
                  <a:srgbClr val="CC3300"/>
                </a:solidFill>
                <a:effectLst/>
                <a:latin typeface="微软雅黑" pitchFamily="34" charset="-122"/>
                <a:ea typeface="微软雅黑" pitchFamily="34" charset="-122"/>
                <a:cs typeface="宋体" pitchFamily="2" charset="-122"/>
              </a:rPr>
              <a:t>1915-2009</a:t>
            </a:r>
            <a:r>
              <a:rPr kumimoji="0" lang="zh-CN" altLang="en-US" sz="1200" b="1" i="0" u="none" strike="noStrike" cap="none" spc="-150" normalizeH="0" baseline="0" dirty="0" smtClean="0">
                <a:ln>
                  <a:noFill/>
                </a:ln>
                <a:solidFill>
                  <a:srgbClr val="CC3300"/>
                </a:solidFill>
                <a:effectLst/>
                <a:latin typeface="微软雅黑" pitchFamily="34" charset="-122"/>
                <a:ea typeface="微软雅黑" pitchFamily="34" charset="-122"/>
                <a:cs typeface="宋体" pitchFamily="2" charset="-122"/>
              </a:rPr>
              <a:t>）　　　　（</a:t>
            </a:r>
            <a:r>
              <a:rPr kumimoji="0" lang="en-US" altLang="zh-CN" sz="1200" b="1" i="0" u="none" strike="noStrike" cap="none" spc="-150" normalizeH="0" baseline="0" dirty="0" smtClean="0">
                <a:ln>
                  <a:noFill/>
                </a:ln>
                <a:solidFill>
                  <a:srgbClr val="CC3300"/>
                </a:solidFill>
                <a:effectLst/>
                <a:latin typeface="微软雅黑" pitchFamily="34" charset="-122"/>
                <a:ea typeface="微软雅黑" pitchFamily="34" charset="-122"/>
                <a:cs typeface="宋体" pitchFamily="2" charset="-122"/>
              </a:rPr>
              <a:t>1919-1999</a:t>
            </a:r>
            <a:r>
              <a:rPr kumimoji="0" lang="zh-CN" altLang="en-US" sz="1200" b="1" i="0" u="none" strike="noStrike" cap="none" spc="-150" normalizeH="0" baseline="0" dirty="0" smtClean="0">
                <a:ln>
                  <a:noFill/>
                </a:ln>
                <a:solidFill>
                  <a:srgbClr val="CC3300"/>
                </a:solidFill>
                <a:effectLst/>
                <a:latin typeface="微软雅黑" pitchFamily="34" charset="-122"/>
                <a:ea typeface="微软雅黑" pitchFamily="34" charset="-122"/>
                <a:cs typeface="宋体" pitchFamily="2" charset="-122"/>
              </a:rPr>
              <a:t>）</a:t>
            </a:r>
            <a:endParaRPr kumimoji="0" lang="zh-CN" altLang="en-US" sz="1200" b="0" i="0" u="none" strike="noStrike" cap="none" spc="-150" normalizeH="0" baseline="0" dirty="0" smtClean="0">
              <a:ln>
                <a:noFill/>
              </a:ln>
              <a:solidFill>
                <a:srgbClr val="CC3300"/>
              </a:solidFill>
              <a:effectLst/>
              <a:latin typeface="Arial" pitchFamily="34" charset="0"/>
              <a:ea typeface="宋体" pitchFamily="2" charset="-122"/>
              <a:cs typeface="宋体" pitchFamily="2" charset="-122"/>
            </a:endParaRPr>
          </a:p>
          <a:p>
            <a:pPr marL="0" marR="0" lvl="0" indent="228600" algn="ctr" defTabSz="914400" rtl="0" eaLnBrk="0" fontAlgn="base" latinLnBrk="0" hangingPunct="0">
              <a:lnSpc>
                <a:spcPct val="150000"/>
              </a:lnSpc>
              <a:spcBef>
                <a:spcPct val="0"/>
              </a:spcBef>
              <a:spcAft>
                <a:spcPct val="0"/>
              </a:spcAft>
              <a:buClrTx/>
              <a:buSzTx/>
              <a:buFontTx/>
              <a:buNone/>
              <a:tabLst/>
            </a:pPr>
            <a:r>
              <a:rPr kumimoji="0" lang="zh-CN" altLang="en-US" sz="1200" b="1" i="0" u="none" strike="noStrike" cap="none" spc="-300" normalizeH="0" baseline="0" dirty="0" smtClean="0">
                <a:ln>
                  <a:noFill/>
                </a:ln>
                <a:solidFill>
                  <a:srgbClr val="CC3300"/>
                </a:solidFill>
                <a:effectLst/>
                <a:latin typeface="微软雅黑" pitchFamily="34" charset="-122"/>
                <a:ea typeface="微软雅黑" pitchFamily="34" charset="-122"/>
                <a:cs typeface="宋体" pitchFamily="2" charset="-122"/>
              </a:rPr>
              <a:t>Ｔｒａｎｓｌａｔｏｒｓ　ｅｘｔｒａｏｒｄｉｎａｒｙ</a:t>
            </a:r>
            <a:endParaRPr kumimoji="0" lang="zh-CN" altLang="en-US" sz="1200" b="0" i="0" u="none" strike="noStrike" cap="none" spc="-300" normalizeH="0" baseline="0" dirty="0" smtClean="0">
              <a:ln>
                <a:noFill/>
              </a:ln>
              <a:solidFill>
                <a:srgbClr val="CC3300"/>
              </a:solidFill>
              <a:effectLst/>
              <a:latin typeface="Arial" pitchFamily="34" charset="0"/>
              <a:ea typeface="宋体" pitchFamily="2" charset="-122"/>
              <a:cs typeface="宋体" pitchFamily="2" charset="-122"/>
            </a:endParaRPr>
          </a:p>
          <a:p>
            <a:pPr marL="0" marR="0" lvl="0" indent="228600" algn="ctr" defTabSz="914400" rtl="0" eaLnBrk="0" fontAlgn="base" latinLnBrk="0" hangingPunct="0">
              <a:lnSpc>
                <a:spcPct val="150000"/>
              </a:lnSpc>
              <a:spcBef>
                <a:spcPct val="0"/>
              </a:spcBef>
              <a:spcAft>
                <a:spcPct val="0"/>
              </a:spcAft>
              <a:buClrTx/>
              <a:buSzTx/>
              <a:buFontTx/>
              <a:buNone/>
              <a:tabLst/>
            </a:pPr>
            <a:r>
              <a:rPr kumimoji="0" lang="zh-CN" altLang="en-US" sz="1200" b="1" i="0" u="none" strike="noStrike" cap="none" spc="-300" normalizeH="0" baseline="0" dirty="0" smtClean="0">
                <a:ln>
                  <a:noFill/>
                </a:ln>
                <a:solidFill>
                  <a:srgbClr val="CC3300"/>
                </a:solidFill>
                <a:effectLst/>
                <a:latin typeface="微软雅黑" pitchFamily="34" charset="-122"/>
                <a:ea typeface="微软雅黑" pitchFamily="34" charset="-122"/>
                <a:cs typeface="宋体" pitchFamily="2" charset="-122"/>
              </a:rPr>
              <a:t>Ｔｈｅｓｅ　ｔｒｅｅｓ　ｄｏｎａｔｅｄ　ｉｎ　ｆｏｎｄ　</a:t>
            </a:r>
            <a:endParaRPr kumimoji="0" lang="en-US" altLang="zh-CN" sz="1200" b="1" i="0" u="none" strike="noStrike" cap="none" spc="-300" normalizeH="0" baseline="0" dirty="0" smtClean="0">
              <a:ln>
                <a:noFill/>
              </a:ln>
              <a:solidFill>
                <a:srgbClr val="CC3300"/>
              </a:solidFill>
              <a:effectLst/>
              <a:latin typeface="微软雅黑" pitchFamily="34" charset="-122"/>
              <a:ea typeface="微软雅黑" pitchFamily="34" charset="-122"/>
              <a:cs typeface="宋体" pitchFamily="2" charset="-122"/>
            </a:endParaRPr>
          </a:p>
          <a:p>
            <a:pPr marL="0" marR="0" lvl="0" indent="228600" algn="ctr" defTabSz="914400" rtl="0" eaLnBrk="0" fontAlgn="base" latinLnBrk="0" hangingPunct="0">
              <a:lnSpc>
                <a:spcPct val="150000"/>
              </a:lnSpc>
              <a:spcBef>
                <a:spcPct val="0"/>
              </a:spcBef>
              <a:spcAft>
                <a:spcPct val="0"/>
              </a:spcAft>
              <a:buClrTx/>
              <a:buSzTx/>
              <a:buFontTx/>
              <a:buNone/>
              <a:tabLst/>
            </a:pPr>
            <a:r>
              <a:rPr kumimoji="0" lang="zh-CN" altLang="en-US" sz="1200" b="1" i="0" u="none" strike="noStrike" cap="none" spc="-300" normalizeH="0" baseline="0" dirty="0" smtClean="0">
                <a:ln>
                  <a:noFill/>
                </a:ln>
                <a:solidFill>
                  <a:srgbClr val="CC3300"/>
                </a:solidFill>
                <a:effectLst/>
                <a:latin typeface="微软雅黑" pitchFamily="34" charset="-122"/>
                <a:ea typeface="微软雅黑" pitchFamily="34" charset="-122"/>
                <a:cs typeface="宋体" pitchFamily="2" charset="-122"/>
              </a:rPr>
              <a:t>ｒｅｍｅｍｂｒａｎｃｅ</a:t>
            </a:r>
            <a:endParaRPr kumimoji="0" lang="zh-CN" altLang="en-US" sz="1200" b="0" i="0" u="none" strike="noStrike" cap="none" spc="-300" normalizeH="0" baseline="0" dirty="0" smtClean="0">
              <a:ln>
                <a:noFill/>
              </a:ln>
              <a:solidFill>
                <a:srgbClr val="CC3300"/>
              </a:solidFill>
              <a:effectLst/>
              <a:latin typeface="Arial" pitchFamily="34" charset="0"/>
              <a:ea typeface="宋体" pitchFamily="2" charset="-122"/>
              <a:cs typeface="宋体" pitchFamily="2" charset="-122"/>
            </a:endParaRPr>
          </a:p>
          <a:p>
            <a:pPr marL="0" marR="0" lvl="0" indent="228600" algn="ctr" defTabSz="914400" rtl="0" eaLnBrk="0" fontAlgn="base" latinLnBrk="0" hangingPunct="0">
              <a:lnSpc>
                <a:spcPct val="150000"/>
              </a:lnSpc>
              <a:spcBef>
                <a:spcPct val="0"/>
              </a:spcBef>
              <a:spcAft>
                <a:spcPct val="0"/>
              </a:spcAft>
              <a:buClrTx/>
              <a:buSzTx/>
              <a:buFontTx/>
              <a:buNone/>
              <a:tabLst/>
            </a:pPr>
            <a:r>
              <a:rPr kumimoji="0" lang="zh-CN" altLang="en-US" sz="1200" b="1" i="0" u="none" strike="noStrike" cap="none" spc="-300" normalizeH="0" baseline="0" dirty="0" smtClean="0">
                <a:ln>
                  <a:noFill/>
                </a:ln>
                <a:solidFill>
                  <a:srgbClr val="CC3300"/>
                </a:solidFill>
                <a:effectLst/>
                <a:latin typeface="微软雅黑" pitchFamily="34" charset="-122"/>
                <a:ea typeface="微软雅黑" pitchFamily="34" charset="-122"/>
                <a:cs typeface="宋体" pitchFamily="2" charset="-122"/>
              </a:rPr>
              <a:t>ｂｙ　ｆａｍｉｌｙ　ａｎｄ　ｆｒｉｅｎｄｓ</a:t>
            </a:r>
            <a:endParaRPr kumimoji="0" lang="zh-CN" altLang="en-US" sz="1200" b="0" i="0" u="none" strike="noStrike" cap="none" spc="-300" normalizeH="0" baseline="0" dirty="0" smtClean="0">
              <a:ln>
                <a:noFill/>
              </a:ln>
              <a:solidFill>
                <a:srgbClr val="CC3300"/>
              </a:solidFill>
              <a:effectLst/>
              <a:latin typeface="Arial" pitchFamily="34" charset="0"/>
              <a:ea typeface="宋体" pitchFamily="2" charset="-122"/>
              <a:cs typeface="宋体" pitchFamily="2" charset="-122"/>
            </a:endParaRPr>
          </a:p>
          <a:p>
            <a:pPr marL="0" marR="0" lvl="0" indent="228600" algn="ctr" defTabSz="914400" rtl="0" eaLnBrk="0" fontAlgn="base" latinLnBrk="0" hangingPunct="0">
              <a:lnSpc>
                <a:spcPct val="150000"/>
              </a:lnSpc>
              <a:spcBef>
                <a:spcPct val="0"/>
              </a:spcBef>
              <a:spcAft>
                <a:spcPct val="0"/>
              </a:spcAft>
              <a:buClrTx/>
              <a:buSzTx/>
              <a:buFontTx/>
              <a:buNone/>
              <a:tabLst/>
            </a:pPr>
            <a:r>
              <a:rPr kumimoji="0" lang="zh-CN" altLang="en-US" sz="1200" b="1" i="0" u="none" strike="noStrike" cap="none" spc="-300" normalizeH="0" baseline="0" dirty="0" smtClean="0">
                <a:ln>
                  <a:noFill/>
                </a:ln>
                <a:solidFill>
                  <a:srgbClr val="CC3300"/>
                </a:solidFill>
                <a:effectLst/>
                <a:latin typeface="微软雅黑" pitchFamily="34" charset="-122"/>
                <a:ea typeface="微软雅黑" pitchFamily="34" charset="-122"/>
                <a:cs typeface="宋体" pitchFamily="2" charset="-122"/>
              </a:rPr>
              <a:t>Ａｐｒｉｌ　２０１２</a:t>
            </a:r>
            <a:endParaRPr kumimoji="0" lang="zh-CN" altLang="en-US" sz="1200" b="0" i="0" u="none" strike="noStrike" cap="none" spc="-300" normalizeH="0" baseline="0" dirty="0" smtClean="0">
              <a:ln>
                <a:noFill/>
              </a:ln>
              <a:solidFill>
                <a:srgbClr val="CC3300"/>
              </a:solidFill>
              <a:effectLst/>
              <a:latin typeface="Arial" pitchFamily="34" charset="0"/>
              <a:ea typeface="宋体" pitchFamily="2" charset="-122"/>
              <a:cs typeface="宋体" pitchFamily="2" charset="-122"/>
            </a:endParaRPr>
          </a:p>
          <a:p>
            <a:pPr marL="0" marR="0" lvl="0" indent="228600" algn="ctr" defTabSz="914400" rtl="0" eaLnBrk="0" fontAlgn="base" latinLnBrk="0" hangingPunct="0">
              <a:lnSpc>
                <a:spcPct val="150000"/>
              </a:lnSpc>
              <a:spcBef>
                <a:spcPct val="0"/>
              </a:spcBef>
              <a:spcAft>
                <a:spcPct val="0"/>
              </a:spcAft>
              <a:buClrTx/>
              <a:buSzTx/>
              <a:buFontTx/>
              <a:buNone/>
              <a:tabLst/>
            </a:pPr>
            <a:r>
              <a:rPr kumimoji="0" lang="zh-CN" altLang="en-US" sz="1200" b="1" i="0" u="none" strike="noStrike" cap="none" normalizeH="0" baseline="0" dirty="0" smtClean="0">
                <a:ln>
                  <a:noFill/>
                </a:ln>
                <a:solidFill>
                  <a:srgbClr val="CC3300"/>
                </a:solidFill>
                <a:effectLst/>
                <a:latin typeface="微软雅黑" pitchFamily="34" charset="-122"/>
                <a:ea typeface="微软雅黑" pitchFamily="34" charset="-122"/>
                <a:cs typeface="宋体" pitchFamily="2" charset="-122"/>
              </a:rPr>
              <a:t>缅怀杰出翻译家</a:t>
            </a:r>
            <a:endParaRPr kumimoji="0" lang="zh-CN" altLang="en-US" sz="1200" b="0" i="0" u="none" strike="noStrike" cap="none" normalizeH="0" baseline="0" dirty="0" smtClean="0">
              <a:ln>
                <a:noFill/>
              </a:ln>
              <a:solidFill>
                <a:srgbClr val="CC3300"/>
              </a:solidFill>
              <a:effectLst/>
              <a:latin typeface="Arial" pitchFamily="34" charset="0"/>
              <a:ea typeface="宋体" pitchFamily="2" charset="-122"/>
              <a:cs typeface="宋体" pitchFamily="2" charset="-122"/>
            </a:endParaRPr>
          </a:p>
          <a:p>
            <a:pPr marL="0" marR="0" lvl="0" indent="228600" algn="ctr" defTabSz="914400" rtl="0" eaLnBrk="0" fontAlgn="base" latinLnBrk="0" hangingPunct="0">
              <a:lnSpc>
                <a:spcPct val="150000"/>
              </a:lnSpc>
              <a:spcBef>
                <a:spcPct val="0"/>
              </a:spcBef>
              <a:spcAft>
                <a:spcPct val="0"/>
              </a:spcAft>
              <a:buClrTx/>
              <a:buSzTx/>
              <a:buFontTx/>
              <a:buNone/>
              <a:tabLst/>
            </a:pPr>
            <a:r>
              <a:rPr kumimoji="0" lang="zh-CN" altLang="en-US" sz="1200" b="1" i="0" u="none" strike="noStrike" cap="none" normalizeH="0" baseline="0" dirty="0" smtClean="0">
                <a:ln>
                  <a:noFill/>
                </a:ln>
                <a:solidFill>
                  <a:srgbClr val="CC3300"/>
                </a:solidFill>
                <a:effectLst/>
                <a:latin typeface="微软雅黑" pitchFamily="34" charset="-122"/>
                <a:ea typeface="微软雅黑" pitchFamily="34" charset="-122"/>
                <a:cs typeface="宋体" pitchFamily="2" charset="-122"/>
              </a:rPr>
              <a:t>杨宪益（</a:t>
            </a:r>
            <a:r>
              <a:rPr kumimoji="0" lang="en-US" altLang="zh-CN" sz="1200" b="1" i="0" u="none" strike="noStrike" cap="none" normalizeH="0" baseline="0" dirty="0" smtClean="0">
                <a:ln>
                  <a:noFill/>
                </a:ln>
                <a:solidFill>
                  <a:srgbClr val="CC3300"/>
                </a:solidFill>
                <a:effectLst/>
                <a:latin typeface="微软雅黑" pitchFamily="34" charset="-122"/>
                <a:ea typeface="微软雅黑" pitchFamily="34" charset="-122"/>
                <a:cs typeface="宋体" pitchFamily="2" charset="-122"/>
              </a:rPr>
              <a:t>1915-2009</a:t>
            </a:r>
            <a:r>
              <a:rPr kumimoji="0" lang="zh-CN" altLang="en-US" sz="1200" b="1" i="0" u="none" strike="noStrike" cap="none" normalizeH="0" baseline="0" dirty="0" smtClean="0">
                <a:ln>
                  <a:noFill/>
                </a:ln>
                <a:solidFill>
                  <a:srgbClr val="CC3300"/>
                </a:solidFill>
                <a:effectLst/>
                <a:latin typeface="微软雅黑" pitchFamily="34" charset="-122"/>
                <a:ea typeface="微软雅黑" pitchFamily="34" charset="-122"/>
                <a:cs typeface="宋体" pitchFamily="2" charset="-122"/>
              </a:rPr>
              <a:t>）和夫人戴乃迭（</a:t>
            </a:r>
            <a:r>
              <a:rPr kumimoji="0" lang="en-US" altLang="zh-CN" sz="1200" b="1" i="0" u="none" strike="noStrike" cap="none" normalizeH="0" baseline="0" dirty="0" smtClean="0">
                <a:ln>
                  <a:noFill/>
                </a:ln>
                <a:solidFill>
                  <a:srgbClr val="CC3300"/>
                </a:solidFill>
                <a:effectLst/>
                <a:latin typeface="微软雅黑" pitchFamily="34" charset="-122"/>
                <a:ea typeface="微软雅黑" pitchFamily="34" charset="-122"/>
                <a:cs typeface="宋体" pitchFamily="2" charset="-122"/>
              </a:rPr>
              <a:t>1919-1999</a:t>
            </a:r>
            <a:r>
              <a:rPr kumimoji="0" lang="zh-CN" altLang="en-US" sz="1200" b="1" i="0" u="none" strike="noStrike" cap="none" normalizeH="0" baseline="0" dirty="0" smtClean="0">
                <a:ln>
                  <a:noFill/>
                </a:ln>
                <a:solidFill>
                  <a:srgbClr val="CC3300"/>
                </a:solidFill>
                <a:effectLst/>
                <a:latin typeface="微软雅黑" pitchFamily="34" charset="-122"/>
                <a:ea typeface="微软雅黑" pitchFamily="34" charset="-122"/>
                <a:cs typeface="宋体" pitchFamily="2" charset="-122"/>
              </a:rPr>
              <a:t>）</a:t>
            </a:r>
            <a:endParaRPr kumimoji="0" lang="zh-CN" altLang="en-US" sz="1200" b="0" i="0" u="none" strike="noStrike" cap="none" normalizeH="0" baseline="0" dirty="0" smtClean="0">
              <a:ln>
                <a:noFill/>
              </a:ln>
              <a:solidFill>
                <a:srgbClr val="CC3300"/>
              </a:solidFill>
              <a:effectLst/>
              <a:latin typeface="Arial" pitchFamily="34" charset="0"/>
              <a:ea typeface="宋体" pitchFamily="2" charset="-122"/>
              <a:cs typeface="宋体" pitchFamily="2" charset="-122"/>
            </a:endParaRPr>
          </a:p>
          <a:p>
            <a:pPr marL="0" marR="0" lvl="0" indent="228600" algn="ctr" defTabSz="914400" rtl="0" eaLnBrk="0" fontAlgn="base" latinLnBrk="0" hangingPunct="0">
              <a:lnSpc>
                <a:spcPct val="150000"/>
              </a:lnSpc>
              <a:spcBef>
                <a:spcPct val="0"/>
              </a:spcBef>
              <a:spcAft>
                <a:spcPct val="0"/>
              </a:spcAft>
              <a:buClrTx/>
              <a:buSzTx/>
              <a:buFontTx/>
              <a:buNone/>
              <a:tabLst/>
            </a:pPr>
            <a:r>
              <a:rPr kumimoji="0" lang="zh-CN" altLang="en-US" sz="1200" b="1" i="0" u="none" strike="noStrike" cap="none" normalizeH="0" baseline="0" dirty="0" smtClean="0">
                <a:ln>
                  <a:noFill/>
                </a:ln>
                <a:solidFill>
                  <a:srgbClr val="CC3300"/>
                </a:solidFill>
                <a:effectLst/>
                <a:latin typeface="微软雅黑" pitchFamily="34" charset="-122"/>
                <a:ea typeface="微软雅黑" pitchFamily="34" charset="-122"/>
                <a:cs typeface="宋体" pitchFamily="2" charset="-122"/>
              </a:rPr>
              <a:t>亲朋好友植树于此</a:t>
            </a:r>
            <a:endParaRPr kumimoji="0" lang="zh-CN" altLang="en-US" sz="1200" b="0" i="0" u="none" strike="noStrike" cap="none" normalizeH="0" baseline="0" dirty="0" smtClean="0">
              <a:ln>
                <a:noFill/>
              </a:ln>
              <a:solidFill>
                <a:srgbClr val="CC3300"/>
              </a:solidFill>
              <a:effectLst/>
              <a:latin typeface="Arial" pitchFamily="34" charset="0"/>
              <a:ea typeface="宋体" pitchFamily="2" charset="-122"/>
              <a:cs typeface="宋体" pitchFamily="2" charset="-122"/>
            </a:endParaRPr>
          </a:p>
          <a:p>
            <a:pPr marL="0" marR="0" lvl="0" indent="228600" algn="ctr" defTabSz="914400" rtl="0" eaLnBrk="0" fontAlgn="base" latinLnBrk="0" hangingPunct="0">
              <a:lnSpc>
                <a:spcPct val="150000"/>
              </a:lnSpc>
              <a:spcBef>
                <a:spcPct val="0"/>
              </a:spcBef>
              <a:spcAft>
                <a:spcPct val="0"/>
              </a:spcAft>
              <a:buClrTx/>
              <a:buSzTx/>
              <a:buFontTx/>
              <a:buNone/>
              <a:tabLst/>
            </a:pPr>
            <a:r>
              <a:rPr kumimoji="0" lang="en-US" altLang="zh-CN" sz="1200" b="1" i="0" u="none" strike="noStrike" cap="none" normalizeH="0" baseline="0" dirty="0" smtClean="0">
                <a:ln>
                  <a:noFill/>
                </a:ln>
                <a:solidFill>
                  <a:srgbClr val="CC3300"/>
                </a:solidFill>
                <a:effectLst/>
                <a:latin typeface="微软雅黑" pitchFamily="34" charset="-122"/>
                <a:ea typeface="微软雅黑" pitchFamily="34" charset="-122"/>
                <a:cs typeface="宋体" pitchFamily="2" charset="-122"/>
              </a:rPr>
              <a:t>2012</a:t>
            </a:r>
            <a:r>
              <a:rPr kumimoji="0" lang="zh-CN" altLang="en-US" sz="1200" b="1" i="0" u="none" strike="noStrike" cap="none" normalizeH="0" baseline="0" dirty="0" smtClean="0">
                <a:ln>
                  <a:noFill/>
                </a:ln>
                <a:solidFill>
                  <a:srgbClr val="CC3300"/>
                </a:solidFill>
                <a:effectLst/>
                <a:latin typeface="微软雅黑" pitchFamily="34" charset="-122"/>
                <a:ea typeface="微软雅黑" pitchFamily="34" charset="-122"/>
                <a:cs typeface="宋体" pitchFamily="2" charset="-122"/>
              </a:rPr>
              <a:t>年</a:t>
            </a:r>
            <a:r>
              <a:rPr kumimoji="0" lang="en-US" altLang="zh-CN" sz="1200" b="1" i="0" u="none" strike="noStrike" cap="none" normalizeH="0" baseline="0" dirty="0" smtClean="0">
                <a:ln>
                  <a:noFill/>
                </a:ln>
                <a:solidFill>
                  <a:srgbClr val="CC3300"/>
                </a:solidFill>
                <a:effectLst/>
                <a:latin typeface="微软雅黑" pitchFamily="34" charset="-122"/>
                <a:ea typeface="微软雅黑" pitchFamily="34" charset="-122"/>
                <a:cs typeface="宋体" pitchFamily="2" charset="-122"/>
              </a:rPr>
              <a:t>4</a:t>
            </a:r>
            <a:r>
              <a:rPr kumimoji="0" lang="zh-CN" altLang="en-US" sz="1200" b="1" i="0" u="none" strike="noStrike" cap="none" normalizeH="0" baseline="0" dirty="0" smtClean="0">
                <a:ln>
                  <a:noFill/>
                </a:ln>
                <a:solidFill>
                  <a:srgbClr val="CC3300"/>
                </a:solidFill>
                <a:effectLst/>
                <a:latin typeface="微软雅黑" pitchFamily="34" charset="-122"/>
                <a:ea typeface="微软雅黑" pitchFamily="34" charset="-122"/>
                <a:cs typeface="宋体" pitchFamily="2" charset="-122"/>
              </a:rPr>
              <a:t>月</a:t>
            </a:r>
            <a:endParaRPr kumimoji="0" lang="zh-CN" altLang="en-US" sz="1200" b="0" i="0" u="none" strike="noStrike" cap="none" normalizeH="0" baseline="0" dirty="0" smtClean="0">
              <a:ln>
                <a:noFill/>
              </a:ln>
              <a:solidFill>
                <a:srgbClr val="CC3300"/>
              </a:solidFill>
              <a:effectLst/>
              <a:latin typeface="Arial" pitchFamily="34" charset="0"/>
              <a:ea typeface="宋体" pitchFamily="2" charset="-122"/>
              <a:cs typeface="宋体" pitchFamily="2" charset="-122"/>
            </a:endParaRPr>
          </a:p>
        </p:txBody>
      </p:sp>
      <p:sp>
        <p:nvSpPr>
          <p:cNvPr id="5" name="TextBox 4"/>
          <p:cNvSpPr txBox="1"/>
          <p:nvPr/>
        </p:nvSpPr>
        <p:spPr>
          <a:xfrm>
            <a:off x="5364088" y="483518"/>
            <a:ext cx="3024336" cy="1200329"/>
          </a:xfrm>
          <a:prstGeom prst="rect">
            <a:avLst/>
          </a:prstGeom>
          <a:noFill/>
        </p:spPr>
        <p:txBody>
          <a:bodyPr wrap="square" rtlCol="0">
            <a:spAutoFit/>
          </a:bodyPr>
          <a:lstStyle/>
          <a:p>
            <a:pPr marL="0" lvl="1" algn="ctr">
              <a:lnSpc>
                <a:spcPct val="150000"/>
              </a:lnSpc>
            </a:pPr>
            <a:r>
              <a:rPr lang="zh-CN" altLang="zh-CN" sz="1200" dirty="0" smtClean="0">
                <a:solidFill>
                  <a:srgbClr val="FFFFCC"/>
                </a:solidFill>
                <a:latin typeface="黑体" pitchFamily="49" charset="-122"/>
                <a:ea typeface="黑体" pitchFamily="49" charset="-122"/>
                <a:cs typeface="宋体" pitchFamily="2" charset="-122"/>
              </a:rPr>
              <a:t>两树之间立有一块黑底烫金的方型铜牌，牌面倾斜朝上，牌上篆刻凸起的中英文字由</a:t>
            </a:r>
            <a:r>
              <a:rPr lang="zh-CN" altLang="en-US" sz="1200" dirty="0" smtClean="0">
                <a:solidFill>
                  <a:srgbClr val="FFFFCC"/>
                </a:solidFill>
                <a:latin typeface="黑体" pitchFamily="49" charset="-122"/>
                <a:ea typeface="黑体" pitchFamily="49" charset="-122"/>
                <a:cs typeface="宋体" pitchFamily="2" charset="-122"/>
              </a:rPr>
              <a:t>戴乃迭和</a:t>
            </a:r>
            <a:r>
              <a:rPr lang="zh-CN" altLang="zh-CN" sz="1200" dirty="0" smtClean="0">
                <a:solidFill>
                  <a:srgbClr val="FFFFCC"/>
                </a:solidFill>
                <a:latin typeface="黑体" pitchFamily="49" charset="-122"/>
                <a:ea typeface="黑体" pitchFamily="49" charset="-122"/>
                <a:cs typeface="宋体" pitchFamily="2" charset="-122"/>
              </a:rPr>
              <a:t>杨宪益的小女儿杨炽撰写：</a:t>
            </a:r>
          </a:p>
          <a:p>
            <a:endParaRPr lang="zh-CN" altLang="en-US" dirty="0"/>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097"/>
                                        </p:tgtEl>
                                        <p:attrNameLst>
                                          <p:attrName>style.visibility</p:attrName>
                                        </p:attrNameLst>
                                      </p:cBhvr>
                                      <p:to>
                                        <p:strVal val="visible"/>
                                      </p:to>
                                    </p:set>
                                    <p:animEffect transition="in" filter="wedge">
                                      <p:cBhvr>
                                        <p:cTn id="7" dur="2000"/>
                                        <p:tgtEl>
                                          <p:spTgt spid="4097"/>
                                        </p:tgtEl>
                                      </p:cBhvr>
                                    </p:animEffect>
                                  </p:childTnLst>
                                </p:cTn>
                              </p:par>
                            </p:childTnLst>
                          </p:cTn>
                        </p:par>
                        <p:par>
                          <p:cTn id="8" fill="hold">
                            <p:stCondLst>
                              <p:cond delay="2000"/>
                            </p:stCondLst>
                            <p:childTnLst>
                              <p:par>
                                <p:cTn id="9" presetID="17" presetClass="entr" presetSubtype="1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strVal val="#ppt_h"/>
                                          </p:val>
                                        </p:tav>
                                        <p:tav tm="100000">
                                          <p:val>
                                            <p:strVal val="#ppt_h"/>
                                          </p:val>
                                        </p:tav>
                                      </p:tavLst>
                                    </p:anim>
                                  </p:childTnLst>
                                </p:cTn>
                              </p:par>
                            </p:childTnLst>
                          </p:cTn>
                        </p:par>
                        <p:par>
                          <p:cTn id="13" fill="hold">
                            <p:stCondLst>
                              <p:cond delay="2500"/>
                            </p:stCondLst>
                            <p:childTnLst>
                              <p:par>
                                <p:cTn id="14" presetID="13" presetClass="entr" presetSubtype="32" fill="hold" grpId="0" nodeType="afterEffect">
                                  <p:stCondLst>
                                    <p:cond delay="0"/>
                                  </p:stCondLst>
                                  <p:childTnLst>
                                    <p:set>
                                      <p:cBhvr>
                                        <p:cTn id="15" dur="1" fill="hold">
                                          <p:stCondLst>
                                            <p:cond delay="0"/>
                                          </p:stCondLst>
                                        </p:cTn>
                                        <p:tgtEl>
                                          <p:spTgt spid="4098"/>
                                        </p:tgtEl>
                                        <p:attrNameLst>
                                          <p:attrName>style.visibility</p:attrName>
                                        </p:attrNameLst>
                                      </p:cBhvr>
                                      <p:to>
                                        <p:strVal val="visible"/>
                                      </p:to>
                                    </p:set>
                                    <p:animEffect transition="in" filter="plus(out)">
                                      <p:cBhvr>
                                        <p:cTn id="16" dur="2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7" grpId="0"/>
      <p:bldP spid="4098" grpId="0"/>
      <p:bldP spid="5"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雄\幻灯片练习\习作\英伦黛玉 绝代美女的中国劫\图片\24359452.jpg"/>
          <p:cNvPicPr>
            <a:picLocks noChangeAspect="1" noChangeArrowheads="1"/>
          </p:cNvPicPr>
          <p:nvPr/>
        </p:nvPicPr>
        <p:blipFill>
          <a:blip r:embed="rId2" cstate="screen">
            <a:duotone>
              <a:prstClr val="black"/>
              <a:srgbClr val="D9C3A5">
                <a:tint val="50000"/>
                <a:satMod val="180000"/>
              </a:srgbClr>
            </a:duotone>
          </a:blip>
          <a:srcRect/>
          <a:stretch>
            <a:fillRect/>
          </a:stretch>
        </p:blipFill>
        <p:spPr bwMode="auto">
          <a:xfrm>
            <a:off x="1115616" y="411510"/>
            <a:ext cx="2541661" cy="3821568"/>
          </a:xfrm>
          <a:prstGeom prst="ellipse">
            <a:avLst/>
          </a:prstGeom>
          <a:noFill/>
          <a:ln w="12700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8400000" scaled="0"/>
            </a:gradFill>
          </a:ln>
          <a:effectLst>
            <a:glow rad="228600">
              <a:schemeClr val="accent4">
                <a:satMod val="175000"/>
                <a:alpha val="40000"/>
              </a:schemeClr>
            </a:glow>
            <a:outerShdw blurRad="50800" dist="38100" dir="8100000" sx="104000" sy="104000" algn="tr" rotWithShape="0">
              <a:prstClr val="black">
                <a:alpha val="40000"/>
              </a:prstClr>
            </a:outerShdw>
          </a:effectLst>
        </p:spPr>
      </p:pic>
      <p:sp>
        <p:nvSpPr>
          <p:cNvPr id="15" name="矩形 14"/>
          <p:cNvSpPr/>
          <p:nvPr/>
        </p:nvSpPr>
        <p:spPr>
          <a:xfrm>
            <a:off x="3851920" y="987574"/>
            <a:ext cx="4873449" cy="2862322"/>
          </a:xfrm>
          <a:prstGeom prst="rect">
            <a:avLst/>
          </a:prstGeom>
          <a:noFill/>
          <a:ln>
            <a:noFill/>
          </a:ln>
        </p:spPr>
        <p:txBody>
          <a:bodyPr wrap="none" lIns="91440" tIns="45720" rIns="91440" bIns="45720">
            <a:spAutoFit/>
          </a:bodyPr>
          <a:lstStyle/>
          <a:p>
            <a:pPr algn="ctr">
              <a:lnSpc>
                <a:spcPct val="150000"/>
              </a:lnSpc>
            </a:pPr>
            <a:r>
              <a:rPr lang="zh-CN" altLang="en-US" sz="2800" b="1" cap="all" spc="0" dirty="0" smtClean="0">
                <a:ln w="9000" cmpd="sng">
                  <a:noFill/>
                  <a:prstDash val="solid"/>
                </a:ln>
                <a:solidFill>
                  <a:srgbClr val="C00000"/>
                </a:solidFill>
                <a:effectLst>
                  <a:reflection blurRad="12700" stA="28000" endPos="45000" dist="1000" dir="5400000" sy="-100000" algn="bl" rotWithShape="0"/>
                </a:effectLst>
                <a:latin typeface="方正启体简体" pitchFamily="65" charset="-122"/>
                <a:ea typeface="方正启体简体" pitchFamily="65" charset="-122"/>
                <a:cs typeface="Times New Roman" pitchFamily="18" charset="0"/>
              </a:rPr>
              <a:t>中国人民</a:t>
            </a:r>
            <a:r>
              <a:rPr lang="zh-CN" altLang="zh-CN" sz="2800" b="1" cap="all" spc="0" dirty="0" smtClean="0">
                <a:ln w="9000" cmpd="sng">
                  <a:noFill/>
                  <a:prstDash val="solid"/>
                </a:ln>
                <a:solidFill>
                  <a:srgbClr val="C00000"/>
                </a:solidFill>
                <a:effectLst>
                  <a:reflection blurRad="12700" stA="28000" endPos="45000" dist="1000" dir="5400000" sy="-100000" algn="bl" rotWithShape="0"/>
                </a:effectLst>
                <a:latin typeface="方正启体简体" pitchFamily="65" charset="-122"/>
                <a:ea typeface="方正启体简体" pitchFamily="65" charset="-122"/>
                <a:cs typeface="Times New Roman" pitchFamily="18" charset="0"/>
              </a:rPr>
              <a:t>将永远缅怀</a:t>
            </a:r>
            <a:endParaRPr lang="en-US" altLang="zh-CN" sz="2800" b="1" cap="all" spc="0" dirty="0" smtClean="0">
              <a:ln w="9000" cmpd="sng">
                <a:noFill/>
                <a:prstDash val="solid"/>
              </a:ln>
              <a:solidFill>
                <a:srgbClr val="C00000"/>
              </a:solidFill>
              <a:effectLst>
                <a:reflection blurRad="12700" stA="28000" endPos="45000" dist="1000" dir="5400000" sy="-100000" algn="bl" rotWithShape="0"/>
              </a:effectLst>
              <a:latin typeface="方正启体简体" pitchFamily="65" charset="-122"/>
              <a:ea typeface="方正启体简体" pitchFamily="65" charset="-122"/>
              <a:cs typeface="Times New Roman" pitchFamily="18" charset="0"/>
            </a:endParaRPr>
          </a:p>
          <a:p>
            <a:pPr algn="ctr">
              <a:lnSpc>
                <a:spcPct val="150000"/>
              </a:lnSpc>
            </a:pPr>
            <a:r>
              <a:rPr lang="zh-CN" altLang="zh-CN" sz="2800" b="1" cap="all" spc="0" dirty="0" smtClean="0">
                <a:ln w="9000" cmpd="sng">
                  <a:noFill/>
                  <a:prstDash val="solid"/>
                </a:ln>
                <a:solidFill>
                  <a:srgbClr val="C00000"/>
                </a:solidFill>
                <a:effectLst>
                  <a:reflection blurRad="12700" stA="28000" endPos="45000" dist="1000" dir="5400000" sy="-100000" algn="bl" rotWithShape="0"/>
                </a:effectLst>
                <a:latin typeface="方正启体简体" pitchFamily="65" charset="-122"/>
                <a:ea typeface="方正启体简体" pitchFamily="65" charset="-122"/>
                <a:cs typeface="Times New Roman" pitchFamily="18" charset="0"/>
              </a:rPr>
              <a:t>这位</a:t>
            </a:r>
            <a:r>
              <a:rPr lang="zh-CN" altLang="en-US" sz="2800" b="1" cap="all" spc="0" dirty="0" smtClean="0">
                <a:ln w="9000" cmpd="sng">
                  <a:noFill/>
                  <a:prstDash val="solid"/>
                </a:ln>
                <a:solidFill>
                  <a:srgbClr val="C00000"/>
                </a:solidFill>
                <a:effectLst>
                  <a:reflection blurRad="12700" stA="28000" endPos="45000" dist="1000" dir="5400000" sy="-100000" algn="bl" rotWithShape="0"/>
                </a:effectLst>
                <a:latin typeface="方正启体简体" pitchFamily="65" charset="-122"/>
                <a:ea typeface="方正启体简体" pitchFamily="65" charset="-122"/>
                <a:cs typeface="Times New Roman" pitchFamily="18" charset="0"/>
              </a:rPr>
              <a:t>把自己一生奉献给中国，</a:t>
            </a:r>
            <a:endParaRPr lang="en-US" altLang="zh-CN" sz="2800" b="1" cap="all" spc="0" dirty="0" smtClean="0">
              <a:ln w="9000" cmpd="sng">
                <a:noFill/>
                <a:prstDash val="solid"/>
              </a:ln>
              <a:solidFill>
                <a:srgbClr val="C00000"/>
              </a:solidFill>
              <a:effectLst>
                <a:reflection blurRad="12700" stA="28000" endPos="45000" dist="1000" dir="5400000" sy="-100000" algn="bl" rotWithShape="0"/>
              </a:effectLst>
              <a:latin typeface="方正启体简体" pitchFamily="65" charset="-122"/>
              <a:ea typeface="方正启体简体" pitchFamily="65" charset="-122"/>
              <a:cs typeface="Times New Roman" pitchFamily="18" charset="0"/>
            </a:endParaRPr>
          </a:p>
          <a:p>
            <a:pPr algn="ctr">
              <a:lnSpc>
                <a:spcPct val="150000"/>
              </a:lnSpc>
            </a:pPr>
            <a:r>
              <a:rPr lang="zh-CN" altLang="en-US" sz="2800" b="1" cap="all" spc="0" dirty="0" smtClean="0">
                <a:ln w="9000" cmpd="sng">
                  <a:noFill/>
                  <a:prstDash val="solid"/>
                </a:ln>
                <a:solidFill>
                  <a:srgbClr val="C00000"/>
                </a:solidFill>
                <a:effectLst>
                  <a:reflection blurRad="12700" stA="28000" endPos="45000" dist="1000" dir="5400000" sy="-100000" algn="bl" rotWithShape="0"/>
                </a:effectLst>
                <a:latin typeface="方正启体简体" pitchFamily="65" charset="-122"/>
                <a:ea typeface="方正启体简体" pitchFamily="65" charset="-122"/>
                <a:cs typeface="Times New Roman" pitchFamily="18" charset="0"/>
              </a:rPr>
              <a:t>“嫁给了中国”的英国女性</a:t>
            </a:r>
            <a:r>
              <a:rPr lang="en-US" altLang="zh-CN" sz="2800" b="1" cap="all" spc="0" dirty="0" smtClean="0">
                <a:ln w="9000" cmpd="sng">
                  <a:noFill/>
                  <a:prstDash val="solid"/>
                </a:ln>
                <a:solidFill>
                  <a:srgbClr val="C00000"/>
                </a:solidFill>
                <a:effectLst>
                  <a:reflection blurRad="12700" stA="28000" endPos="45000" dist="1000" dir="5400000" sy="-100000" algn="bl" rotWithShape="0"/>
                </a:effectLst>
                <a:latin typeface="方正启体简体" pitchFamily="65" charset="-122"/>
                <a:ea typeface="方正启体简体" pitchFamily="65" charset="-122"/>
                <a:cs typeface="Times New Roman" pitchFamily="18" charset="0"/>
              </a:rPr>
              <a:t>__</a:t>
            </a:r>
          </a:p>
          <a:p>
            <a:pPr algn="ctr">
              <a:lnSpc>
                <a:spcPct val="150000"/>
              </a:lnSpc>
            </a:pPr>
            <a:r>
              <a:rPr lang="zh-CN" altLang="en-US" sz="3600" b="1" cap="all" spc="0" dirty="0" smtClean="0">
                <a:ln w="9000" cmpd="sng">
                  <a:noFill/>
                  <a:prstDash val="solid"/>
                </a:ln>
                <a:solidFill>
                  <a:srgbClr val="C00000"/>
                </a:solidFill>
                <a:effectLst>
                  <a:reflection blurRad="12700" stA="28000" endPos="45000" dist="1000" dir="5400000" sy="-100000" algn="bl" rotWithShape="0"/>
                </a:effectLst>
                <a:latin typeface="方正启体简体" pitchFamily="65" charset="-122"/>
                <a:ea typeface="方正启体简体" pitchFamily="65" charset="-122"/>
                <a:cs typeface="Times New Roman" pitchFamily="18" charset="0"/>
              </a:rPr>
              <a:t>戴乃迭！</a:t>
            </a:r>
            <a:endParaRPr lang="zh-CN" altLang="en-US" sz="3600" b="1" cap="all" spc="0" dirty="0">
              <a:ln w="9000" cmpd="sng">
                <a:noFill/>
                <a:prstDash val="solid"/>
              </a:ln>
              <a:solidFill>
                <a:srgbClr val="C00000"/>
              </a:solidFill>
              <a:effectLst>
                <a:reflection blurRad="12700" stA="28000" endPos="45000" dist="1000" dir="5400000" sy="-100000" algn="bl" rotWithShape="0"/>
              </a:effectLst>
              <a:latin typeface="方正启体简体" pitchFamily="65" charset="-122"/>
              <a:ea typeface="方正启体简体" pitchFamily="65" charset="-122"/>
            </a:endParaRPr>
          </a:p>
        </p:txBody>
      </p:sp>
      <p:pic>
        <p:nvPicPr>
          <p:cNvPr id="5" name="Picture 2" descr="C:\Users\wl\AppData\Roaming\360se6\Application\User Data\temp\71.png"/>
          <p:cNvPicPr>
            <a:picLocks noChangeAspect="1" noChangeArrowheads="1"/>
          </p:cNvPicPr>
          <p:nvPr/>
        </p:nvPicPr>
        <p:blipFill>
          <a:blip r:embed="rId3" cstate="screen"/>
          <a:srcRect/>
          <a:stretch>
            <a:fillRect/>
          </a:stretch>
        </p:blipFill>
        <p:spPr bwMode="auto">
          <a:xfrm rot="614484">
            <a:off x="445772" y="2549046"/>
            <a:ext cx="2400201" cy="2400201"/>
          </a:xfrm>
          <a:prstGeom prst="rect">
            <a:avLst/>
          </a:prstGeom>
          <a:noFill/>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vertical)">
                                      <p:cBhvr>
                                        <p:cTn id="7" dur="20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par>
                          <p:cTn id="11" fill="hold">
                            <p:stCondLst>
                              <p:cond delay="2000"/>
                            </p:stCondLst>
                            <p:childTnLst>
                              <p:par>
                                <p:cTn id="12" presetID="17" presetClass="entr" presetSubtype="10"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1000" fill="hold"/>
                                        <p:tgtEl>
                                          <p:spTgt spid="15"/>
                                        </p:tgtEl>
                                        <p:attrNameLst>
                                          <p:attrName>ppt_w</p:attrName>
                                        </p:attrNameLst>
                                      </p:cBhvr>
                                      <p:tavLst>
                                        <p:tav tm="0">
                                          <p:val>
                                            <p:fltVal val="0"/>
                                          </p:val>
                                        </p:tav>
                                        <p:tav tm="100000">
                                          <p:val>
                                            <p:strVal val="#ppt_w"/>
                                          </p:val>
                                        </p:tav>
                                      </p:tavLst>
                                    </p:anim>
                                    <p:anim calcmode="lin" valueType="num">
                                      <p:cBhvr>
                                        <p:cTn id="15" dur="1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627784" y="3939902"/>
            <a:ext cx="3240359" cy="769441"/>
          </a:xfrm>
          <a:prstGeom prst="rect">
            <a:avLst/>
          </a:prstGeom>
          <a:noFill/>
        </p:spPr>
        <p:txBody>
          <a:bodyPr wrap="square" rtlCol="0">
            <a:spAutoFit/>
          </a:bodyPr>
          <a:lstStyle/>
          <a:p>
            <a:r>
              <a:rPr lang="zh-CN" altLang="en-US" sz="4400" i="1" spc="600" dirty="0" smtClean="0">
                <a:solidFill>
                  <a:srgbClr val="CC3300"/>
                </a:solidFill>
                <a:latin typeface="华文行楷" pitchFamily="2" charset="-122"/>
                <a:ea typeface="华文行楷" pitchFamily="2" charset="-122"/>
              </a:rPr>
              <a:t>谢谢观看！</a:t>
            </a:r>
            <a:endParaRPr lang="zh-CN" altLang="en-US" sz="4400" i="1" spc="600" dirty="0">
              <a:solidFill>
                <a:srgbClr val="CC3300"/>
              </a:solidFill>
              <a:latin typeface="华文行楷" pitchFamily="2" charset="-122"/>
              <a:ea typeface="华文行楷" pitchFamily="2" charset="-122"/>
            </a:endParaRPr>
          </a:p>
        </p:txBody>
      </p:sp>
      <p:sp>
        <p:nvSpPr>
          <p:cNvPr id="4" name="TextBox 3"/>
          <p:cNvSpPr txBox="1"/>
          <p:nvPr/>
        </p:nvSpPr>
        <p:spPr>
          <a:xfrm>
            <a:off x="5724128" y="4371950"/>
            <a:ext cx="3017857" cy="523220"/>
          </a:xfrm>
          <a:prstGeom prst="rect">
            <a:avLst/>
          </a:prstGeom>
          <a:noFill/>
        </p:spPr>
        <p:txBody>
          <a:bodyPr wrap="square" rtlCol="0">
            <a:spAutoFit/>
          </a:bodyPr>
          <a:lstStyle/>
          <a:p>
            <a:r>
              <a:rPr lang="zh-CN" altLang="en-US" sz="1400" dirty="0" smtClean="0">
                <a:solidFill>
                  <a:srgbClr val="FFFFCC"/>
                </a:solidFill>
                <a:latin typeface="华文楷体" pitchFamily="2" charset="-122"/>
                <a:ea typeface="华文楷体" pitchFamily="2" charset="-122"/>
              </a:rPr>
              <a:t>内容、照片和图片均收集自网络及</a:t>
            </a:r>
            <a:r>
              <a:rPr lang="en-US" altLang="zh-CN" sz="1400" dirty="0" smtClean="0">
                <a:solidFill>
                  <a:srgbClr val="FFFFCC"/>
                </a:solidFill>
                <a:latin typeface="华文楷体" pitchFamily="2" charset="-122"/>
                <a:ea typeface="华文楷体" pitchFamily="2" charset="-122"/>
              </a:rPr>
              <a:t>《</a:t>
            </a:r>
            <a:r>
              <a:rPr lang="zh-CN" altLang="en-US" sz="1400" dirty="0" smtClean="0">
                <a:solidFill>
                  <a:srgbClr val="FFFFCC"/>
                </a:solidFill>
                <a:latin typeface="华文楷体" pitchFamily="2" charset="-122"/>
                <a:ea typeface="华文楷体" pitchFamily="2" charset="-122"/>
              </a:rPr>
              <a:t>我有两个祖国</a:t>
            </a:r>
            <a:r>
              <a:rPr lang="en-US" altLang="zh-CN" sz="1400" dirty="0" smtClean="0">
                <a:solidFill>
                  <a:srgbClr val="FFFFCC"/>
                </a:solidFill>
                <a:latin typeface="华文楷体" pitchFamily="2" charset="-122"/>
                <a:ea typeface="华文楷体" pitchFamily="2" charset="-122"/>
              </a:rPr>
              <a:t>》</a:t>
            </a:r>
            <a:r>
              <a:rPr lang="zh-CN" altLang="en-US" sz="1400" dirty="0" smtClean="0">
                <a:solidFill>
                  <a:srgbClr val="FFFFCC"/>
                </a:solidFill>
                <a:latin typeface="华文楷体" pitchFamily="2" charset="-122"/>
                <a:ea typeface="华文楷体" pitchFamily="2" charset="-122"/>
              </a:rPr>
              <a:t>一书</a:t>
            </a:r>
            <a:endParaRPr lang="zh-CN" altLang="en-US" sz="1400" dirty="0">
              <a:solidFill>
                <a:srgbClr val="FFFFCC"/>
              </a:solidFill>
              <a:latin typeface="华文楷体" pitchFamily="2" charset="-122"/>
              <a:ea typeface="华文楷体" pitchFamily="2" charset="-122"/>
            </a:endParaRPr>
          </a:p>
        </p:txBody>
      </p:sp>
      <p:pic>
        <p:nvPicPr>
          <p:cNvPr id="6" name="Picture 2" descr="E:\DCIM\126___10\IMG_1415.JPG"/>
          <p:cNvPicPr>
            <a:picLocks noChangeAspect="1" noChangeArrowheads="1"/>
          </p:cNvPicPr>
          <p:nvPr/>
        </p:nvPicPr>
        <p:blipFill>
          <a:blip r:embed="rId2" cstate="screen"/>
          <a:srcRect/>
          <a:stretch>
            <a:fillRect/>
          </a:stretch>
        </p:blipFill>
        <p:spPr bwMode="auto">
          <a:xfrm>
            <a:off x="0" y="3502518"/>
            <a:ext cx="2195736" cy="1502346"/>
          </a:xfrm>
          <a:prstGeom prst="roundRect">
            <a:avLst/>
          </a:prstGeom>
          <a:noFill/>
          <a:effectLst>
            <a:softEdge rad="127000"/>
          </a:effectLst>
        </p:spPr>
      </p:pic>
      <p:sp>
        <p:nvSpPr>
          <p:cNvPr id="5" name="TextBox 4"/>
          <p:cNvSpPr txBox="1"/>
          <p:nvPr/>
        </p:nvSpPr>
        <p:spPr>
          <a:xfrm>
            <a:off x="1691680" y="411510"/>
            <a:ext cx="6768752" cy="4278094"/>
          </a:xfrm>
          <a:prstGeom prst="rect">
            <a:avLst/>
          </a:prstGeom>
          <a:noFill/>
        </p:spPr>
        <p:txBody>
          <a:bodyPr wrap="square" rtlCol="0">
            <a:spAutoFit/>
          </a:bodyPr>
          <a:lstStyle/>
          <a:p>
            <a:r>
              <a:rPr lang="zh-CN" altLang="en-US" sz="1600" dirty="0" smtClean="0">
                <a:solidFill>
                  <a:srgbClr val="FFFFCC"/>
                </a:solidFill>
                <a:latin typeface="华文楷体" pitchFamily="2" charset="-122"/>
                <a:ea typeface="华文楷体" pitchFamily="2" charset="-122"/>
              </a:rPr>
              <a:t>        戴乃迭的故事我是从朋友发来的一篇文章上看到的，当时就感到</a:t>
            </a:r>
            <a:r>
              <a:rPr lang="zh-CN" altLang="en-US" sz="1600" dirty="0" smtClean="0">
                <a:solidFill>
                  <a:srgbClr val="FFFFCC"/>
                </a:solidFill>
                <a:latin typeface="华文楷体" pitchFamily="2" charset="-122"/>
                <a:ea typeface="华文楷体" pitchFamily="2" charset="-122"/>
              </a:rPr>
              <a:t>非常</a:t>
            </a:r>
            <a:r>
              <a:rPr lang="zh-CN" altLang="en-US" sz="1600" dirty="0" smtClean="0">
                <a:solidFill>
                  <a:srgbClr val="FFFFCC"/>
                </a:solidFill>
                <a:latin typeface="华文楷体" pitchFamily="2" charset="-122"/>
                <a:ea typeface="华文楷体" pitchFamily="2" charset="-122"/>
              </a:rPr>
              <a:t>感</a:t>
            </a:r>
            <a:r>
              <a:rPr lang="zh-CN" altLang="en-US" sz="1600" dirty="0" smtClean="0">
                <a:solidFill>
                  <a:srgbClr val="FFFFCC"/>
                </a:solidFill>
                <a:latin typeface="华文楷体" pitchFamily="2" charset="-122"/>
                <a:ea typeface="华文楷体" pitchFamily="2" charset="-122"/>
              </a:rPr>
              <a:t>人</a:t>
            </a:r>
            <a:r>
              <a:rPr lang="zh-CN" altLang="en-US" sz="1600" dirty="0" smtClean="0">
                <a:solidFill>
                  <a:srgbClr val="FFFFCC"/>
                </a:solidFill>
                <a:latin typeface="华文楷体" pitchFamily="2" charset="-122"/>
                <a:ea typeface="华文楷体" pitchFamily="2" charset="-122"/>
              </a:rPr>
              <a:t>又很亲切。</a:t>
            </a:r>
            <a:endParaRPr lang="en-US" altLang="zh-CN" sz="1600" dirty="0" smtClean="0">
              <a:solidFill>
                <a:srgbClr val="FFFFCC"/>
              </a:solidFill>
              <a:latin typeface="华文楷体" pitchFamily="2" charset="-122"/>
              <a:ea typeface="华文楷体" pitchFamily="2" charset="-122"/>
            </a:endParaRPr>
          </a:p>
          <a:p>
            <a:r>
              <a:rPr lang="en-US" altLang="zh-CN" sz="1600" dirty="0" smtClean="0">
                <a:solidFill>
                  <a:srgbClr val="FFFFCC"/>
                </a:solidFill>
                <a:latin typeface="华文楷体" pitchFamily="2" charset="-122"/>
                <a:ea typeface="华文楷体" pitchFamily="2" charset="-122"/>
              </a:rPr>
              <a:t>        </a:t>
            </a:r>
            <a:r>
              <a:rPr lang="zh-CN" altLang="en-US" sz="1600" dirty="0" smtClean="0">
                <a:solidFill>
                  <a:srgbClr val="FFFFCC"/>
                </a:solidFill>
                <a:latin typeface="华文楷体" pitchFamily="2" charset="-122"/>
                <a:ea typeface="华文楷体" pitchFamily="2" charset="-122"/>
              </a:rPr>
              <a:t>我们家在百万庄住了几十年，小学时经常在百万庄的楼群间跑来跑去玩，外文出版社也是我们经常光顾的地方。我记忆最深的是有一次在外文出版社院里玩，在那里的垃圾箱旁边捡到了好几张非常漂亮的外国明信片，上面印的是穿着鲜艳民族服装的外国姑娘，我好喜欢。不知为什么我认定那是捷克人。那几张明信片我保存了好多年，直到去哈尔滨上大学后才找不到了。外文出版社门口经常有外国专家进进出出，我就觉得我肯定应该看到过戴乃迭和杨宪益，</a:t>
            </a:r>
            <a:r>
              <a:rPr lang="zh-CN" altLang="en-US" sz="1600" dirty="0" smtClean="0">
                <a:solidFill>
                  <a:srgbClr val="663300"/>
                </a:solidFill>
                <a:latin typeface="华文楷体" pitchFamily="2" charset="-122"/>
                <a:ea typeface="华文楷体" pitchFamily="2" charset="-122"/>
              </a:rPr>
              <a:t>所以现在看到他们的故事倍感亲切。</a:t>
            </a:r>
            <a:endParaRPr lang="en-US" altLang="zh-CN" sz="1600" dirty="0" smtClean="0">
              <a:solidFill>
                <a:srgbClr val="663300"/>
              </a:solidFill>
              <a:latin typeface="华文楷体" pitchFamily="2" charset="-122"/>
              <a:ea typeface="华文楷体" pitchFamily="2" charset="-122"/>
            </a:endParaRPr>
          </a:p>
          <a:p>
            <a:r>
              <a:rPr lang="en-US" altLang="zh-CN" sz="1600" dirty="0" smtClean="0">
                <a:solidFill>
                  <a:srgbClr val="663300"/>
                </a:solidFill>
                <a:latin typeface="华文楷体" pitchFamily="2" charset="-122"/>
                <a:ea typeface="华文楷体" pitchFamily="2" charset="-122"/>
              </a:rPr>
              <a:t>        </a:t>
            </a:r>
            <a:r>
              <a:rPr lang="zh-CN" altLang="en-US" sz="1600" dirty="0" smtClean="0">
                <a:solidFill>
                  <a:srgbClr val="663300"/>
                </a:solidFill>
                <a:latin typeface="华文楷体" pitchFamily="2" charset="-122"/>
                <a:ea typeface="华文楷体" pitchFamily="2" charset="-122"/>
              </a:rPr>
              <a:t>我想有良知的中国人都会对戴乃迭为我们祖国做出的贡献而感谢她，并为历史曾经对她的伤害而深感内疚。</a:t>
            </a:r>
            <a:endParaRPr lang="en-US" altLang="zh-CN" sz="1600" dirty="0" smtClean="0">
              <a:solidFill>
                <a:srgbClr val="663300"/>
              </a:solidFill>
              <a:latin typeface="华文楷体" pitchFamily="2" charset="-122"/>
              <a:ea typeface="华文楷体" pitchFamily="2" charset="-122"/>
            </a:endParaRPr>
          </a:p>
          <a:p>
            <a:r>
              <a:rPr lang="en-US" altLang="zh-CN" sz="1600" dirty="0" smtClean="0">
                <a:solidFill>
                  <a:srgbClr val="FFFFCC"/>
                </a:solidFill>
                <a:latin typeface="华文楷体" pitchFamily="2" charset="-122"/>
                <a:ea typeface="华文楷体" pitchFamily="2" charset="-122"/>
              </a:rPr>
              <a:t>        </a:t>
            </a:r>
            <a:r>
              <a:rPr lang="zh-CN" altLang="en-US" sz="1600" dirty="0" smtClean="0">
                <a:solidFill>
                  <a:srgbClr val="663300"/>
                </a:solidFill>
                <a:latin typeface="华文楷体" pitchFamily="2" charset="-122"/>
                <a:ea typeface="华文楷体" pitchFamily="2" charset="-122"/>
              </a:rPr>
              <a:t>因此我就特别想将戴乃迭的故事做成幻灯片，以我微薄之力表达对戴乃迭先生的敬意和纪念，并希望有更多的中国人能通过这个幻灯片了解她，缅怀她。                                                                            </a:t>
            </a:r>
            <a:endParaRPr lang="en-US" altLang="zh-CN" sz="1600" dirty="0" smtClean="0">
              <a:solidFill>
                <a:srgbClr val="663300"/>
              </a:solidFill>
              <a:latin typeface="华文楷体" pitchFamily="2" charset="-122"/>
              <a:ea typeface="华文楷体" pitchFamily="2" charset="-122"/>
            </a:endParaRPr>
          </a:p>
          <a:p>
            <a:r>
              <a:rPr lang="en-US" altLang="zh-CN" sz="1600" dirty="0" smtClean="0">
                <a:solidFill>
                  <a:srgbClr val="FFFFCC"/>
                </a:solidFill>
                <a:latin typeface="华文楷体" pitchFamily="2" charset="-122"/>
                <a:ea typeface="华文楷体" pitchFamily="2" charset="-122"/>
              </a:rPr>
              <a:t>               </a:t>
            </a:r>
            <a:r>
              <a:rPr lang="en-US" altLang="zh-CN" sz="1600" dirty="0" smtClean="0">
                <a:solidFill>
                  <a:srgbClr val="FFFFCC"/>
                </a:solidFill>
                <a:latin typeface="华文楷体" pitchFamily="2" charset="-122"/>
                <a:ea typeface="华文楷体" pitchFamily="2" charset="-122"/>
              </a:rPr>
              <a:t>                                                                            </a:t>
            </a:r>
            <a:r>
              <a:rPr lang="zh-CN" altLang="en-US" sz="1600" dirty="0" smtClean="0">
                <a:solidFill>
                  <a:srgbClr val="FFFFCC"/>
                </a:solidFill>
                <a:latin typeface="华文楷体" pitchFamily="2" charset="-122"/>
                <a:ea typeface="华文楷体" pitchFamily="2" charset="-122"/>
              </a:rPr>
              <a:t>张</a:t>
            </a:r>
            <a:r>
              <a:rPr lang="zh-CN" altLang="en-US" sz="1600" dirty="0" smtClean="0">
                <a:solidFill>
                  <a:srgbClr val="FFFFCC"/>
                </a:solidFill>
                <a:latin typeface="华文楷体" pitchFamily="2" charset="-122"/>
                <a:ea typeface="华文楷体" pitchFamily="2" charset="-122"/>
              </a:rPr>
              <a:t>亦雄  </a:t>
            </a:r>
            <a:r>
              <a:rPr lang="en-US" altLang="zh-CN" sz="1600" dirty="0" smtClean="0">
                <a:solidFill>
                  <a:srgbClr val="FFFFCC"/>
                </a:solidFill>
                <a:latin typeface="华文楷体" pitchFamily="2" charset="-122"/>
                <a:ea typeface="华文楷体" pitchFamily="2" charset="-122"/>
              </a:rPr>
              <a:t>2014.10.1</a:t>
            </a:r>
            <a:r>
              <a:rPr lang="en-US" altLang="zh-CN" sz="1600" dirty="0" smtClean="0">
                <a:solidFill>
                  <a:srgbClr val="663300"/>
                </a:solidFill>
                <a:latin typeface="华文楷体" pitchFamily="2" charset="-122"/>
                <a:ea typeface="华文楷体" pitchFamily="2" charset="-122"/>
              </a:rPr>
              <a:t>.</a:t>
            </a:r>
          </a:p>
          <a:p>
            <a:r>
              <a:rPr lang="en-US" altLang="zh-CN" sz="1600" dirty="0" smtClean="0">
                <a:solidFill>
                  <a:schemeClr val="accent5">
                    <a:lumMod val="50000"/>
                  </a:schemeClr>
                </a:solidFill>
                <a:latin typeface="华文楷体" pitchFamily="2" charset="-122"/>
                <a:ea typeface="华文楷体" pitchFamily="2" charset="-122"/>
              </a:rPr>
              <a:t>                                                                                      </a:t>
            </a:r>
          </a:p>
          <a:p>
            <a:r>
              <a:rPr lang="en-US" altLang="zh-CN" sz="1600" dirty="0" smtClean="0">
                <a:solidFill>
                  <a:schemeClr val="accent5">
                    <a:lumMod val="50000"/>
                  </a:schemeClr>
                </a:solidFill>
                <a:latin typeface="华文楷体" pitchFamily="2" charset="-122"/>
                <a:ea typeface="华文楷体" pitchFamily="2" charset="-122"/>
              </a:rPr>
              <a:t>                                                                                                     </a:t>
            </a:r>
            <a:endParaRPr lang="zh-CN" altLang="en-US" sz="1600" dirty="0">
              <a:solidFill>
                <a:schemeClr val="accent5">
                  <a:lumMod val="50000"/>
                </a:schemeClr>
              </a:solidFill>
              <a:latin typeface="华文楷体" pitchFamily="2" charset="-122"/>
              <a:ea typeface="华文楷体" pitchFamily="2" charset="-122"/>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顶峰">
  <a:themeElements>
    <a:clrScheme name="凤舞九天">
      <a:dk1>
        <a:sysClr val="windowText" lastClr="000000"/>
      </a:dk1>
      <a:lt1>
        <a:sysClr val="window" lastClr="FFFFFF"/>
      </a:lt1>
      <a:dk2>
        <a:srgbClr val="004646"/>
      </a:dk2>
      <a:lt2>
        <a:srgbClr val="E1F0FF"/>
      </a:lt2>
      <a:accent1>
        <a:srgbClr val="50742F"/>
      </a:accent1>
      <a:accent2>
        <a:srgbClr val="268868"/>
      </a:accent2>
      <a:accent3>
        <a:srgbClr val="33BD56"/>
      </a:accent3>
      <a:accent4>
        <a:srgbClr val="4BC5B9"/>
      </a:accent4>
      <a:accent5>
        <a:srgbClr val="3163CA"/>
      </a:accent5>
      <a:accent6>
        <a:srgbClr val="4B14AA"/>
      </a:accent6>
      <a:hlink>
        <a:srgbClr val="D9BE02"/>
      </a:hlink>
      <a:folHlink>
        <a:srgbClr val="F900F9"/>
      </a:folHlink>
    </a:clrScheme>
    <a:fontScheme name="顶峰">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凤舞九天">
      <a:fillStyleLst>
        <a:solidFill>
          <a:schemeClr val="phClr">
            <a:tint val="100000"/>
            <a:shade val="100000"/>
            <a:hueMod val="100000"/>
            <a:satMod val="100000"/>
          </a:schemeClr>
        </a:solidFill>
        <a:gradFill rotWithShape="1">
          <a:gsLst>
            <a:gs pos="0">
              <a:schemeClr val="phClr">
                <a:tint val="65000"/>
                <a:satMod val="180000"/>
              </a:schemeClr>
            </a:gs>
            <a:gs pos="50000">
              <a:schemeClr val="phClr">
                <a:tint val="40000"/>
                <a:satMod val="175000"/>
              </a:schemeClr>
            </a:gs>
            <a:gs pos="100000">
              <a:schemeClr val="phClr">
                <a:tint val="65000"/>
                <a:satMod val="180000"/>
              </a:schemeClr>
            </a:gs>
          </a:gsLst>
          <a:lin ang="0" scaled="1"/>
        </a:gradFill>
        <a:gradFill rotWithShape="1">
          <a:gsLst>
            <a:gs pos="0">
              <a:schemeClr val="phClr">
                <a:shade val="38000"/>
                <a:satMod val="150000"/>
              </a:schemeClr>
            </a:gs>
            <a:gs pos="50000">
              <a:schemeClr val="phClr">
                <a:shade val="100000"/>
                <a:satMod val="100000"/>
              </a:schemeClr>
            </a:gs>
            <a:gs pos="100000">
              <a:schemeClr val="phClr">
                <a:shade val="38000"/>
                <a:satMod val="150000"/>
              </a:schemeClr>
            </a:gs>
          </a:gsLst>
          <a:lin ang="0" scaled="1"/>
        </a:grad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outerShdw blurRad="190500" dist="78600" dir="2700000" rotWithShape="0">
              <a:srgbClr val="000000">
                <a:alpha val="35500"/>
              </a:srgbClr>
            </a:outerShdw>
          </a:effectLst>
        </a:effectStyle>
        <a:effectStyle>
          <a:effectLst>
            <a:outerShdw blurRad="190500" dist="78600" dir="2700000" rotWithShape="0">
              <a:srgbClr val="000000">
                <a:alpha val="35500"/>
              </a:srgbClr>
            </a:outerShdw>
          </a:effectLst>
        </a:effectStyle>
        <a:effectStyle>
          <a:effectLst>
            <a:outerShdw blurRad="190500" dist="78600" dir="2700000" rotWithShape="0">
              <a:srgbClr val="000000">
                <a:alpha val="3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0</TotalTime>
  <Words>8725</Words>
  <Application>Microsoft Office PowerPoint</Application>
  <PresentationFormat>全屏显示(16:9)</PresentationFormat>
  <Paragraphs>338</Paragraphs>
  <Slides>80</Slides>
  <Notes>11</Notes>
  <HiddenSlides>0</HiddenSlides>
  <MMClips>0</MMClips>
  <ScaleCrop>false</ScaleCrop>
  <HeadingPairs>
    <vt:vector size="4" baseType="variant">
      <vt:variant>
        <vt:lpstr>主题</vt:lpstr>
      </vt:variant>
      <vt:variant>
        <vt:i4>1</vt:i4>
      </vt:variant>
      <vt:variant>
        <vt:lpstr>幻灯片标题</vt:lpstr>
      </vt:variant>
      <vt:variant>
        <vt:i4>80</vt:i4>
      </vt:variant>
    </vt:vector>
  </HeadingPairs>
  <TitlesOfParts>
    <vt:vector size="81" baseType="lpstr">
      <vt:lpstr>顶峰</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lpstr>幻灯片 43</vt:lpstr>
      <vt:lpstr>幻灯片 44</vt:lpstr>
      <vt:lpstr>幻灯片 45</vt:lpstr>
      <vt:lpstr>幻灯片 46</vt:lpstr>
      <vt:lpstr>幻灯片 47</vt:lpstr>
      <vt:lpstr>幻灯片 48</vt:lpstr>
      <vt:lpstr>幻灯片 49</vt:lpstr>
      <vt:lpstr>幻灯片 50</vt:lpstr>
      <vt:lpstr>幻灯片 51</vt:lpstr>
      <vt:lpstr>幻灯片 52</vt:lpstr>
      <vt:lpstr>幻灯片 53</vt:lpstr>
      <vt:lpstr>幻灯片 54</vt:lpstr>
      <vt:lpstr>幻灯片 55</vt:lpstr>
      <vt:lpstr>幻灯片 56</vt:lpstr>
      <vt:lpstr>幻灯片 57</vt:lpstr>
      <vt:lpstr>幻灯片 58</vt:lpstr>
      <vt:lpstr>幻灯片 59</vt:lpstr>
      <vt:lpstr>幻灯片 60</vt:lpstr>
      <vt:lpstr>幻灯片 61</vt:lpstr>
      <vt:lpstr>幻灯片 62</vt:lpstr>
      <vt:lpstr>幻灯片 63</vt:lpstr>
      <vt:lpstr>幻灯片 64</vt:lpstr>
      <vt:lpstr>幻灯片 65</vt:lpstr>
      <vt:lpstr>幻灯片 66</vt:lpstr>
      <vt:lpstr>幻灯片 67</vt:lpstr>
      <vt:lpstr>幻灯片 68</vt:lpstr>
      <vt:lpstr>幻灯片 69</vt:lpstr>
      <vt:lpstr>幻灯片 70</vt:lpstr>
      <vt:lpstr>幻灯片 71</vt:lpstr>
      <vt:lpstr>幻灯片 72</vt:lpstr>
      <vt:lpstr>幻灯片 73</vt:lpstr>
      <vt:lpstr>幻灯片 74</vt:lpstr>
      <vt:lpstr>幻灯片 75</vt:lpstr>
      <vt:lpstr>幻灯片 76</vt:lpstr>
      <vt:lpstr>幻灯片 77</vt:lpstr>
      <vt:lpstr>幻灯片 78</vt:lpstr>
      <vt:lpstr>幻灯片 79</vt:lpstr>
      <vt:lpstr>幻灯片 80</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
  <cp:lastModifiedBy/>
  <cp:revision>111</cp:revision>
  <dcterms:created xsi:type="dcterms:W3CDTF">2014-08-23T14:21:23Z</dcterms:created>
  <dcterms:modified xsi:type="dcterms:W3CDTF">2014-10-03T10:35:04Z</dcterms:modified>
</cp:coreProperties>
</file>